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69" r:id="rId2"/>
    <p:sldId id="315" r:id="rId3"/>
    <p:sldId id="302" r:id="rId4"/>
    <p:sldId id="304" r:id="rId5"/>
    <p:sldId id="306" r:id="rId6"/>
    <p:sldId id="361" r:id="rId7"/>
    <p:sldId id="310" r:id="rId8"/>
    <p:sldId id="331" r:id="rId9"/>
    <p:sldId id="311" r:id="rId10"/>
    <p:sldId id="303" r:id="rId11"/>
    <p:sldId id="307" r:id="rId12"/>
    <p:sldId id="292" r:id="rId13"/>
    <p:sldId id="317" r:id="rId14"/>
    <p:sldId id="362" r:id="rId15"/>
    <p:sldId id="326" r:id="rId16"/>
    <p:sldId id="278" r:id="rId17"/>
    <p:sldId id="319" r:id="rId18"/>
    <p:sldId id="320" r:id="rId19"/>
    <p:sldId id="318" r:id="rId20"/>
    <p:sldId id="316" r:id="rId21"/>
    <p:sldId id="268" r:id="rId22"/>
    <p:sldId id="267" r:id="rId23"/>
    <p:sldId id="308" r:id="rId24"/>
    <p:sldId id="309" r:id="rId25"/>
    <p:sldId id="363" r:id="rId26"/>
    <p:sldId id="327" r:id="rId27"/>
    <p:sldId id="328" r:id="rId28"/>
    <p:sldId id="330" r:id="rId29"/>
    <p:sldId id="329" r:id="rId30"/>
    <p:sldId id="333" r:id="rId31"/>
    <p:sldId id="334" r:id="rId32"/>
    <p:sldId id="338" r:id="rId33"/>
    <p:sldId id="359" r:id="rId34"/>
    <p:sldId id="360" r:id="rId35"/>
    <p:sldId id="339" r:id="rId36"/>
    <p:sldId id="340" r:id="rId37"/>
    <p:sldId id="341" r:id="rId38"/>
    <p:sldId id="335" r:id="rId39"/>
    <p:sldId id="345" r:id="rId40"/>
    <p:sldId id="357" r:id="rId41"/>
    <p:sldId id="343" r:id="rId42"/>
    <p:sldId id="342" r:id="rId43"/>
    <p:sldId id="336" r:id="rId44"/>
    <p:sldId id="346" r:id="rId45"/>
    <p:sldId id="344" r:id="rId46"/>
    <p:sldId id="349" r:id="rId47"/>
    <p:sldId id="351" r:id="rId48"/>
    <p:sldId id="352" r:id="rId49"/>
    <p:sldId id="353" r:id="rId50"/>
    <p:sldId id="354" r:id="rId51"/>
    <p:sldId id="337" r:id="rId52"/>
    <p:sldId id="312" r:id="rId53"/>
    <p:sldId id="305" r:id="rId54"/>
    <p:sldId id="322" r:id="rId55"/>
    <p:sldId id="347" r:id="rId56"/>
    <p:sldId id="296" r:id="rId57"/>
    <p:sldId id="284" r:id="rId58"/>
    <p:sldId id="348" r:id="rId59"/>
    <p:sldId id="298" r:id="rId60"/>
    <p:sldId id="301" r:id="rId61"/>
    <p:sldId id="297" r:id="rId62"/>
    <p:sldId id="283" r:id="rId63"/>
    <p:sldId id="323" r:id="rId64"/>
    <p:sldId id="271" r:id="rId65"/>
    <p:sldId id="324" r:id="rId66"/>
    <p:sldId id="261" r:id="rId67"/>
    <p:sldId id="366" r:id="rId68"/>
    <p:sldId id="314" r:id="rId69"/>
    <p:sldId id="332" r:id="rId70"/>
    <p:sldId id="36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A6B69CD-2609-C04A-A00E-76DDD37532F8}">
          <p14:sldIdLst>
            <p14:sldId id="269"/>
          </p14:sldIdLst>
        </p14:section>
        <p14:section name="Course Overview" id="{5CE70C25-E96B-0849-9AB7-8B0896606624}">
          <p14:sldIdLst>
            <p14:sldId id="315"/>
            <p14:sldId id="302"/>
            <p14:sldId id="304"/>
            <p14:sldId id="306"/>
          </p14:sldIdLst>
        </p14:section>
        <p14:section name="1. Why Harvest?" id="{9FD15661-1400-4E46-B565-0B435F419B9A}">
          <p14:sldIdLst>
            <p14:sldId id="361"/>
            <p14:sldId id="310"/>
            <p14:sldId id="331"/>
            <p14:sldId id="311"/>
            <p14:sldId id="303"/>
            <p14:sldId id="307"/>
            <p14:sldId id="292"/>
            <p14:sldId id="317"/>
            <p14:sldId id="362"/>
            <p14:sldId id="326"/>
            <p14:sldId id="278"/>
            <p14:sldId id="319"/>
            <p14:sldId id="320"/>
            <p14:sldId id="318"/>
            <p14:sldId id="316"/>
            <p14:sldId id="268"/>
            <p14:sldId id="267"/>
            <p14:sldId id="308"/>
            <p14:sldId id="309"/>
            <p14:sldId id="363"/>
          </p14:sldIdLst>
        </p14:section>
        <p14:section name="2. Tools" id="{DD9A5CF9-02CF-254C-9CA0-A88AF23EA6C9}">
          <p14:sldIdLst>
            <p14:sldId id="327"/>
            <p14:sldId id="328"/>
            <p14:sldId id="330"/>
            <p14:sldId id="329"/>
            <p14:sldId id="333"/>
            <p14:sldId id="334"/>
            <p14:sldId id="338"/>
            <p14:sldId id="359"/>
            <p14:sldId id="360"/>
            <p14:sldId id="339"/>
            <p14:sldId id="340"/>
            <p14:sldId id="341"/>
            <p14:sldId id="335"/>
            <p14:sldId id="345"/>
            <p14:sldId id="357"/>
            <p14:sldId id="343"/>
            <p14:sldId id="342"/>
            <p14:sldId id="336"/>
            <p14:sldId id="346"/>
            <p14:sldId id="344"/>
            <p14:sldId id="349"/>
            <p14:sldId id="351"/>
            <p14:sldId id="352"/>
            <p14:sldId id="353"/>
            <p14:sldId id="354"/>
          </p14:sldIdLst>
        </p14:section>
        <p14:section name="3.WATER@HOME" id="{EC80869A-8368-F140-905E-5C26403B0536}">
          <p14:sldIdLst>
            <p14:sldId id="337"/>
            <p14:sldId id="312"/>
            <p14:sldId id="305"/>
            <p14:sldId id="322"/>
            <p14:sldId id="347"/>
            <p14:sldId id="296"/>
            <p14:sldId id="284"/>
            <p14:sldId id="348"/>
            <p14:sldId id="298"/>
            <p14:sldId id="301"/>
            <p14:sldId id="297"/>
            <p14:sldId id="283"/>
            <p14:sldId id="323"/>
            <p14:sldId id="271"/>
            <p14:sldId id="324"/>
            <p14:sldId id="261"/>
          </p14:sldIdLst>
        </p14:section>
        <p14:section name="4. WATER @ FARM" id="{BDE6795B-F478-AA4C-96AB-45460E9214C8}">
          <p14:sldIdLst>
            <p14:sldId id="366"/>
            <p14:sldId id="314"/>
            <p14:sldId id="332"/>
          </p14:sldIdLst>
        </p14:section>
        <p14:section name="WATER @ SCHOOL" id="{BD265556-551D-2E4D-89E8-A51E65F25307}">
          <p14:sldIdLst>
            <p14:sldId id="3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9A7"/>
    <a:srgbClr val="12CBC4"/>
    <a:srgbClr val="00C7B0"/>
    <a:srgbClr val="ED4C67"/>
    <a:srgbClr val="FBE2ED"/>
    <a:srgbClr val="0652DD"/>
    <a:srgbClr val="A3CB38"/>
    <a:srgbClr val="006266"/>
    <a:srgbClr val="F79F1F"/>
    <a:srgbClr val="C70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59"/>
    <p:restoredTop sz="74608"/>
  </p:normalViewPr>
  <p:slideViewPr>
    <p:cSldViewPr snapToGrid="0" snapToObjects="1">
      <p:cViewPr varScale="1">
        <p:scale>
          <a:sx n="50" d="100"/>
          <a:sy n="50" d="100"/>
        </p:scale>
        <p:origin x="84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082EA-96D7-BC4A-BDCF-4ADD72304DED}" type="datetimeFigureOut">
              <a:rPr lang="en-US" smtClean="0"/>
              <a:t>3/18/2019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F89F3-B047-5E40-B39D-C4062F5AAD5F}" type="slidenum">
              <a:rPr lang="en-US" smtClean="0"/>
              <a:t>‹#›</a:t>
            </a:fld>
            <a:endParaRPr lang="en-US"/>
          </a:p>
        </p:txBody>
      </p:sp>
    </p:spTree>
    <p:extLst>
      <p:ext uri="{BB962C8B-B14F-4D97-AF65-F5344CB8AC3E}">
        <p14:creationId xmlns:p14="http://schemas.microsoft.com/office/powerpoint/2010/main" val="97390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Overall Course Goals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Increase shared understanding of water scarcity and impacts in Jamaica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Improve water harvesting knowledge so that non-experts can ask the right questions as they seek assistance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Simplify access to resources that promote water harvesting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Training Materials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Infographics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speak to the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Flyer for homeowners, farmers, schools and developers that directs them to a website with more information. Website with information on sizing water tanks, sizing irrigation equipment and suggestions for how to infuse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Single to multi-purpose design</a:t>
            </a:r>
          </a:p>
          <a:p>
            <a:r>
              <a:rPr lang="en-US" sz="1200" kern="1200" dirty="0">
                <a:solidFill>
                  <a:schemeClr val="tx1"/>
                </a:solidFill>
                <a:effectLst/>
                <a:latin typeface="+mn-lt"/>
                <a:ea typeface="+mn-ea"/>
                <a:cs typeface="+mn-cs"/>
              </a:rPr>
              <a:t>Build with nature vs in nature – collaborate with partners – how to work with natural materials and support natural processes – what ecological principles to incorporate. How to maintain and enhance </a:t>
            </a:r>
          </a:p>
          <a:p>
            <a:endParaRPr lang="en-US" sz="1200" kern="1200" dirty="0">
              <a:solidFill>
                <a:schemeClr val="tx1"/>
              </a:solidFill>
              <a:effectLst/>
              <a:latin typeface="+mn-lt"/>
              <a:ea typeface="+mn-ea"/>
              <a:cs typeface="+mn-cs"/>
            </a:endParaRPr>
          </a:p>
          <a:p>
            <a:pPr marL="171450" indent="-171450">
              <a:buFont typeface="Arial" charset="0"/>
              <a:buChar char="•"/>
            </a:pPr>
            <a:endParaRPr lang="en-US" baseline="0" dirty="0"/>
          </a:p>
          <a:p>
            <a:r>
              <a:rPr lang="en-US" sz="1200" kern="1200" dirty="0">
                <a:solidFill>
                  <a:schemeClr val="tx1"/>
                </a:solidFill>
                <a:effectLst/>
                <a:latin typeface="+mn-lt"/>
                <a:ea typeface="+mn-ea"/>
                <a:cs typeface="+mn-cs"/>
              </a:rPr>
              <a:t>Permanent agriculture  - create productive ecosystems – begins with ethics and mimics natural systems – go beyond sustainability move to resilience. </a:t>
            </a:r>
          </a:p>
          <a:p>
            <a:endParaRPr lang="en-US" sz="1200" kern="1200" dirty="0">
              <a:solidFill>
                <a:schemeClr val="tx1"/>
              </a:solidFill>
              <a:effectLst/>
              <a:latin typeface="+mn-lt"/>
              <a:ea typeface="+mn-ea"/>
              <a:cs typeface="+mn-cs"/>
            </a:endParaRPr>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1</a:t>
            </a:fld>
            <a:endParaRPr lang="en-US"/>
          </a:p>
        </p:txBody>
      </p:sp>
    </p:spTree>
    <p:extLst>
      <p:ext uri="{BB962C8B-B14F-4D97-AF65-F5344CB8AC3E}">
        <p14:creationId xmlns:p14="http://schemas.microsoft.com/office/powerpoint/2010/main" val="14148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10</a:t>
            </a:fld>
            <a:endParaRPr lang="en-US"/>
          </a:p>
        </p:txBody>
      </p:sp>
    </p:spTree>
    <p:extLst>
      <p:ext uri="{BB962C8B-B14F-4D97-AF65-F5344CB8AC3E}">
        <p14:creationId xmlns:p14="http://schemas.microsoft.com/office/powerpoint/2010/main" val="344585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Water disruptions are increasing</a:t>
            </a:r>
          </a:p>
          <a:p>
            <a:pPr marL="171450" indent="-171450">
              <a:buFont typeface="Arial" charset="0"/>
              <a:buChar char="•"/>
            </a:pPr>
            <a:r>
              <a:rPr lang="en-US" baseline="0" dirty="0"/>
              <a:t>In Kingston, the piped supply does not cover all areas for 24 hours per day, 7 days per week.</a:t>
            </a:r>
          </a:p>
          <a:p>
            <a:pPr marL="171450" indent="-171450">
              <a:buFont typeface="Arial" charset="0"/>
              <a:buChar char="•"/>
            </a:pPr>
            <a:r>
              <a:rPr lang="en-US" baseline="0" dirty="0"/>
              <a:t>http://</a:t>
            </a:r>
            <a:r>
              <a:rPr lang="en-US" baseline="0" dirty="0" err="1"/>
              <a:t>www.jamaicaobserver.com</a:t>
            </a:r>
            <a:r>
              <a:rPr lang="en-US" baseline="0" dirty="0"/>
              <a:t>/</a:t>
            </a:r>
            <a:r>
              <a:rPr lang="en-US" baseline="0" dirty="0" err="1"/>
              <a:t>latestnews</a:t>
            </a:r>
            <a:r>
              <a:rPr lang="en-US" baseline="0" dirty="0"/>
              <a:t>/_</a:t>
            </a:r>
            <a:r>
              <a:rPr lang="en-US" baseline="0" dirty="0" err="1"/>
              <a:t>NWC_implements_water_schedule?profile</a:t>
            </a:r>
            <a:r>
              <a:rPr lang="en-US" baseline="0" dirty="0"/>
              <a:t>=0</a:t>
            </a:r>
          </a:p>
        </p:txBody>
      </p:sp>
      <p:sp>
        <p:nvSpPr>
          <p:cNvPr id="4" name="Slide Number Placeholder 3"/>
          <p:cNvSpPr>
            <a:spLocks noGrp="1"/>
          </p:cNvSpPr>
          <p:nvPr>
            <p:ph type="sldNum" sz="quarter" idx="10"/>
          </p:nvPr>
        </p:nvSpPr>
        <p:spPr/>
        <p:txBody>
          <a:bodyPr/>
          <a:lstStyle/>
          <a:p>
            <a:fld id="{E6CF89F3-B047-5E40-B39D-C4062F5AAD5F}" type="slidenum">
              <a:rPr lang="en-US" smtClean="0"/>
              <a:t>11</a:t>
            </a:fld>
            <a:endParaRPr lang="en-US"/>
          </a:p>
        </p:txBody>
      </p:sp>
    </p:spTree>
    <p:extLst>
      <p:ext uri="{BB962C8B-B14F-4D97-AF65-F5344CB8AC3E}">
        <p14:creationId xmlns:p14="http://schemas.microsoft.com/office/powerpoint/2010/main" val="210015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B79689C-5393-9F4A-8DEE-783F34DB3A30}"/>
              </a:ext>
            </a:extLst>
          </p:cNvPr>
          <p:cNvSpPr>
            <a:spLocks noGrp="1"/>
          </p:cNvSpPr>
          <p:nvPr>
            <p:ph type="body" idx="1"/>
          </p:nvPr>
        </p:nvSpPr>
        <p:spPr/>
        <p:txBody>
          <a:bodyPr/>
          <a:lstStyle/>
          <a:p>
            <a:r>
              <a:rPr lang="en-US" dirty="0"/>
              <a:t>Buffer against intermittent water supply from piped system and recurring droughts</a:t>
            </a:r>
          </a:p>
        </p:txBody>
      </p:sp>
    </p:spTree>
    <p:extLst>
      <p:ext uri="{BB962C8B-B14F-4D97-AF65-F5344CB8AC3E}">
        <p14:creationId xmlns:p14="http://schemas.microsoft.com/office/powerpoint/2010/main" val="124686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37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dirty="0"/>
              <a:t>Rainwater harvesting</a:t>
            </a:r>
            <a:r>
              <a:rPr lang="en-US" dirty="0"/>
              <a:t> is the accumulation and storage of rainwater for reuse on-site, rather than allowing it to run off.</a:t>
            </a: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14</a:t>
            </a:fld>
            <a:endParaRPr lang="en-US"/>
          </a:p>
        </p:txBody>
      </p:sp>
    </p:spTree>
    <p:extLst>
      <p:ext uri="{BB962C8B-B14F-4D97-AF65-F5344CB8AC3E}">
        <p14:creationId xmlns:p14="http://schemas.microsoft.com/office/powerpoint/2010/main" val="39914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dirty="0"/>
              <a:t>Rainwater harvesting</a:t>
            </a:r>
            <a:r>
              <a:rPr lang="en-US" dirty="0"/>
              <a:t> is the accumulation and storage of rainwater for reuse on-site, rather than allowing it to run off.</a:t>
            </a: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15</a:t>
            </a:fld>
            <a:endParaRPr lang="en-US"/>
          </a:p>
        </p:txBody>
      </p:sp>
    </p:spTree>
    <p:extLst>
      <p:ext uri="{BB962C8B-B14F-4D97-AF65-F5344CB8AC3E}">
        <p14:creationId xmlns:p14="http://schemas.microsoft.com/office/powerpoint/2010/main" val="831115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how much water per hour is “normal?</a:t>
            </a:r>
          </a:p>
          <a:p>
            <a:r>
              <a:rPr lang="en-US" baseline="0" dirty="0"/>
              <a:t>How much water used per hour, how much water remains stored per hour? </a:t>
            </a:r>
          </a:p>
          <a:p>
            <a:endParaRPr lang="en-US" baseline="0" dirty="0"/>
          </a:p>
          <a:p>
            <a:r>
              <a:rPr lang="en-US" baseline="0" dirty="0"/>
              <a:t>How how much water use per day is “normal?</a:t>
            </a:r>
          </a:p>
          <a:p>
            <a:r>
              <a:rPr lang="en-US" baseline="0" dirty="0"/>
              <a:t>How much water used per hour, how much water remains stored per hour? </a:t>
            </a:r>
          </a:p>
          <a:p>
            <a:endParaRPr lang="en-US" baseline="0" dirty="0"/>
          </a:p>
          <a:p>
            <a:r>
              <a:rPr lang="en-US" baseline="0" dirty="0"/>
              <a:t>Hourly water use Calculation</a:t>
            </a:r>
          </a:p>
          <a:p>
            <a:r>
              <a:rPr lang="en-US" baseline="0" dirty="0"/>
              <a:t>* Level at the end of the hour – level at the start of the  hour</a:t>
            </a:r>
          </a:p>
          <a:p>
            <a:endParaRPr lang="en-US" baseline="0" dirty="0"/>
          </a:p>
          <a:p>
            <a:r>
              <a:rPr lang="en-US" baseline="0" dirty="0"/>
              <a:t>Get a list of the activities/ What is primary water use?</a:t>
            </a:r>
          </a:p>
          <a:p>
            <a:pPr marL="171450" indent="-171450">
              <a:buFont typeface="Arial" charset="0"/>
              <a:buChar char="•"/>
            </a:pPr>
            <a:r>
              <a:rPr lang="en-US" baseline="0" dirty="0"/>
              <a:t>How many in household? Who are they? How do they make money?</a:t>
            </a:r>
          </a:p>
          <a:p>
            <a:pPr marL="171450" indent="-171450">
              <a:buFont typeface="Arial" charset="0"/>
              <a:buChar char="•"/>
            </a:pPr>
            <a:endParaRPr lang="en-US" baseline="0" dirty="0"/>
          </a:p>
          <a:p>
            <a:pPr marL="171450" indent="-171450">
              <a:buFont typeface="Arial" charset="0"/>
              <a:buChar char="•"/>
            </a:pPr>
            <a:r>
              <a:rPr lang="en-US" baseline="0" dirty="0"/>
              <a:t>How do you get water (what means/sources)</a:t>
            </a:r>
          </a:p>
          <a:p>
            <a:pPr marL="171450" indent="-171450">
              <a:buFont typeface="Arial" charset="0"/>
              <a:buChar char="•"/>
            </a:pPr>
            <a:endParaRPr lang="en-US" baseline="0" dirty="0"/>
          </a:p>
          <a:p>
            <a:pPr marL="171450" indent="-171450">
              <a:buFont typeface="Arial" charset="0"/>
              <a:buChar char="•"/>
            </a:pPr>
            <a:r>
              <a:rPr lang="en-US" baseline="0" dirty="0"/>
              <a:t>What is household budget and biggest expense? </a:t>
            </a:r>
          </a:p>
          <a:p>
            <a:pPr marL="171450" indent="-171450">
              <a:buFont typeface="Arial" charset="0"/>
              <a:buChar char="•"/>
            </a:pPr>
            <a:r>
              <a:rPr lang="en-US" baseline="0" dirty="0"/>
              <a:t>Rent</a:t>
            </a:r>
          </a:p>
          <a:p>
            <a:pPr marL="171450" indent="-171450">
              <a:buFont typeface="Arial" charset="0"/>
              <a:buChar char="•"/>
            </a:pPr>
            <a:r>
              <a:rPr lang="en-US" baseline="0" dirty="0"/>
              <a:t>Food?</a:t>
            </a:r>
          </a:p>
          <a:p>
            <a:pPr marL="171450" indent="-171450">
              <a:buFont typeface="Arial" charset="0"/>
              <a:buChar char="•"/>
            </a:pPr>
            <a:endParaRPr lang="en-US" baseline="0" dirty="0"/>
          </a:p>
          <a:p>
            <a:pPr marL="171450" indent="-171450">
              <a:buFont typeface="Arial" charset="0"/>
              <a:buChar char="•"/>
            </a:pPr>
            <a:r>
              <a:rPr lang="en-US" baseline="0" dirty="0"/>
              <a:t>Show pictures of RWH options and gauge familiarity with two or three RHW options</a:t>
            </a:r>
          </a:p>
          <a:p>
            <a:pPr marL="171450" indent="-171450">
              <a:buFont typeface="Arial" charset="0"/>
              <a:buChar char="•"/>
            </a:pPr>
            <a:r>
              <a:rPr lang="en-US" baseline="0" dirty="0"/>
              <a:t>Gauge entrepreneurship capability</a:t>
            </a:r>
          </a:p>
          <a:p>
            <a:pPr marL="171450" indent="-171450">
              <a:buFont typeface="Arial" charset="0"/>
              <a:buChar char="•"/>
            </a:pPr>
            <a:r>
              <a:rPr lang="en-US" baseline="0" dirty="0"/>
              <a:t>Gauge digital literacy</a:t>
            </a:r>
          </a:p>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16</a:t>
            </a:fld>
            <a:endParaRPr lang="en-US"/>
          </a:p>
        </p:txBody>
      </p:sp>
    </p:spTree>
    <p:extLst>
      <p:ext uri="{BB962C8B-B14F-4D97-AF65-F5344CB8AC3E}">
        <p14:creationId xmlns:p14="http://schemas.microsoft.com/office/powerpoint/2010/main" val="1593565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7A8F23-3B00-5040-BEB1-6C46A3AFF8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venir Next" panose="020B0503020202020204" pitchFamily="34" charset="0"/>
              </a:rPr>
              <a:t>Residential /700 Gallons/3,150 </a:t>
            </a:r>
            <a:r>
              <a:rPr lang="en-US" sz="1200" dirty="0" err="1">
                <a:solidFill>
                  <a:schemeClr val="tx1">
                    <a:lumMod val="50000"/>
                    <a:lumOff val="50000"/>
                  </a:schemeClr>
                </a:solidFill>
                <a:latin typeface="Avenir Next" panose="020B0503020202020204" pitchFamily="34" charset="0"/>
              </a:rPr>
              <a:t>litres</a:t>
            </a:r>
            <a:endParaRPr lang="en-US" sz="1200" dirty="0">
              <a:solidFill>
                <a:schemeClr val="tx1">
                  <a:lumMod val="50000"/>
                  <a:lumOff val="50000"/>
                </a:schemeClr>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venir Next" panose="020B0503020202020204" pitchFamily="34" charset="0"/>
              </a:rPr>
              <a:t>Commercial/ Industrial  - 1,500 Gallons/6,750 </a:t>
            </a:r>
            <a:r>
              <a:rPr lang="en-US" sz="1200" dirty="0" err="1">
                <a:solidFill>
                  <a:schemeClr val="tx1">
                    <a:lumMod val="50000"/>
                    <a:lumOff val="50000"/>
                  </a:schemeClr>
                </a:solidFill>
                <a:latin typeface="Avenir Next" panose="020B0503020202020204" pitchFamily="34" charset="0"/>
              </a:rPr>
              <a:t>litres</a:t>
            </a:r>
            <a:endParaRPr lang="en-US" sz="1200" dirty="0">
              <a:solidFill>
                <a:schemeClr val="tx1">
                  <a:lumMod val="50000"/>
                  <a:lumOff val="50000"/>
                </a:schemeClr>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venir Next" panose="020B0503020202020204" pitchFamily="34" charset="0"/>
              </a:rPr>
              <a:t>Office Use - 1,000 Gallons/4,500 </a:t>
            </a:r>
            <a:r>
              <a:rPr lang="en-US" sz="1200" dirty="0" err="1">
                <a:solidFill>
                  <a:schemeClr val="tx1">
                    <a:lumMod val="50000"/>
                    <a:lumOff val="50000"/>
                  </a:schemeClr>
                </a:solidFill>
                <a:latin typeface="Avenir Next" panose="020B0503020202020204" pitchFamily="34" charset="0"/>
              </a:rPr>
              <a:t>litres</a:t>
            </a:r>
            <a:endParaRPr lang="en-US" sz="1200" dirty="0">
              <a:solidFill>
                <a:schemeClr val="tx1">
                  <a:lumMod val="50000"/>
                  <a:lumOff val="50000"/>
                </a:schemeClr>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lumOff val="50000"/>
                </a:schemeClr>
              </a:solidFill>
              <a:latin typeface="Avenir Next" panose="020B0503020202020204" pitchFamily="34" charset="0"/>
            </a:endParaRPr>
          </a:p>
          <a:p>
            <a:endParaRPr lang="en-US" dirty="0"/>
          </a:p>
        </p:txBody>
      </p:sp>
    </p:spTree>
    <p:extLst>
      <p:ext uri="{BB962C8B-B14F-4D97-AF65-F5344CB8AC3E}">
        <p14:creationId xmlns:p14="http://schemas.microsoft.com/office/powerpoint/2010/main" val="3979991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18</a:t>
            </a:fld>
            <a:endParaRPr lang="en-US"/>
          </a:p>
        </p:txBody>
      </p:sp>
    </p:spTree>
    <p:extLst>
      <p:ext uri="{BB962C8B-B14F-4D97-AF65-F5344CB8AC3E}">
        <p14:creationId xmlns:p14="http://schemas.microsoft.com/office/powerpoint/2010/main" val="1122790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96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Overall Course Goals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Increase shared understanding of water scarcity and impacts in Jamaica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Improve water harvesting knowledge so that non-experts can ask the right questions as they seek assistance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Simplify access to resources that promote water harvesting</a:t>
            </a:r>
            <a:endParaRPr lang="en-US" baseline="0" dirty="0"/>
          </a:p>
          <a:p>
            <a:pPr marL="0" indent="0">
              <a:buFont typeface="Arial" charset="0"/>
              <a:buNone/>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2</a:t>
            </a:fld>
            <a:endParaRPr lang="en-US"/>
          </a:p>
        </p:txBody>
      </p:sp>
    </p:spTree>
    <p:extLst>
      <p:ext uri="{BB962C8B-B14F-4D97-AF65-F5344CB8AC3E}">
        <p14:creationId xmlns:p14="http://schemas.microsoft.com/office/powerpoint/2010/main" val="3700883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020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how much water per hour is “normal?</a:t>
            </a:r>
          </a:p>
          <a:p>
            <a:r>
              <a:rPr lang="en-US" baseline="0" dirty="0"/>
              <a:t>How much water used per hour, how much water remains stored per hour? </a:t>
            </a:r>
          </a:p>
          <a:p>
            <a:endParaRPr lang="en-US" baseline="0" dirty="0"/>
          </a:p>
          <a:p>
            <a:r>
              <a:rPr lang="en-US" baseline="0" dirty="0"/>
              <a:t>How how much water use per day is “normal?</a:t>
            </a:r>
          </a:p>
          <a:p>
            <a:r>
              <a:rPr lang="en-US" baseline="0" dirty="0"/>
              <a:t>How much water used per hour, how much water remains stored per hour? </a:t>
            </a:r>
          </a:p>
          <a:p>
            <a:endParaRPr lang="en-US" baseline="0" dirty="0"/>
          </a:p>
          <a:p>
            <a:r>
              <a:rPr lang="en-US" baseline="0" dirty="0"/>
              <a:t>Hourly water use Calculation</a:t>
            </a:r>
          </a:p>
          <a:p>
            <a:r>
              <a:rPr lang="en-US" baseline="0" dirty="0"/>
              <a:t>* Level at the end of the hour – level at the start of the  hour</a:t>
            </a:r>
          </a:p>
          <a:p>
            <a:endParaRPr lang="en-US" baseline="0" dirty="0"/>
          </a:p>
          <a:p>
            <a:r>
              <a:rPr lang="en-US" baseline="0" dirty="0"/>
              <a:t>Get a list of the activities/ What is primary water use?</a:t>
            </a:r>
          </a:p>
          <a:p>
            <a:pPr marL="171450" indent="-171450">
              <a:buFont typeface="Arial" charset="0"/>
              <a:buChar char="•"/>
            </a:pPr>
            <a:r>
              <a:rPr lang="en-US" baseline="0" dirty="0"/>
              <a:t>How many in household? Who are they? How do they make money?</a:t>
            </a:r>
          </a:p>
          <a:p>
            <a:pPr marL="171450" indent="-171450">
              <a:buFont typeface="Arial" charset="0"/>
              <a:buChar char="•"/>
            </a:pPr>
            <a:endParaRPr lang="en-US" baseline="0" dirty="0"/>
          </a:p>
          <a:p>
            <a:pPr marL="171450" indent="-171450">
              <a:buFont typeface="Arial" charset="0"/>
              <a:buChar char="•"/>
            </a:pPr>
            <a:r>
              <a:rPr lang="en-US" baseline="0" dirty="0"/>
              <a:t>How do you get water (what means/sources)</a:t>
            </a:r>
          </a:p>
          <a:p>
            <a:pPr marL="171450" indent="-171450">
              <a:buFont typeface="Arial" charset="0"/>
              <a:buChar char="•"/>
            </a:pPr>
            <a:endParaRPr lang="en-US" baseline="0" dirty="0"/>
          </a:p>
          <a:p>
            <a:pPr marL="171450" indent="-171450">
              <a:buFont typeface="Arial" charset="0"/>
              <a:buChar char="•"/>
            </a:pPr>
            <a:r>
              <a:rPr lang="en-US" baseline="0" dirty="0"/>
              <a:t>What is household budget and biggest expense? </a:t>
            </a:r>
          </a:p>
          <a:p>
            <a:pPr marL="171450" indent="-171450">
              <a:buFont typeface="Arial" charset="0"/>
              <a:buChar char="•"/>
            </a:pPr>
            <a:r>
              <a:rPr lang="en-US" baseline="0" dirty="0"/>
              <a:t>Rent</a:t>
            </a:r>
          </a:p>
          <a:p>
            <a:pPr marL="171450" indent="-171450">
              <a:buFont typeface="Arial" charset="0"/>
              <a:buChar char="•"/>
            </a:pPr>
            <a:r>
              <a:rPr lang="en-US" baseline="0" dirty="0"/>
              <a:t>Food?</a:t>
            </a:r>
          </a:p>
          <a:p>
            <a:pPr marL="171450" indent="-171450">
              <a:buFont typeface="Arial" charset="0"/>
              <a:buChar char="•"/>
            </a:pPr>
            <a:endParaRPr lang="en-US" baseline="0" dirty="0"/>
          </a:p>
          <a:p>
            <a:pPr marL="171450" indent="-171450">
              <a:buFont typeface="Arial" charset="0"/>
              <a:buChar char="•"/>
            </a:pPr>
            <a:r>
              <a:rPr lang="en-US" baseline="0" dirty="0"/>
              <a:t>Show pictures of RWH options and gauge familiarity with two or three RHW options</a:t>
            </a:r>
          </a:p>
          <a:p>
            <a:pPr marL="171450" indent="-171450">
              <a:buFont typeface="Arial" charset="0"/>
              <a:buChar char="•"/>
            </a:pPr>
            <a:r>
              <a:rPr lang="en-US" baseline="0" dirty="0"/>
              <a:t>Gauge entrepreneurship capability</a:t>
            </a:r>
          </a:p>
          <a:p>
            <a:pPr marL="171450" indent="-171450">
              <a:buFont typeface="Arial" charset="0"/>
              <a:buChar char="•"/>
            </a:pPr>
            <a:r>
              <a:rPr lang="en-US" baseline="0" dirty="0"/>
              <a:t>Gauge digital literacy</a:t>
            </a:r>
          </a:p>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21</a:t>
            </a:fld>
            <a:endParaRPr lang="en-US"/>
          </a:p>
        </p:txBody>
      </p:sp>
    </p:spTree>
    <p:extLst>
      <p:ext uri="{BB962C8B-B14F-4D97-AF65-F5344CB8AC3E}">
        <p14:creationId xmlns:p14="http://schemas.microsoft.com/office/powerpoint/2010/main" val="3194089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pumping cost associated with each configuration? </a:t>
            </a:r>
          </a:p>
          <a:p>
            <a:endParaRPr lang="en-US" baseline="0" dirty="0"/>
          </a:p>
          <a:p>
            <a:r>
              <a:rPr lang="en-US" baseline="0" dirty="0"/>
              <a:t>What is daily water journey around water? Need to understand this to get to additional services. Become the property manager?</a:t>
            </a:r>
          </a:p>
          <a:p>
            <a:endParaRPr lang="en-US" baseline="0" dirty="0"/>
          </a:p>
          <a:p>
            <a:r>
              <a:rPr lang="en-US" baseline="0" dirty="0"/>
              <a:t>How how much water per hour is “normal?</a:t>
            </a:r>
          </a:p>
          <a:p>
            <a:r>
              <a:rPr lang="en-US" baseline="0" dirty="0"/>
              <a:t>How much water used per hour, how much water remains stored per hour? </a:t>
            </a:r>
          </a:p>
          <a:p>
            <a:endParaRPr lang="en-US" baseline="0" dirty="0"/>
          </a:p>
          <a:p>
            <a:r>
              <a:rPr lang="en-US" baseline="0" dirty="0"/>
              <a:t>How how much water use per day is “normal?</a:t>
            </a:r>
          </a:p>
          <a:p>
            <a:r>
              <a:rPr lang="en-US" baseline="0" dirty="0"/>
              <a:t>How much water used per hour, how much water remains stored per hour? </a:t>
            </a:r>
          </a:p>
          <a:p>
            <a:endParaRPr lang="en-US" baseline="0" dirty="0"/>
          </a:p>
          <a:p>
            <a:r>
              <a:rPr lang="en-US" baseline="0" dirty="0"/>
              <a:t>Hourly water use Calculation</a:t>
            </a:r>
          </a:p>
          <a:p>
            <a:r>
              <a:rPr lang="en-US" baseline="0" dirty="0"/>
              <a:t>* Level at the end of the hour – level at the start of the  hour</a:t>
            </a:r>
          </a:p>
          <a:p>
            <a:endParaRPr lang="en-US" baseline="0" dirty="0"/>
          </a:p>
          <a:p>
            <a:r>
              <a:rPr lang="en-US" baseline="0" dirty="0"/>
              <a:t>Get a list of the activities/ What is primary water use?</a:t>
            </a:r>
          </a:p>
          <a:p>
            <a:pPr marL="171450" indent="-171450">
              <a:buFont typeface="Arial" charset="0"/>
              <a:buChar char="•"/>
            </a:pPr>
            <a:r>
              <a:rPr lang="en-US" baseline="0" dirty="0"/>
              <a:t>How many in household? Who are they? How do they make money?</a:t>
            </a:r>
          </a:p>
          <a:p>
            <a:pPr marL="171450" indent="-171450">
              <a:buFont typeface="Arial" charset="0"/>
              <a:buChar char="•"/>
            </a:pPr>
            <a:endParaRPr lang="en-US" baseline="0" dirty="0"/>
          </a:p>
          <a:p>
            <a:pPr marL="171450" indent="-171450">
              <a:buFont typeface="Arial" charset="0"/>
              <a:buChar char="•"/>
            </a:pPr>
            <a:r>
              <a:rPr lang="en-US" baseline="0" dirty="0"/>
              <a:t>How do you get water (what means/sources)</a:t>
            </a:r>
          </a:p>
          <a:p>
            <a:pPr marL="171450" indent="-171450">
              <a:buFont typeface="Arial" charset="0"/>
              <a:buChar char="•"/>
            </a:pPr>
            <a:endParaRPr lang="en-US" baseline="0" dirty="0"/>
          </a:p>
          <a:p>
            <a:pPr marL="171450" indent="-171450">
              <a:buFont typeface="Arial" charset="0"/>
              <a:buChar char="•"/>
            </a:pPr>
            <a:r>
              <a:rPr lang="en-US" baseline="0" dirty="0"/>
              <a:t>What is household budget and biggest expense? </a:t>
            </a:r>
          </a:p>
          <a:p>
            <a:pPr marL="171450" indent="-171450">
              <a:buFont typeface="Arial" charset="0"/>
              <a:buChar char="•"/>
            </a:pPr>
            <a:r>
              <a:rPr lang="en-US" baseline="0" dirty="0"/>
              <a:t>Rent</a:t>
            </a:r>
          </a:p>
          <a:p>
            <a:pPr marL="171450" indent="-171450">
              <a:buFont typeface="Arial" charset="0"/>
              <a:buChar char="•"/>
            </a:pPr>
            <a:r>
              <a:rPr lang="en-US" baseline="0" dirty="0"/>
              <a:t>Food?</a:t>
            </a:r>
          </a:p>
          <a:p>
            <a:pPr marL="171450" indent="-171450">
              <a:buFont typeface="Arial" charset="0"/>
              <a:buChar char="•"/>
            </a:pPr>
            <a:endParaRPr lang="en-US" baseline="0" dirty="0"/>
          </a:p>
          <a:p>
            <a:pPr marL="171450" indent="-171450">
              <a:buFont typeface="Arial" charset="0"/>
              <a:buChar char="•"/>
            </a:pPr>
            <a:r>
              <a:rPr lang="en-US" baseline="0" dirty="0"/>
              <a:t>Show pictures of RWH options and gauge familiarity with two or three RHW options</a:t>
            </a:r>
          </a:p>
          <a:p>
            <a:pPr marL="171450" indent="-171450">
              <a:buFont typeface="Arial" charset="0"/>
              <a:buChar char="•"/>
            </a:pPr>
            <a:r>
              <a:rPr lang="en-US" baseline="0" dirty="0"/>
              <a:t>Gauge entrepreneurship capability</a:t>
            </a:r>
          </a:p>
          <a:p>
            <a:pPr marL="171450" indent="-171450">
              <a:buFont typeface="Arial" charset="0"/>
              <a:buChar char="•"/>
            </a:pPr>
            <a:r>
              <a:rPr lang="en-US" baseline="0" dirty="0"/>
              <a:t>Gauge digital literacy</a:t>
            </a:r>
          </a:p>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22</a:t>
            </a:fld>
            <a:endParaRPr lang="en-US"/>
          </a:p>
        </p:txBody>
      </p:sp>
    </p:spTree>
    <p:extLst>
      <p:ext uri="{BB962C8B-B14F-4D97-AF65-F5344CB8AC3E}">
        <p14:creationId xmlns:p14="http://schemas.microsoft.com/office/powerpoint/2010/main" val="1530743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23</a:t>
            </a:fld>
            <a:endParaRPr lang="en-US"/>
          </a:p>
        </p:txBody>
      </p:sp>
    </p:spTree>
    <p:extLst>
      <p:ext uri="{BB962C8B-B14F-4D97-AF65-F5344CB8AC3E}">
        <p14:creationId xmlns:p14="http://schemas.microsoft.com/office/powerpoint/2010/main" val="1040932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24</a:t>
            </a:fld>
            <a:endParaRPr lang="en-US"/>
          </a:p>
        </p:txBody>
      </p:sp>
    </p:spTree>
    <p:extLst>
      <p:ext uri="{BB962C8B-B14F-4D97-AF65-F5344CB8AC3E}">
        <p14:creationId xmlns:p14="http://schemas.microsoft.com/office/powerpoint/2010/main" val="2447838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267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26</a:t>
            </a:fld>
            <a:endParaRPr lang="en-US"/>
          </a:p>
        </p:txBody>
      </p:sp>
    </p:spTree>
    <p:extLst>
      <p:ext uri="{BB962C8B-B14F-4D97-AF65-F5344CB8AC3E}">
        <p14:creationId xmlns:p14="http://schemas.microsoft.com/office/powerpoint/2010/main" val="170896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600"/>
              </a:spcAft>
              <a:buFont typeface="Arial" charset="0"/>
              <a:buNone/>
            </a:pPr>
            <a:r>
              <a:rPr lang="en-US" u="sng" baseline="0" dirty="0"/>
              <a:t>Speaker’s Notes</a:t>
            </a:r>
          </a:p>
          <a:p>
            <a:pPr marL="171450" indent="-171450">
              <a:buFont typeface="Arial" charset="0"/>
              <a:buChar char="•"/>
            </a:pPr>
            <a:r>
              <a:rPr lang="en-US" baseline="0" dirty="0"/>
              <a:t>Water tanks are typically used when the source of water supply is uncertain </a:t>
            </a:r>
          </a:p>
          <a:p>
            <a:pPr marL="171450" indent="-171450">
              <a:buFont typeface="Arial" charset="0"/>
              <a:buChar char="•"/>
            </a:pPr>
            <a:r>
              <a:rPr lang="en-US" baseline="0" dirty="0"/>
              <a:t>Uncertain sources of supply include rainfall,  treated water from an intermittent piped system, water pumped from surface runoff (in a pond or dam)</a:t>
            </a:r>
          </a:p>
          <a:p>
            <a:pPr marL="171450" indent="-171450">
              <a:buFont typeface="Arial" charset="0"/>
              <a:buChar char="•"/>
            </a:pPr>
            <a:r>
              <a:rPr lang="en-US" baseline="0" dirty="0"/>
              <a:t>Tools for managing water tanks depend on the source of supply.  General categories – metrics supply monitoring (supply security), water audits (to assess water demand); manual vs digital </a:t>
            </a:r>
          </a:p>
          <a:p>
            <a:pPr marL="171450" indent="-171450">
              <a:buFont typeface="Arial" charset="0"/>
              <a:buChar char="•"/>
            </a:pPr>
            <a:r>
              <a:rPr lang="en-US" baseline="0" dirty="0"/>
              <a:t>Overall goal: improve predictability and convenience</a:t>
            </a:r>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27</a:t>
            </a:fld>
            <a:endParaRPr lang="en-US"/>
          </a:p>
        </p:txBody>
      </p:sp>
    </p:spTree>
    <p:extLst>
      <p:ext uri="{BB962C8B-B14F-4D97-AF65-F5344CB8AC3E}">
        <p14:creationId xmlns:p14="http://schemas.microsoft.com/office/powerpoint/2010/main" val="878198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600"/>
              </a:spcAft>
              <a:buFont typeface="Arial" charset="0"/>
              <a:buNone/>
            </a:pPr>
            <a:r>
              <a:rPr lang="en-US" u="none" baseline="0" dirty="0"/>
              <a:t>References: </a:t>
            </a:r>
          </a:p>
          <a:p>
            <a:pPr marL="0" indent="0">
              <a:lnSpc>
                <a:spcPct val="150000"/>
              </a:lnSpc>
              <a:spcAft>
                <a:spcPts val="600"/>
              </a:spcAft>
              <a:buFont typeface="Arial" charset="0"/>
              <a:buNone/>
            </a:pPr>
            <a:r>
              <a:rPr lang="en-US" dirty="0" err="1"/>
              <a:t>Laspidou</a:t>
            </a:r>
            <a:r>
              <a:rPr lang="en-US" dirty="0"/>
              <a:t>, C., </a:t>
            </a:r>
            <a:r>
              <a:rPr lang="en-US" dirty="0" err="1"/>
              <a:t>Spyropoulou</a:t>
            </a:r>
            <a:r>
              <a:rPr lang="en-US" dirty="0"/>
              <a:t>, A., 2017. Global dimensions of IWS - number of people affected worldwide, in: Dealing with the complex interrelation of intermittent supply and water losses. IWA Publishing, London, pp. 5–16.</a:t>
            </a:r>
            <a:endParaRPr lang="en-US" u="none" baseline="0" dirty="0"/>
          </a:p>
          <a:p>
            <a:pPr marL="0" indent="0">
              <a:lnSpc>
                <a:spcPct val="150000"/>
              </a:lnSpc>
              <a:spcAft>
                <a:spcPts val="600"/>
              </a:spcAft>
              <a:buFont typeface="Arial" charset="0"/>
              <a:buNone/>
            </a:pPr>
            <a:endParaRPr lang="en-US" u="sng" baseline="0" dirty="0"/>
          </a:p>
          <a:p>
            <a:pPr marL="0" indent="0">
              <a:lnSpc>
                <a:spcPct val="150000"/>
              </a:lnSpc>
              <a:spcAft>
                <a:spcPts val="600"/>
              </a:spcAft>
              <a:buFont typeface="Arial" charset="0"/>
              <a:buNone/>
            </a:pPr>
            <a:r>
              <a:rPr lang="en-US" u="sng" baseline="0" dirty="0"/>
              <a:t>Speaker’s Notes</a:t>
            </a:r>
          </a:p>
          <a:p>
            <a:pPr marL="171450" indent="-171450">
              <a:buFont typeface="Arial" charset="0"/>
              <a:buChar char="•"/>
            </a:pPr>
            <a:r>
              <a:rPr lang="en-US" baseline="0" dirty="0"/>
              <a:t>Water tanks are typically used when the source of water supply is uncertain </a:t>
            </a:r>
          </a:p>
          <a:p>
            <a:pPr marL="171450" indent="-171450">
              <a:buFont typeface="Arial" charset="0"/>
              <a:buChar char="•"/>
            </a:pPr>
            <a:r>
              <a:rPr lang="en-US" baseline="0" dirty="0"/>
              <a:t>Uncertain sources of supply include rainfall,  treated water from an intermittent piped system, water pumped from surface runoff (in a pond or dam)</a:t>
            </a:r>
          </a:p>
          <a:p>
            <a:pPr marL="171450" indent="-171450">
              <a:buFont typeface="Arial" charset="0"/>
              <a:buChar char="•"/>
            </a:pPr>
            <a:r>
              <a:rPr lang="en-US" baseline="0" dirty="0"/>
              <a:t>Tools for managing water tanks depend on the source of supply.  General categories – metrics supply monitoring (supply security), water audits (to assess water demand); manual vs digital </a:t>
            </a:r>
          </a:p>
          <a:p>
            <a:pPr marL="171450" indent="-171450">
              <a:buFont typeface="Arial" charset="0"/>
              <a:buChar char="•"/>
            </a:pPr>
            <a:r>
              <a:rPr lang="en-US" baseline="0" dirty="0"/>
              <a:t>Overall goal: improve predictability and convenience</a:t>
            </a:r>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28</a:t>
            </a:fld>
            <a:endParaRPr lang="en-US"/>
          </a:p>
        </p:txBody>
      </p:sp>
    </p:spTree>
    <p:extLst>
      <p:ext uri="{BB962C8B-B14F-4D97-AF65-F5344CB8AC3E}">
        <p14:creationId xmlns:p14="http://schemas.microsoft.com/office/powerpoint/2010/main" val="418144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a:t>Notes</a:t>
            </a:r>
          </a:p>
          <a:p>
            <a:pPr marL="171450" indent="-171450">
              <a:buFont typeface="Arial" charset="0"/>
              <a:buChar char="•"/>
            </a:pPr>
            <a:r>
              <a:rPr lang="en-US" baseline="0" dirty="0"/>
              <a:t>In this chapter, we focus on the effects of intermittent water supply and the value of harvested water in serving as a buffer in different contexts.</a:t>
            </a:r>
          </a:p>
          <a:p>
            <a:pPr marL="171450" indent="-171450">
              <a:buFont typeface="Arial" charset="0"/>
              <a:buChar char="•"/>
            </a:pPr>
            <a:r>
              <a:rPr lang="en-US" baseline="0" dirty="0"/>
              <a:t>In the urban water supply context, harvested water helps to restore some of the convenience of a 24/7 constantly pressurized system,</a:t>
            </a:r>
          </a:p>
          <a:p>
            <a:pPr marL="171450" indent="-171450">
              <a:buFont typeface="Arial" charset="0"/>
              <a:buChar char="•"/>
            </a:pPr>
            <a:r>
              <a:rPr lang="en-US" baseline="0" dirty="0"/>
              <a:t>In the farming context, </a:t>
            </a:r>
          </a:p>
        </p:txBody>
      </p:sp>
      <p:sp>
        <p:nvSpPr>
          <p:cNvPr id="4" name="Slide Number Placeholder 3"/>
          <p:cNvSpPr>
            <a:spLocks noGrp="1"/>
          </p:cNvSpPr>
          <p:nvPr>
            <p:ph type="sldNum" sz="quarter" idx="10"/>
          </p:nvPr>
        </p:nvSpPr>
        <p:spPr/>
        <p:txBody>
          <a:bodyPr/>
          <a:lstStyle/>
          <a:p>
            <a:fld id="{E6CF89F3-B047-5E40-B39D-C4062F5AAD5F}" type="slidenum">
              <a:rPr lang="en-US" smtClean="0"/>
              <a:t>29</a:t>
            </a:fld>
            <a:endParaRPr lang="en-US"/>
          </a:p>
        </p:txBody>
      </p:sp>
    </p:spTree>
    <p:extLst>
      <p:ext uri="{BB962C8B-B14F-4D97-AF65-F5344CB8AC3E}">
        <p14:creationId xmlns:p14="http://schemas.microsoft.com/office/powerpoint/2010/main" val="325246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3</a:t>
            </a:fld>
            <a:endParaRPr lang="en-US"/>
          </a:p>
        </p:txBody>
      </p:sp>
    </p:spTree>
    <p:extLst>
      <p:ext uri="{BB962C8B-B14F-4D97-AF65-F5344CB8AC3E}">
        <p14:creationId xmlns:p14="http://schemas.microsoft.com/office/powerpoint/2010/main" val="4005438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30</a:t>
            </a:fld>
            <a:endParaRPr lang="en-US"/>
          </a:p>
        </p:txBody>
      </p:sp>
    </p:spTree>
    <p:extLst>
      <p:ext uri="{BB962C8B-B14F-4D97-AF65-F5344CB8AC3E}">
        <p14:creationId xmlns:p14="http://schemas.microsoft.com/office/powerpoint/2010/main" val="3725198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FAQ</a:t>
            </a:r>
          </a:p>
          <a:p>
            <a:pPr marL="171450" indent="-171450">
              <a:buFont typeface="Arial" charset="0"/>
              <a:buChar char="•"/>
            </a:pPr>
            <a:r>
              <a:rPr lang="en-US" baseline="0" dirty="0"/>
              <a:t>Where do I go for more information</a:t>
            </a:r>
          </a:p>
          <a:p>
            <a:pPr marL="171450" indent="-171450">
              <a:buFont typeface="Arial" charset="0"/>
              <a:buChar char="•"/>
            </a:pPr>
            <a:r>
              <a:rPr lang="en-US" baseline="0" dirty="0"/>
              <a:t>What are examples of projects that I might want to do on my own</a:t>
            </a:r>
          </a:p>
          <a:p>
            <a:pPr marL="171450" indent="-171450">
              <a:buFont typeface="Arial" charset="0"/>
              <a:buChar char="•"/>
            </a:pPr>
            <a:r>
              <a:rPr lang="en-US" baseline="0" dirty="0"/>
              <a:t>Do you have a recommended list of suppliers?</a:t>
            </a:r>
          </a:p>
        </p:txBody>
      </p:sp>
      <p:sp>
        <p:nvSpPr>
          <p:cNvPr id="4" name="Slide Number Placeholder 3"/>
          <p:cNvSpPr>
            <a:spLocks noGrp="1"/>
          </p:cNvSpPr>
          <p:nvPr>
            <p:ph type="sldNum" sz="quarter" idx="10"/>
          </p:nvPr>
        </p:nvSpPr>
        <p:spPr/>
        <p:txBody>
          <a:bodyPr/>
          <a:lstStyle/>
          <a:p>
            <a:fld id="{E6CF89F3-B047-5E40-B39D-C4062F5AAD5F}" type="slidenum">
              <a:rPr lang="en-US" smtClean="0"/>
              <a:t>31</a:t>
            </a:fld>
            <a:endParaRPr lang="en-US"/>
          </a:p>
        </p:txBody>
      </p:sp>
    </p:spTree>
    <p:extLst>
      <p:ext uri="{BB962C8B-B14F-4D97-AF65-F5344CB8AC3E}">
        <p14:creationId xmlns:p14="http://schemas.microsoft.com/office/powerpoint/2010/main" val="1688704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Map </a:t>
            </a:r>
          </a:p>
          <a:p>
            <a:pPr marL="171450" indent="-171450">
              <a:buFont typeface="Arial" charset="0"/>
              <a:buChar char="•"/>
            </a:pPr>
            <a:r>
              <a:rPr lang="en-US" baseline="0" dirty="0"/>
              <a:t>of rainfall across Jamaica</a:t>
            </a:r>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32</a:t>
            </a:fld>
            <a:endParaRPr lang="en-US"/>
          </a:p>
        </p:txBody>
      </p:sp>
    </p:spTree>
    <p:extLst>
      <p:ext uri="{BB962C8B-B14F-4D97-AF65-F5344CB8AC3E}">
        <p14:creationId xmlns:p14="http://schemas.microsoft.com/office/powerpoint/2010/main" val="1387622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https://poly-</a:t>
            </a:r>
            <a:r>
              <a:rPr lang="en-US" baseline="0" dirty="0" err="1"/>
              <a:t>mart.com</a:t>
            </a:r>
            <a:r>
              <a:rPr lang="en-US" baseline="0" dirty="0"/>
              <a:t>/gallery/</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33</a:t>
            </a:fld>
            <a:endParaRPr lang="en-US"/>
          </a:p>
        </p:txBody>
      </p:sp>
    </p:spTree>
    <p:extLst>
      <p:ext uri="{BB962C8B-B14F-4D97-AF65-F5344CB8AC3E}">
        <p14:creationId xmlns:p14="http://schemas.microsoft.com/office/powerpoint/2010/main" val="520648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https://poly-</a:t>
            </a:r>
            <a:r>
              <a:rPr lang="en-US" baseline="0" dirty="0" err="1"/>
              <a:t>mart.com</a:t>
            </a:r>
            <a:r>
              <a:rPr lang="en-US" baseline="0" dirty="0"/>
              <a:t>/gallery/</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34</a:t>
            </a:fld>
            <a:endParaRPr lang="en-US"/>
          </a:p>
        </p:txBody>
      </p:sp>
    </p:spTree>
    <p:extLst>
      <p:ext uri="{BB962C8B-B14F-4D97-AF65-F5344CB8AC3E}">
        <p14:creationId xmlns:p14="http://schemas.microsoft.com/office/powerpoint/2010/main" val="2115323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Do you get piped water at least once per week?</a:t>
            </a:r>
          </a:p>
          <a:p>
            <a:pPr marL="171450" indent="-171450">
              <a:buFont typeface="Arial" charset="0"/>
              <a:buChar char="•"/>
            </a:pPr>
            <a:r>
              <a:rPr lang="en-US" baseline="0" dirty="0"/>
              <a:t>Is it for residential or commercial use?</a:t>
            </a:r>
          </a:p>
          <a:p>
            <a:pPr marL="171450" indent="-171450">
              <a:buFont typeface="Arial" charset="0"/>
              <a:buChar char="•"/>
            </a:pPr>
            <a:r>
              <a:rPr lang="en-US" baseline="0" dirty="0"/>
              <a:t>Try to get a tank that fits the minimum storage guideline</a:t>
            </a:r>
          </a:p>
        </p:txBody>
      </p:sp>
      <p:sp>
        <p:nvSpPr>
          <p:cNvPr id="4" name="Slide Number Placeholder 3"/>
          <p:cNvSpPr>
            <a:spLocks noGrp="1"/>
          </p:cNvSpPr>
          <p:nvPr>
            <p:ph type="sldNum" sz="quarter" idx="10"/>
          </p:nvPr>
        </p:nvSpPr>
        <p:spPr/>
        <p:txBody>
          <a:bodyPr/>
          <a:lstStyle/>
          <a:p>
            <a:fld id="{E6CF89F3-B047-5E40-B39D-C4062F5AAD5F}" type="slidenum">
              <a:rPr lang="en-US" smtClean="0"/>
              <a:t>35</a:t>
            </a:fld>
            <a:endParaRPr lang="en-US"/>
          </a:p>
        </p:txBody>
      </p:sp>
    </p:spTree>
    <p:extLst>
      <p:ext uri="{BB962C8B-B14F-4D97-AF65-F5344CB8AC3E}">
        <p14:creationId xmlns:p14="http://schemas.microsoft.com/office/powerpoint/2010/main" val="2274276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Do you get piped water at least once per week?</a:t>
            </a:r>
          </a:p>
          <a:p>
            <a:pPr marL="171450" indent="-171450">
              <a:buFont typeface="Arial" charset="0"/>
              <a:buChar char="•"/>
            </a:pPr>
            <a:r>
              <a:rPr lang="en-US" baseline="0" dirty="0"/>
              <a:t>Is it for residential or commercial use?</a:t>
            </a:r>
          </a:p>
          <a:p>
            <a:pPr marL="171450" indent="-171450">
              <a:buFont typeface="Arial" charset="0"/>
              <a:buChar char="•"/>
            </a:pPr>
            <a:r>
              <a:rPr lang="en-US" baseline="0" dirty="0"/>
              <a:t>Try to get a tank that fits the minimum storage guideline</a:t>
            </a:r>
          </a:p>
        </p:txBody>
      </p:sp>
      <p:sp>
        <p:nvSpPr>
          <p:cNvPr id="4" name="Slide Number Placeholder 3"/>
          <p:cNvSpPr>
            <a:spLocks noGrp="1"/>
          </p:cNvSpPr>
          <p:nvPr>
            <p:ph type="sldNum" sz="quarter" idx="10"/>
          </p:nvPr>
        </p:nvSpPr>
        <p:spPr/>
        <p:txBody>
          <a:bodyPr/>
          <a:lstStyle/>
          <a:p>
            <a:fld id="{E6CF89F3-B047-5E40-B39D-C4062F5AAD5F}" type="slidenum">
              <a:rPr lang="en-US" smtClean="0"/>
              <a:t>36</a:t>
            </a:fld>
            <a:endParaRPr lang="en-US"/>
          </a:p>
        </p:txBody>
      </p:sp>
    </p:spTree>
    <p:extLst>
      <p:ext uri="{BB962C8B-B14F-4D97-AF65-F5344CB8AC3E}">
        <p14:creationId xmlns:p14="http://schemas.microsoft.com/office/powerpoint/2010/main" val="1865825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Do you get piped water at least once per week?</a:t>
            </a:r>
          </a:p>
          <a:p>
            <a:pPr marL="171450" indent="-171450">
              <a:buFont typeface="Arial" charset="0"/>
              <a:buChar char="•"/>
            </a:pPr>
            <a:r>
              <a:rPr lang="en-US" baseline="0" dirty="0"/>
              <a:t>Is it for residential or commercial use?</a:t>
            </a:r>
          </a:p>
          <a:p>
            <a:pPr marL="171450" indent="-171450">
              <a:buFont typeface="Arial" charset="0"/>
              <a:buChar char="•"/>
            </a:pPr>
            <a:r>
              <a:rPr lang="en-US" baseline="0" dirty="0"/>
              <a:t>Try to get a tank that fits the minimum storage guideline</a:t>
            </a:r>
          </a:p>
        </p:txBody>
      </p:sp>
      <p:sp>
        <p:nvSpPr>
          <p:cNvPr id="4" name="Slide Number Placeholder 3"/>
          <p:cNvSpPr>
            <a:spLocks noGrp="1"/>
          </p:cNvSpPr>
          <p:nvPr>
            <p:ph type="sldNum" sz="quarter" idx="10"/>
          </p:nvPr>
        </p:nvSpPr>
        <p:spPr/>
        <p:txBody>
          <a:bodyPr/>
          <a:lstStyle/>
          <a:p>
            <a:fld id="{E6CF89F3-B047-5E40-B39D-C4062F5AAD5F}" type="slidenum">
              <a:rPr lang="en-US" smtClean="0"/>
              <a:t>37</a:t>
            </a:fld>
            <a:endParaRPr lang="en-US"/>
          </a:p>
        </p:txBody>
      </p:sp>
    </p:spTree>
    <p:extLst>
      <p:ext uri="{BB962C8B-B14F-4D97-AF65-F5344CB8AC3E}">
        <p14:creationId xmlns:p14="http://schemas.microsoft.com/office/powerpoint/2010/main" val="1781366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Water quality risks? High turbidity, low </a:t>
            </a:r>
            <a:r>
              <a:rPr lang="en-US" baseline="0" dirty="0" err="1"/>
              <a:t>cholrine</a:t>
            </a:r>
            <a:r>
              <a:rPr lang="en-US" baseline="0" dirty="0"/>
              <a:t>, </a:t>
            </a:r>
            <a:r>
              <a:rPr lang="en-US" baseline="0" dirty="0" err="1"/>
              <a:t>faecal</a:t>
            </a:r>
            <a:r>
              <a:rPr lang="en-US" baseline="0" dirty="0"/>
              <a:t> contamination</a:t>
            </a:r>
          </a:p>
          <a:p>
            <a:pPr marL="171450" indent="-171450">
              <a:buFont typeface="Arial" charset="0"/>
              <a:buChar char="•"/>
            </a:pPr>
            <a:r>
              <a:rPr lang="en-US" baseline="0" dirty="0"/>
              <a:t>Indicators</a:t>
            </a:r>
          </a:p>
          <a:p>
            <a:pPr marL="171450" indent="-171450">
              <a:buFont typeface="Arial" charset="0"/>
              <a:buChar char="•"/>
            </a:pPr>
            <a:r>
              <a:rPr lang="en-US" baseline="0" dirty="0"/>
              <a:t>How to mitigate</a:t>
            </a:r>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38</a:t>
            </a:fld>
            <a:endParaRPr lang="en-US"/>
          </a:p>
        </p:txBody>
      </p:sp>
    </p:spTree>
    <p:extLst>
      <p:ext uri="{BB962C8B-B14F-4D97-AF65-F5344CB8AC3E}">
        <p14:creationId xmlns:p14="http://schemas.microsoft.com/office/powerpoint/2010/main" val="2431043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youtu.be</a:t>
            </a:r>
            <a:r>
              <a:rPr lang="en-US" baseline="0" dirty="0"/>
              <a:t>/_yi83kOB8ug</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www.who.int</a:t>
            </a:r>
            <a:r>
              <a:rPr lang="en-US" baseline="0" dirty="0"/>
              <a:t>/</a:t>
            </a:r>
            <a:r>
              <a:rPr lang="en-US" baseline="0" dirty="0" err="1"/>
              <a:t>water_sanitation_health</a:t>
            </a:r>
            <a:r>
              <a:rPr lang="en-US" baseline="0" dirty="0"/>
              <a:t>/</a:t>
            </a:r>
            <a:r>
              <a:rPr lang="en-US" baseline="0" dirty="0" err="1"/>
              <a:t>dwq</a:t>
            </a:r>
            <a:r>
              <a:rPr lang="en-US" baseline="0" dirty="0"/>
              <a:t>/chemicals/</a:t>
            </a:r>
            <a:r>
              <a:rPr lang="en-US" baseline="0" dirty="0" err="1"/>
              <a:t>ph.pdf</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www.who.int</a:t>
            </a:r>
            <a:r>
              <a:rPr lang="en-US" baseline="0" dirty="0"/>
              <a:t>/</a:t>
            </a:r>
            <a:r>
              <a:rPr lang="en-US" baseline="0" dirty="0" err="1"/>
              <a:t>water_sanitation_health</a:t>
            </a:r>
            <a:r>
              <a:rPr lang="en-US" baseline="0" dirty="0"/>
              <a:t>/hygiene/</a:t>
            </a:r>
            <a:r>
              <a:rPr lang="en-US" baseline="0" dirty="0" err="1"/>
              <a:t>envsan</a:t>
            </a:r>
            <a:r>
              <a:rPr lang="en-US" baseline="0" dirty="0"/>
              <a:t>/</a:t>
            </a:r>
            <a:r>
              <a:rPr lang="en-US" baseline="0" dirty="0" err="1"/>
              <a:t>chlorineresid.pdf</a:t>
            </a: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39</a:t>
            </a:fld>
            <a:endParaRPr lang="en-US"/>
          </a:p>
        </p:txBody>
      </p:sp>
    </p:spTree>
    <p:extLst>
      <p:ext uri="{BB962C8B-B14F-4D97-AF65-F5344CB8AC3E}">
        <p14:creationId xmlns:p14="http://schemas.microsoft.com/office/powerpoint/2010/main" val="98646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a:p>
            <a:pPr marL="171450" indent="-171450">
              <a:buFont typeface="Arial" charset="0"/>
              <a:buChar char="•"/>
            </a:pPr>
            <a:r>
              <a:rPr lang="en-US" baseline="0" dirty="0"/>
              <a:t>This course is targeted at individuals who live in environments where water supply is intermittent and the water user will need to take action beyond simply opening up a tank to ensure access to a reliable water supply</a:t>
            </a:r>
          </a:p>
          <a:p>
            <a:pPr marL="171450" indent="-171450">
              <a:buFont typeface="Arial" charset="0"/>
              <a:buChar char="•"/>
            </a:pPr>
            <a:r>
              <a:rPr lang="en-US" baseline="0" dirty="0"/>
              <a:t>The course is targeted at non experts and aims to equip them with just enough understanding so that they can ask the right questions or dig deeper if they want to process with a DIY project.</a:t>
            </a:r>
          </a:p>
        </p:txBody>
      </p:sp>
      <p:sp>
        <p:nvSpPr>
          <p:cNvPr id="4" name="Slide Number Placeholder 3"/>
          <p:cNvSpPr>
            <a:spLocks noGrp="1"/>
          </p:cNvSpPr>
          <p:nvPr>
            <p:ph type="sldNum" sz="quarter" idx="10"/>
          </p:nvPr>
        </p:nvSpPr>
        <p:spPr/>
        <p:txBody>
          <a:bodyPr/>
          <a:lstStyle/>
          <a:p>
            <a:fld id="{E6CF89F3-B047-5E40-B39D-C4062F5AAD5F}" type="slidenum">
              <a:rPr lang="en-US" smtClean="0"/>
              <a:t>4</a:t>
            </a:fld>
            <a:endParaRPr lang="en-US"/>
          </a:p>
        </p:txBody>
      </p:sp>
    </p:spTree>
    <p:extLst>
      <p:ext uri="{BB962C8B-B14F-4D97-AF65-F5344CB8AC3E}">
        <p14:creationId xmlns:p14="http://schemas.microsoft.com/office/powerpoint/2010/main" val="3673976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youtu.be</a:t>
            </a:r>
            <a:r>
              <a:rPr lang="en-US" baseline="0" dirty="0"/>
              <a:t>/_yi83kOB8ug</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www.who.int</a:t>
            </a:r>
            <a:r>
              <a:rPr lang="en-US" baseline="0" dirty="0"/>
              <a:t>/</a:t>
            </a:r>
            <a:r>
              <a:rPr lang="en-US" baseline="0" dirty="0" err="1"/>
              <a:t>water_sanitation_health</a:t>
            </a:r>
            <a:r>
              <a:rPr lang="en-US" baseline="0" dirty="0"/>
              <a:t>/</a:t>
            </a:r>
            <a:r>
              <a:rPr lang="en-US" baseline="0" dirty="0" err="1"/>
              <a:t>dwq</a:t>
            </a:r>
            <a:r>
              <a:rPr lang="en-US" baseline="0" dirty="0"/>
              <a:t>/chemicals/</a:t>
            </a:r>
            <a:r>
              <a:rPr lang="en-US" baseline="0" dirty="0" err="1"/>
              <a:t>ph.pdf</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www.who.int</a:t>
            </a:r>
            <a:r>
              <a:rPr lang="en-US" baseline="0" dirty="0"/>
              <a:t>/</a:t>
            </a:r>
            <a:r>
              <a:rPr lang="en-US" baseline="0" dirty="0" err="1"/>
              <a:t>water_sanitation_health</a:t>
            </a:r>
            <a:r>
              <a:rPr lang="en-US" baseline="0" dirty="0"/>
              <a:t>/hygiene/</a:t>
            </a:r>
            <a:r>
              <a:rPr lang="en-US" baseline="0" dirty="0" err="1"/>
              <a:t>envsan</a:t>
            </a:r>
            <a:r>
              <a:rPr lang="en-US" baseline="0" dirty="0"/>
              <a:t>/</a:t>
            </a:r>
            <a:r>
              <a:rPr lang="en-US" baseline="0" dirty="0" err="1"/>
              <a:t>chlorineresid.pdf</a:t>
            </a: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40</a:t>
            </a:fld>
            <a:endParaRPr lang="en-US"/>
          </a:p>
        </p:txBody>
      </p:sp>
    </p:spTree>
    <p:extLst>
      <p:ext uri="{BB962C8B-B14F-4D97-AF65-F5344CB8AC3E}">
        <p14:creationId xmlns:p14="http://schemas.microsoft.com/office/powerpoint/2010/main" val="2775092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a:t>
            </a:r>
            <a:r>
              <a:rPr lang="en-US" baseline="0" dirty="0" err="1"/>
              <a:t>www.chrishanley.com</a:t>
            </a:r>
            <a:r>
              <a:rPr lang="en-US" baseline="0" dirty="0"/>
              <a:t>/news-info/cisterns-101-residential-water-supply-usvi/</a:t>
            </a:r>
          </a:p>
        </p:txBody>
      </p:sp>
      <p:sp>
        <p:nvSpPr>
          <p:cNvPr id="4" name="Slide Number Placeholder 3"/>
          <p:cNvSpPr>
            <a:spLocks noGrp="1"/>
          </p:cNvSpPr>
          <p:nvPr>
            <p:ph type="sldNum" sz="quarter" idx="10"/>
          </p:nvPr>
        </p:nvSpPr>
        <p:spPr/>
        <p:txBody>
          <a:bodyPr/>
          <a:lstStyle/>
          <a:p>
            <a:fld id="{E6CF89F3-B047-5E40-B39D-C4062F5AAD5F}" type="slidenum">
              <a:rPr lang="en-US" smtClean="0"/>
              <a:t>41</a:t>
            </a:fld>
            <a:endParaRPr lang="en-US"/>
          </a:p>
        </p:txBody>
      </p:sp>
    </p:spTree>
    <p:extLst>
      <p:ext uri="{BB962C8B-B14F-4D97-AF65-F5344CB8AC3E}">
        <p14:creationId xmlns:p14="http://schemas.microsoft.com/office/powerpoint/2010/main" val="4292210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Do you get piped water at least once per week?</a:t>
            </a:r>
          </a:p>
          <a:p>
            <a:pPr marL="171450" indent="-171450">
              <a:buFont typeface="Arial" charset="0"/>
              <a:buChar char="•"/>
            </a:pPr>
            <a:r>
              <a:rPr lang="en-US" baseline="0" dirty="0"/>
              <a:t>Is it for residential or commercial use?</a:t>
            </a:r>
          </a:p>
          <a:p>
            <a:pPr marL="171450" indent="-171450">
              <a:buFont typeface="Arial" charset="0"/>
              <a:buChar char="•"/>
            </a:pPr>
            <a:r>
              <a:rPr lang="en-US" baseline="0" dirty="0"/>
              <a:t>Try to get a tank that fits the minimum storage guideline</a:t>
            </a:r>
          </a:p>
        </p:txBody>
      </p:sp>
      <p:sp>
        <p:nvSpPr>
          <p:cNvPr id="4" name="Slide Number Placeholder 3"/>
          <p:cNvSpPr>
            <a:spLocks noGrp="1"/>
          </p:cNvSpPr>
          <p:nvPr>
            <p:ph type="sldNum" sz="quarter" idx="10"/>
          </p:nvPr>
        </p:nvSpPr>
        <p:spPr/>
        <p:txBody>
          <a:bodyPr/>
          <a:lstStyle/>
          <a:p>
            <a:fld id="{E6CF89F3-B047-5E40-B39D-C4062F5AAD5F}" type="slidenum">
              <a:rPr lang="en-US" smtClean="0"/>
              <a:t>42</a:t>
            </a:fld>
            <a:endParaRPr lang="en-US"/>
          </a:p>
        </p:txBody>
      </p:sp>
    </p:spTree>
    <p:extLst>
      <p:ext uri="{BB962C8B-B14F-4D97-AF65-F5344CB8AC3E}">
        <p14:creationId xmlns:p14="http://schemas.microsoft.com/office/powerpoint/2010/main" val="3002646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Leak risks? What causes leaks? Type of tank?? Does it matter</a:t>
            </a:r>
          </a:p>
          <a:p>
            <a:pPr marL="171450" indent="-171450">
              <a:buFont typeface="Arial" charset="0"/>
              <a:buChar char="•"/>
            </a:pPr>
            <a:r>
              <a:rPr lang="en-US" baseline="0" dirty="0"/>
              <a:t>Indicators</a:t>
            </a:r>
          </a:p>
          <a:p>
            <a:pPr marL="171450" indent="-171450">
              <a:buFont typeface="Arial" charset="0"/>
              <a:buChar char="•"/>
            </a:pPr>
            <a:r>
              <a:rPr lang="en-US" baseline="0" dirty="0"/>
              <a:t>How to mitigate</a:t>
            </a:r>
          </a:p>
          <a:p>
            <a:pPr marL="171450" indent="-171450">
              <a:buFont typeface="Arial" charset="0"/>
              <a:buChar char="•"/>
            </a:pPr>
            <a:r>
              <a:rPr lang="en-US" baseline="0" dirty="0"/>
              <a:t>https://</a:t>
            </a:r>
            <a:r>
              <a:rPr lang="en-US" baseline="0" dirty="0" err="1"/>
              <a:t>youtu.be</a:t>
            </a:r>
            <a:r>
              <a:rPr lang="en-US" baseline="0" dirty="0"/>
              <a:t>/X3gMXrKPrDQ</a:t>
            </a:r>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43</a:t>
            </a:fld>
            <a:endParaRPr lang="en-US"/>
          </a:p>
        </p:txBody>
      </p:sp>
    </p:spTree>
    <p:extLst>
      <p:ext uri="{BB962C8B-B14F-4D97-AF65-F5344CB8AC3E}">
        <p14:creationId xmlns:p14="http://schemas.microsoft.com/office/powerpoint/2010/main" val="2146833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Other plastic welding pictures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youtu.be</a:t>
            </a:r>
            <a:r>
              <a:rPr lang="en-US" baseline="0" dirty="0"/>
              <a:t>/Lqu3NVqFNCU</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youtu.be</a:t>
            </a:r>
            <a:r>
              <a:rPr lang="en-US" baseline="0" dirty="0"/>
              <a:t>/</a:t>
            </a:r>
            <a:r>
              <a:rPr lang="en-US" baseline="0" dirty="0" err="1"/>
              <a:t>gRCMIDILfEI</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blog.polyprocessing.com</a:t>
            </a:r>
            <a:r>
              <a:rPr lang="en-US" baseline="0" dirty="0"/>
              <a:t>/blog/repair-vs-replacement-can-you-repair-a-polyethylene-tank</a:t>
            </a:r>
          </a:p>
        </p:txBody>
      </p:sp>
      <p:sp>
        <p:nvSpPr>
          <p:cNvPr id="4" name="Slide Number Placeholder 3"/>
          <p:cNvSpPr>
            <a:spLocks noGrp="1"/>
          </p:cNvSpPr>
          <p:nvPr>
            <p:ph type="sldNum" sz="quarter" idx="10"/>
          </p:nvPr>
        </p:nvSpPr>
        <p:spPr/>
        <p:txBody>
          <a:bodyPr/>
          <a:lstStyle/>
          <a:p>
            <a:fld id="{E6CF89F3-B047-5E40-B39D-C4062F5AAD5F}" type="slidenum">
              <a:rPr lang="en-US" smtClean="0"/>
              <a:t>44</a:t>
            </a:fld>
            <a:endParaRPr lang="en-US"/>
          </a:p>
        </p:txBody>
      </p:sp>
    </p:spTree>
    <p:extLst>
      <p:ext uri="{BB962C8B-B14F-4D97-AF65-F5344CB8AC3E}">
        <p14:creationId xmlns:p14="http://schemas.microsoft.com/office/powerpoint/2010/main" val="2969777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homeguides.sfgate.com</a:t>
            </a:r>
            <a:r>
              <a:rPr lang="en-US" baseline="0" dirty="0"/>
              <a:t>/repair-leak-pvc-pipe-plumbing-36577.html</a:t>
            </a:r>
          </a:p>
        </p:txBody>
      </p:sp>
      <p:sp>
        <p:nvSpPr>
          <p:cNvPr id="4" name="Slide Number Placeholder 3"/>
          <p:cNvSpPr>
            <a:spLocks noGrp="1"/>
          </p:cNvSpPr>
          <p:nvPr>
            <p:ph type="sldNum" sz="quarter" idx="10"/>
          </p:nvPr>
        </p:nvSpPr>
        <p:spPr/>
        <p:txBody>
          <a:bodyPr/>
          <a:lstStyle/>
          <a:p>
            <a:fld id="{E6CF89F3-B047-5E40-B39D-C4062F5AAD5F}" type="slidenum">
              <a:rPr lang="en-US" smtClean="0"/>
              <a:t>45</a:t>
            </a:fld>
            <a:endParaRPr lang="en-US"/>
          </a:p>
        </p:txBody>
      </p:sp>
    </p:spTree>
    <p:extLst>
      <p:ext uri="{BB962C8B-B14F-4D97-AF65-F5344CB8AC3E}">
        <p14:creationId xmlns:p14="http://schemas.microsoft.com/office/powerpoint/2010/main" val="2138753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homeguides.sfgate.com</a:t>
            </a:r>
            <a:r>
              <a:rPr lang="en-US" baseline="0" dirty="0"/>
              <a:t>/repair-leak-pvc-pipe-plumbing-36577.html</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46</a:t>
            </a:fld>
            <a:endParaRPr lang="en-US"/>
          </a:p>
        </p:txBody>
      </p:sp>
    </p:spTree>
    <p:extLst>
      <p:ext uri="{BB962C8B-B14F-4D97-AF65-F5344CB8AC3E}">
        <p14:creationId xmlns:p14="http://schemas.microsoft.com/office/powerpoint/2010/main" val="21636294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homeguides.sfgate.com</a:t>
            </a:r>
            <a:r>
              <a:rPr lang="en-US" baseline="0" dirty="0"/>
              <a:t>/repair-leak-pvc-pipe-plumbing-36577.html</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Pipe &amp; Tube Cutter</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www.zoro.com</a:t>
            </a:r>
            <a:r>
              <a:rPr lang="en-US" baseline="0" dirty="0"/>
              <a:t>/knipex-pipe-and-tube-cutter-90-25-40/</a:t>
            </a:r>
            <a:r>
              <a:rPr lang="en-US" baseline="0" dirty="0" err="1"/>
              <a:t>i</a:t>
            </a:r>
            <a:r>
              <a:rPr lang="en-US" baseline="0" dirty="0"/>
              <a:t>/G0906188/</a:t>
            </a:r>
            <a:r>
              <a:rPr lang="en-US" baseline="0" dirty="0" err="1"/>
              <a:t>feature-product?gclid</a:t>
            </a:r>
            <a:r>
              <a:rPr lang="en-US" baseline="0" dirty="0"/>
              <a:t>=EAIaIQobChMIrsLH98z94AIVl9dkCh1r5AnHEAQYBCABEgI4N_D_BwE&amp;gclsrc=</a:t>
            </a:r>
            <a:r>
              <a:rPr lang="en-US" baseline="0" dirty="0" err="1"/>
              <a:t>aw.ds</a:t>
            </a: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47</a:t>
            </a:fld>
            <a:endParaRPr lang="en-US"/>
          </a:p>
        </p:txBody>
      </p:sp>
    </p:spTree>
    <p:extLst>
      <p:ext uri="{BB962C8B-B14F-4D97-AF65-F5344CB8AC3E}">
        <p14:creationId xmlns:p14="http://schemas.microsoft.com/office/powerpoint/2010/main" val="3962252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homeguides.sfgate.com</a:t>
            </a:r>
            <a:r>
              <a:rPr lang="en-US" baseline="0" dirty="0"/>
              <a:t>/repair-leak-pvc-pipe-plumbing-36577.html</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Pipe &amp; Tube Cutter</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www.zoro.com</a:t>
            </a:r>
            <a:r>
              <a:rPr lang="en-US" baseline="0" dirty="0"/>
              <a:t>/knipex-pipe-and-tube-cutter-90-25-40/</a:t>
            </a:r>
            <a:r>
              <a:rPr lang="en-US" baseline="0" dirty="0" err="1"/>
              <a:t>i</a:t>
            </a:r>
            <a:r>
              <a:rPr lang="en-US" baseline="0" dirty="0"/>
              <a:t>/G0906188/</a:t>
            </a:r>
            <a:r>
              <a:rPr lang="en-US" baseline="0" dirty="0" err="1"/>
              <a:t>feature-product?gclid</a:t>
            </a:r>
            <a:r>
              <a:rPr lang="en-US" baseline="0" dirty="0"/>
              <a:t>=EAIaIQobChMIrsLH98z94AIVl9dkCh1r5AnHEAQYBCABEgI4N_D_BwE&amp;gclsrc=</a:t>
            </a:r>
            <a:r>
              <a:rPr lang="en-US" baseline="0" dirty="0" err="1"/>
              <a:t>aw.ds</a:t>
            </a: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48</a:t>
            </a:fld>
            <a:endParaRPr lang="en-US"/>
          </a:p>
        </p:txBody>
      </p:sp>
    </p:spTree>
    <p:extLst>
      <p:ext uri="{BB962C8B-B14F-4D97-AF65-F5344CB8AC3E}">
        <p14:creationId xmlns:p14="http://schemas.microsoft.com/office/powerpoint/2010/main" val="539332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homeguides.sfgate.com</a:t>
            </a:r>
            <a:r>
              <a:rPr lang="en-US" baseline="0" dirty="0"/>
              <a:t>/repair-leak-pvc-pipe-plumbing-36577.html</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Pipe &amp; Tube Cutter</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www.zoro.com</a:t>
            </a:r>
            <a:r>
              <a:rPr lang="en-US" baseline="0" dirty="0"/>
              <a:t>/knipex-pipe-and-tube-cutter-90-25-40/</a:t>
            </a:r>
            <a:r>
              <a:rPr lang="en-US" baseline="0" dirty="0" err="1"/>
              <a:t>i</a:t>
            </a:r>
            <a:r>
              <a:rPr lang="en-US" baseline="0" dirty="0"/>
              <a:t>/G0906188/</a:t>
            </a:r>
            <a:r>
              <a:rPr lang="en-US" baseline="0" dirty="0" err="1"/>
              <a:t>feature-product?gclid</a:t>
            </a:r>
            <a:r>
              <a:rPr lang="en-US" baseline="0" dirty="0"/>
              <a:t>=EAIaIQobChMIrsLH98z94AIVl9dkCh1r5AnHEAQYBCABEgI4N_D_BwE&amp;gclsrc=</a:t>
            </a:r>
            <a:r>
              <a:rPr lang="en-US" baseline="0" dirty="0" err="1"/>
              <a:t>aw.ds</a:t>
            </a: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49</a:t>
            </a:fld>
            <a:endParaRPr lang="en-US"/>
          </a:p>
        </p:txBody>
      </p:sp>
    </p:spTree>
    <p:extLst>
      <p:ext uri="{BB962C8B-B14F-4D97-AF65-F5344CB8AC3E}">
        <p14:creationId xmlns:p14="http://schemas.microsoft.com/office/powerpoint/2010/main" val="27611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a:t>FAQ</a:t>
            </a:r>
          </a:p>
          <a:p>
            <a:pPr marL="171450" indent="-171450">
              <a:buFont typeface="Arial" charset="0"/>
              <a:buChar char="•"/>
            </a:pPr>
            <a:r>
              <a:rPr lang="en-US" baseline="0" dirty="0"/>
              <a:t>Where do I go for more information</a:t>
            </a:r>
          </a:p>
          <a:p>
            <a:pPr marL="171450" indent="-171450">
              <a:buFont typeface="Arial" charset="0"/>
              <a:buChar char="•"/>
            </a:pPr>
            <a:r>
              <a:rPr lang="en-US" baseline="0" dirty="0"/>
              <a:t>What are examples of projects that I might want to do on my own</a:t>
            </a:r>
          </a:p>
          <a:p>
            <a:pPr marL="171450" indent="-171450">
              <a:buFont typeface="Arial" charset="0"/>
              <a:buChar char="•"/>
            </a:pPr>
            <a:r>
              <a:rPr lang="en-US" baseline="0" dirty="0"/>
              <a:t>Do you have a recommended list of suppliers?</a:t>
            </a:r>
          </a:p>
        </p:txBody>
      </p:sp>
      <p:sp>
        <p:nvSpPr>
          <p:cNvPr id="4" name="Slide Number Placeholder 3"/>
          <p:cNvSpPr>
            <a:spLocks noGrp="1"/>
          </p:cNvSpPr>
          <p:nvPr>
            <p:ph type="sldNum" sz="quarter" idx="10"/>
          </p:nvPr>
        </p:nvSpPr>
        <p:spPr/>
        <p:txBody>
          <a:bodyPr/>
          <a:lstStyle/>
          <a:p>
            <a:fld id="{E6CF89F3-B047-5E40-B39D-C4062F5AAD5F}" type="slidenum">
              <a:rPr lang="en-US" smtClean="0"/>
              <a:t>5</a:t>
            </a:fld>
            <a:endParaRPr lang="en-US"/>
          </a:p>
        </p:txBody>
      </p:sp>
    </p:spTree>
    <p:extLst>
      <p:ext uri="{BB962C8B-B14F-4D97-AF65-F5344CB8AC3E}">
        <p14:creationId xmlns:p14="http://schemas.microsoft.com/office/powerpoint/2010/main" val="3939639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homeguides.sfgate.com</a:t>
            </a:r>
            <a:r>
              <a:rPr lang="en-US" baseline="0" dirty="0"/>
              <a:t>/repair-leak-pvc-pipe-plumbing-36577.html</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Pipe &amp; Tube Cutter</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www.zoro.com</a:t>
            </a:r>
            <a:r>
              <a:rPr lang="en-US" baseline="0" dirty="0"/>
              <a:t>/knipex-pipe-and-tube-cutter-90-25-40/</a:t>
            </a:r>
            <a:r>
              <a:rPr lang="en-US" baseline="0" dirty="0" err="1"/>
              <a:t>i</a:t>
            </a:r>
            <a:r>
              <a:rPr lang="en-US" baseline="0" dirty="0"/>
              <a:t>/G0906188/</a:t>
            </a:r>
            <a:r>
              <a:rPr lang="en-US" baseline="0" dirty="0" err="1"/>
              <a:t>feature-product?gclid</a:t>
            </a:r>
            <a:r>
              <a:rPr lang="en-US" baseline="0" dirty="0"/>
              <a:t>=EAIaIQobChMIrsLH98z94AIVl9dkCh1r5AnHEAQYBCABEgI4N_D_BwE&amp;gclsrc=</a:t>
            </a:r>
            <a:r>
              <a:rPr lang="en-US" baseline="0" dirty="0" err="1"/>
              <a:t>aw.ds</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https://</a:t>
            </a:r>
            <a:r>
              <a:rPr lang="en-US" baseline="0" dirty="0" err="1"/>
              <a:t>igin.com</a:t>
            </a:r>
            <a:r>
              <a:rPr lang="en-US" baseline="0" dirty="0"/>
              <a:t>/article-3830-the-simple-task-of-pipe-repair-may-not-always-be-so-simple.html</a:t>
            </a:r>
          </a:p>
        </p:txBody>
      </p:sp>
      <p:sp>
        <p:nvSpPr>
          <p:cNvPr id="4" name="Slide Number Placeholder 3"/>
          <p:cNvSpPr>
            <a:spLocks noGrp="1"/>
          </p:cNvSpPr>
          <p:nvPr>
            <p:ph type="sldNum" sz="quarter" idx="10"/>
          </p:nvPr>
        </p:nvSpPr>
        <p:spPr/>
        <p:txBody>
          <a:bodyPr/>
          <a:lstStyle/>
          <a:p>
            <a:fld id="{E6CF89F3-B047-5E40-B39D-C4062F5AAD5F}" type="slidenum">
              <a:rPr lang="en-US" smtClean="0"/>
              <a:t>50</a:t>
            </a:fld>
            <a:endParaRPr lang="en-US"/>
          </a:p>
        </p:txBody>
      </p:sp>
    </p:spTree>
    <p:extLst>
      <p:ext uri="{BB962C8B-B14F-4D97-AF65-F5344CB8AC3E}">
        <p14:creationId xmlns:p14="http://schemas.microsoft.com/office/powerpoint/2010/main" val="503327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51</a:t>
            </a:fld>
            <a:endParaRPr lang="en-US"/>
          </a:p>
        </p:txBody>
      </p:sp>
    </p:spTree>
    <p:extLst>
      <p:ext uri="{BB962C8B-B14F-4D97-AF65-F5344CB8AC3E}">
        <p14:creationId xmlns:p14="http://schemas.microsoft.com/office/powerpoint/2010/main" val="3020968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52</a:t>
            </a:fld>
            <a:endParaRPr lang="en-US"/>
          </a:p>
        </p:txBody>
      </p:sp>
    </p:spTree>
    <p:extLst>
      <p:ext uri="{BB962C8B-B14F-4D97-AF65-F5344CB8AC3E}">
        <p14:creationId xmlns:p14="http://schemas.microsoft.com/office/powerpoint/2010/main" val="38461768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a:p>
            <a:pPr marL="171450" indent="-171450">
              <a:buFont typeface="Arial" charset="0"/>
              <a:buChar char="•"/>
            </a:pPr>
            <a:r>
              <a:rPr lang="en-US" baseline="0" dirty="0"/>
              <a:t>Installation – find a professional or DIY</a:t>
            </a:r>
          </a:p>
          <a:p>
            <a:pPr marL="171450" indent="-171450">
              <a:buFont typeface="Arial" charset="0"/>
              <a:buChar char="•"/>
            </a:pPr>
            <a:r>
              <a:rPr lang="en-US" baseline="0" dirty="0"/>
              <a:t>Maintenance</a:t>
            </a:r>
          </a:p>
        </p:txBody>
      </p:sp>
      <p:sp>
        <p:nvSpPr>
          <p:cNvPr id="4" name="Slide Number Placeholder 3"/>
          <p:cNvSpPr>
            <a:spLocks noGrp="1"/>
          </p:cNvSpPr>
          <p:nvPr>
            <p:ph type="sldNum" sz="quarter" idx="10"/>
          </p:nvPr>
        </p:nvSpPr>
        <p:spPr/>
        <p:txBody>
          <a:bodyPr/>
          <a:lstStyle/>
          <a:p>
            <a:fld id="{E6CF89F3-B047-5E40-B39D-C4062F5AAD5F}" type="slidenum">
              <a:rPr lang="en-US" smtClean="0"/>
              <a:t>53</a:t>
            </a:fld>
            <a:endParaRPr lang="en-US"/>
          </a:p>
        </p:txBody>
      </p:sp>
    </p:spTree>
    <p:extLst>
      <p:ext uri="{BB962C8B-B14F-4D97-AF65-F5344CB8AC3E}">
        <p14:creationId xmlns:p14="http://schemas.microsoft.com/office/powerpoint/2010/main" val="38562227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FAQ</a:t>
            </a:r>
          </a:p>
          <a:p>
            <a:pPr marL="171450" indent="-171450">
              <a:buFont typeface="Arial" charset="0"/>
              <a:buChar char="•"/>
            </a:pPr>
            <a:r>
              <a:rPr lang="en-US" baseline="0" dirty="0"/>
              <a:t>Where do I go for more information</a:t>
            </a:r>
          </a:p>
          <a:p>
            <a:pPr marL="171450" indent="-171450">
              <a:buFont typeface="Arial" charset="0"/>
              <a:buChar char="•"/>
            </a:pPr>
            <a:r>
              <a:rPr lang="en-US" baseline="0" dirty="0"/>
              <a:t>What are examples of projects that I might want to do on my own</a:t>
            </a:r>
          </a:p>
          <a:p>
            <a:pPr marL="171450" indent="-171450">
              <a:buFont typeface="Arial" charset="0"/>
              <a:buChar char="•"/>
            </a:pPr>
            <a:r>
              <a:rPr lang="en-US" baseline="0" dirty="0"/>
              <a:t>Do you have a recommended list of suppliers?</a:t>
            </a:r>
          </a:p>
          <a:p>
            <a:pPr marL="171450" indent="-171450">
              <a:buFont typeface="Arial" charset="0"/>
              <a:buChar char="•"/>
            </a:pPr>
            <a:endParaRPr lang="en-US" baseline="0" dirty="0"/>
          </a:p>
          <a:p>
            <a:pPr marL="171450" indent="-171450">
              <a:buFont typeface="Arial" charset="0"/>
              <a:buChar char="•"/>
            </a:pPr>
            <a:r>
              <a:rPr lang="en-US" dirty="0"/>
              <a:t>I need help! What would be the right size cistern for a four person household and a green 1 acre garden (no lawn) on the East End of St. Croix? Thank you for your help!</a:t>
            </a: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54</a:t>
            </a:fld>
            <a:endParaRPr lang="en-US"/>
          </a:p>
        </p:txBody>
      </p:sp>
    </p:spTree>
    <p:extLst>
      <p:ext uri="{BB962C8B-B14F-4D97-AF65-F5344CB8AC3E}">
        <p14:creationId xmlns:p14="http://schemas.microsoft.com/office/powerpoint/2010/main" val="3571315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55</a:t>
            </a:fld>
            <a:endParaRPr lang="en-US"/>
          </a:p>
        </p:txBody>
      </p:sp>
    </p:spTree>
    <p:extLst>
      <p:ext uri="{BB962C8B-B14F-4D97-AF65-F5344CB8AC3E}">
        <p14:creationId xmlns:p14="http://schemas.microsoft.com/office/powerpoint/2010/main" val="3730842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1868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Show examples of typical configurations. Explain installation requirements and cost per </a:t>
            </a:r>
            <a:r>
              <a:rPr lang="en-US" baseline="0" dirty="0" err="1"/>
              <a:t>syste</a:t>
            </a:r>
            <a:r>
              <a:rPr lang="en-US" baseline="0" dirty="0"/>
              <a:t>, </a:t>
            </a:r>
          </a:p>
          <a:p>
            <a:pPr marL="171450" indent="-171450">
              <a:buFont typeface="Arial" charset="0"/>
              <a:buChar char="•"/>
            </a:pPr>
            <a:endParaRPr lang="en-US" baseline="0" dirty="0"/>
          </a:p>
          <a:p>
            <a:pPr marL="171450" indent="-171450">
              <a:buFont typeface="Arial" charset="0"/>
              <a:buChar char="•"/>
            </a:pPr>
            <a:r>
              <a:rPr lang="en-US" baseline="0" dirty="0"/>
              <a:t>https://</a:t>
            </a:r>
            <a:r>
              <a:rPr lang="en-US" baseline="0" dirty="0" err="1"/>
              <a:t>www.spec-net.com.au</a:t>
            </a:r>
            <a:r>
              <a:rPr lang="en-US" baseline="0" dirty="0"/>
              <a:t>/press/0708/wate_230708.htm</a:t>
            </a:r>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57</a:t>
            </a:fld>
            <a:endParaRPr lang="en-US"/>
          </a:p>
        </p:txBody>
      </p:sp>
    </p:spTree>
    <p:extLst>
      <p:ext uri="{BB962C8B-B14F-4D97-AF65-F5344CB8AC3E}">
        <p14:creationId xmlns:p14="http://schemas.microsoft.com/office/powerpoint/2010/main" val="20844035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58</a:t>
            </a:fld>
            <a:endParaRPr lang="en-US"/>
          </a:p>
        </p:txBody>
      </p:sp>
    </p:spTree>
    <p:extLst>
      <p:ext uri="{BB962C8B-B14F-4D97-AF65-F5344CB8AC3E}">
        <p14:creationId xmlns:p14="http://schemas.microsoft.com/office/powerpoint/2010/main" val="2120417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7AC7342-719D-DA41-B072-A9E039250D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Use tank bring predictability back to water operations. When the piped system is intermittent this is the key service lost.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Consider sources of supply for tank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Use storage to pool multiple sources of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KEY METRIC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Supply Security - fraction of the total water demand met by the water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endParaRPr lang="en-US" dirty="0"/>
          </a:p>
          <a:p>
            <a:r>
              <a:rPr lang="en-US" dirty="0"/>
              <a:t>What’s your situation? </a:t>
            </a:r>
          </a:p>
          <a:p>
            <a:endParaRPr lang="en-US" dirty="0"/>
          </a:p>
          <a:p>
            <a:r>
              <a:rPr lang="en-US" dirty="0"/>
              <a:t>The approach you should take depends on your situation. </a:t>
            </a:r>
          </a:p>
          <a:p>
            <a:r>
              <a:rPr lang="en-US" dirty="0"/>
              <a:t>Are you a renter or the owner? Is it a single family or a shared building?</a:t>
            </a:r>
          </a:p>
        </p:txBody>
      </p:sp>
    </p:spTree>
    <p:extLst>
      <p:ext uri="{BB962C8B-B14F-4D97-AF65-F5344CB8AC3E}">
        <p14:creationId xmlns:p14="http://schemas.microsoft.com/office/powerpoint/2010/main" val="79908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6</a:t>
            </a:fld>
            <a:endParaRPr lang="en-US"/>
          </a:p>
        </p:txBody>
      </p:sp>
    </p:spTree>
    <p:extLst>
      <p:ext uri="{BB962C8B-B14F-4D97-AF65-F5344CB8AC3E}">
        <p14:creationId xmlns:p14="http://schemas.microsoft.com/office/powerpoint/2010/main" val="22753244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7AC7342-719D-DA41-B072-A9E039250D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215360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7AC7342-719D-DA41-B072-A9E039250D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Assumption – water is not available 24/7 and user requires aa tank to improve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Supply Security - fraction of the total water demand met</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by the water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endParaRPr lang="en-US" dirty="0"/>
          </a:p>
          <a:p>
            <a:r>
              <a:rPr lang="en-US" dirty="0"/>
              <a:t>What’s your situation? </a:t>
            </a:r>
          </a:p>
          <a:p>
            <a:endParaRPr lang="en-US" dirty="0"/>
          </a:p>
          <a:p>
            <a:r>
              <a:rPr lang="en-US" dirty="0"/>
              <a:t>The approach you should take depends on your situation. </a:t>
            </a:r>
          </a:p>
          <a:p>
            <a:r>
              <a:rPr lang="en-US" dirty="0"/>
              <a:t>Are you a renter or the owner? Is it a single family or a shared building?</a:t>
            </a:r>
          </a:p>
        </p:txBody>
      </p:sp>
    </p:spTree>
    <p:extLst>
      <p:ext uri="{BB962C8B-B14F-4D97-AF65-F5344CB8AC3E}">
        <p14:creationId xmlns:p14="http://schemas.microsoft.com/office/powerpoint/2010/main" val="3871773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62</a:t>
            </a:fld>
            <a:endParaRPr lang="en-US"/>
          </a:p>
        </p:txBody>
      </p:sp>
    </p:spTree>
    <p:extLst>
      <p:ext uri="{BB962C8B-B14F-4D97-AF65-F5344CB8AC3E}">
        <p14:creationId xmlns:p14="http://schemas.microsoft.com/office/powerpoint/2010/main" val="20627252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FAQ</a:t>
            </a:r>
          </a:p>
          <a:p>
            <a:pPr marL="171450" indent="-171450">
              <a:buFont typeface="Arial" charset="0"/>
              <a:buChar char="•"/>
            </a:pPr>
            <a:r>
              <a:rPr lang="en-US" baseline="0" dirty="0"/>
              <a:t>Where do I go for more information</a:t>
            </a:r>
          </a:p>
          <a:p>
            <a:pPr marL="171450" indent="-171450">
              <a:buFont typeface="Arial" charset="0"/>
              <a:buChar char="•"/>
            </a:pPr>
            <a:r>
              <a:rPr lang="en-US" baseline="0" dirty="0"/>
              <a:t>What are examples of projects that I might want to do on my own</a:t>
            </a:r>
          </a:p>
          <a:p>
            <a:pPr marL="171450" indent="-171450">
              <a:buFont typeface="Arial" charset="0"/>
              <a:buChar char="•"/>
            </a:pPr>
            <a:r>
              <a:rPr lang="en-US" baseline="0" dirty="0"/>
              <a:t>Do you have a recommended list of suppliers?</a:t>
            </a:r>
          </a:p>
        </p:txBody>
      </p:sp>
      <p:sp>
        <p:nvSpPr>
          <p:cNvPr id="4" name="Slide Number Placeholder 3"/>
          <p:cNvSpPr>
            <a:spLocks noGrp="1"/>
          </p:cNvSpPr>
          <p:nvPr>
            <p:ph type="sldNum" sz="quarter" idx="10"/>
          </p:nvPr>
        </p:nvSpPr>
        <p:spPr/>
        <p:txBody>
          <a:bodyPr/>
          <a:lstStyle/>
          <a:p>
            <a:fld id="{E6CF89F3-B047-5E40-B39D-C4062F5AAD5F}" type="slidenum">
              <a:rPr lang="en-US" smtClean="0"/>
              <a:t>63</a:t>
            </a:fld>
            <a:endParaRPr lang="en-US"/>
          </a:p>
        </p:txBody>
      </p:sp>
    </p:spTree>
    <p:extLst>
      <p:ext uri="{BB962C8B-B14F-4D97-AF65-F5344CB8AC3E}">
        <p14:creationId xmlns:p14="http://schemas.microsoft.com/office/powerpoint/2010/main" val="11422191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how much water per hour is “normal?</a:t>
            </a:r>
          </a:p>
          <a:p>
            <a:r>
              <a:rPr lang="en-US" baseline="0" dirty="0"/>
              <a:t>How much water used per hour, how much water remains stored per hour? </a:t>
            </a:r>
          </a:p>
          <a:p>
            <a:endParaRPr lang="en-US" baseline="0" dirty="0"/>
          </a:p>
          <a:p>
            <a:r>
              <a:rPr lang="en-US" baseline="0" dirty="0"/>
              <a:t>How how much water use per day is “normal?</a:t>
            </a:r>
          </a:p>
          <a:p>
            <a:r>
              <a:rPr lang="en-US" baseline="0" dirty="0"/>
              <a:t>How much water used per hour, how much water remains stored per hour? </a:t>
            </a:r>
          </a:p>
          <a:p>
            <a:endParaRPr lang="en-US" baseline="0" dirty="0"/>
          </a:p>
          <a:p>
            <a:r>
              <a:rPr lang="en-US" baseline="0" dirty="0"/>
              <a:t>Hourly water use Calculation</a:t>
            </a:r>
          </a:p>
          <a:p>
            <a:r>
              <a:rPr lang="en-US" baseline="0" dirty="0"/>
              <a:t>* Level at the end of the hour – level at the start of the  hour</a:t>
            </a:r>
          </a:p>
          <a:p>
            <a:endParaRPr lang="en-US" baseline="0" dirty="0"/>
          </a:p>
          <a:p>
            <a:r>
              <a:rPr lang="en-US" baseline="0" dirty="0"/>
              <a:t>Get a list of the activities/ What is primary water use?</a:t>
            </a:r>
          </a:p>
          <a:p>
            <a:pPr marL="171450" indent="-171450">
              <a:buFont typeface="Arial" charset="0"/>
              <a:buChar char="•"/>
            </a:pPr>
            <a:r>
              <a:rPr lang="en-US" baseline="0" dirty="0"/>
              <a:t>How many in household? Who are they? How do they make money?</a:t>
            </a:r>
          </a:p>
          <a:p>
            <a:pPr marL="171450" indent="-171450">
              <a:buFont typeface="Arial" charset="0"/>
              <a:buChar char="•"/>
            </a:pPr>
            <a:endParaRPr lang="en-US" baseline="0" dirty="0"/>
          </a:p>
          <a:p>
            <a:pPr marL="171450" indent="-171450">
              <a:buFont typeface="Arial" charset="0"/>
              <a:buChar char="•"/>
            </a:pPr>
            <a:r>
              <a:rPr lang="en-US" baseline="0" dirty="0"/>
              <a:t>How do you get water (what means/sources)</a:t>
            </a:r>
          </a:p>
          <a:p>
            <a:pPr marL="171450" indent="-171450">
              <a:buFont typeface="Arial" charset="0"/>
              <a:buChar char="•"/>
            </a:pPr>
            <a:endParaRPr lang="en-US" baseline="0" dirty="0"/>
          </a:p>
          <a:p>
            <a:pPr marL="171450" indent="-171450">
              <a:buFont typeface="Arial" charset="0"/>
              <a:buChar char="•"/>
            </a:pPr>
            <a:r>
              <a:rPr lang="en-US" baseline="0" dirty="0"/>
              <a:t>What is household budget and biggest expense? </a:t>
            </a:r>
          </a:p>
          <a:p>
            <a:pPr marL="171450" indent="-171450">
              <a:buFont typeface="Arial" charset="0"/>
              <a:buChar char="•"/>
            </a:pPr>
            <a:r>
              <a:rPr lang="en-US" baseline="0" dirty="0"/>
              <a:t>Rent</a:t>
            </a:r>
          </a:p>
          <a:p>
            <a:pPr marL="171450" indent="-171450">
              <a:buFont typeface="Arial" charset="0"/>
              <a:buChar char="•"/>
            </a:pPr>
            <a:r>
              <a:rPr lang="en-US" baseline="0" dirty="0"/>
              <a:t>Food?</a:t>
            </a:r>
          </a:p>
          <a:p>
            <a:pPr marL="171450" indent="-171450">
              <a:buFont typeface="Arial" charset="0"/>
              <a:buChar char="•"/>
            </a:pPr>
            <a:endParaRPr lang="en-US" baseline="0" dirty="0"/>
          </a:p>
          <a:p>
            <a:pPr marL="171450" indent="-171450">
              <a:buFont typeface="Arial" charset="0"/>
              <a:buChar char="•"/>
            </a:pPr>
            <a:r>
              <a:rPr lang="en-US" baseline="0" dirty="0"/>
              <a:t>Show pictures of RWH options and gauge familiarity with two or three RHW options</a:t>
            </a:r>
          </a:p>
          <a:p>
            <a:pPr marL="171450" indent="-171450">
              <a:buFont typeface="Arial" charset="0"/>
              <a:buChar char="•"/>
            </a:pPr>
            <a:r>
              <a:rPr lang="en-US" baseline="0" dirty="0"/>
              <a:t>Gauge entrepreneurship capability</a:t>
            </a:r>
          </a:p>
          <a:p>
            <a:pPr marL="171450" indent="-171450">
              <a:buFont typeface="Arial" charset="0"/>
              <a:buChar char="•"/>
            </a:pPr>
            <a:r>
              <a:rPr lang="en-US" baseline="0" dirty="0"/>
              <a:t>Gauge digital literacy</a:t>
            </a:r>
          </a:p>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64</a:t>
            </a:fld>
            <a:endParaRPr lang="en-US"/>
          </a:p>
        </p:txBody>
      </p:sp>
    </p:spTree>
    <p:extLst>
      <p:ext uri="{BB962C8B-B14F-4D97-AF65-F5344CB8AC3E}">
        <p14:creationId xmlns:p14="http://schemas.microsoft.com/office/powerpoint/2010/main" val="659804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FAQ</a:t>
            </a:r>
          </a:p>
          <a:p>
            <a:pPr marL="171450" indent="-171450">
              <a:buFont typeface="Arial" charset="0"/>
              <a:buChar char="•"/>
            </a:pPr>
            <a:r>
              <a:rPr lang="en-US" baseline="0" dirty="0"/>
              <a:t>Where do I go for more information</a:t>
            </a:r>
          </a:p>
          <a:p>
            <a:pPr marL="171450" indent="-171450">
              <a:buFont typeface="Arial" charset="0"/>
              <a:buChar char="•"/>
            </a:pPr>
            <a:r>
              <a:rPr lang="en-US" baseline="0" dirty="0"/>
              <a:t>What are examples of projects that I might want to do on my own</a:t>
            </a:r>
          </a:p>
          <a:p>
            <a:pPr marL="171450" indent="-171450">
              <a:buFont typeface="Arial" charset="0"/>
              <a:buChar char="•"/>
            </a:pPr>
            <a:r>
              <a:rPr lang="en-US" baseline="0" dirty="0"/>
              <a:t>Do you have a recommended list of suppliers?</a:t>
            </a:r>
          </a:p>
        </p:txBody>
      </p:sp>
      <p:sp>
        <p:nvSpPr>
          <p:cNvPr id="4" name="Slide Number Placeholder 3"/>
          <p:cNvSpPr>
            <a:spLocks noGrp="1"/>
          </p:cNvSpPr>
          <p:nvPr>
            <p:ph type="sldNum" sz="quarter" idx="10"/>
          </p:nvPr>
        </p:nvSpPr>
        <p:spPr/>
        <p:txBody>
          <a:bodyPr/>
          <a:lstStyle/>
          <a:p>
            <a:fld id="{E6CF89F3-B047-5E40-B39D-C4062F5AAD5F}" type="slidenum">
              <a:rPr lang="en-US" smtClean="0"/>
              <a:t>65</a:t>
            </a:fld>
            <a:endParaRPr lang="en-US"/>
          </a:p>
        </p:txBody>
      </p:sp>
    </p:spTree>
    <p:extLst>
      <p:ext uri="{BB962C8B-B14F-4D97-AF65-F5344CB8AC3E}">
        <p14:creationId xmlns:p14="http://schemas.microsoft.com/office/powerpoint/2010/main" val="28607093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how much water do you use per day? </a:t>
            </a:r>
          </a:p>
          <a:p>
            <a:pPr marL="171450" indent="-171450">
              <a:buFont typeface="Arial" charset="0"/>
              <a:buChar char="•"/>
            </a:pPr>
            <a:r>
              <a:rPr lang="en-US" baseline="0" dirty="0"/>
              <a:t>Get a list of the activities/ What is primary water use?</a:t>
            </a:r>
          </a:p>
          <a:p>
            <a:pPr marL="171450" indent="-171450">
              <a:buFont typeface="Arial" charset="0"/>
              <a:buChar char="•"/>
            </a:pPr>
            <a:r>
              <a:rPr lang="en-US" baseline="0" dirty="0"/>
              <a:t>How many in household? Who are they? How do they make money?</a:t>
            </a:r>
          </a:p>
          <a:p>
            <a:pPr marL="171450" indent="-171450">
              <a:buFont typeface="Arial" charset="0"/>
              <a:buChar char="•"/>
            </a:pPr>
            <a:endParaRPr lang="en-US" baseline="0" dirty="0"/>
          </a:p>
          <a:p>
            <a:pPr marL="171450" indent="-171450">
              <a:buFont typeface="Arial" charset="0"/>
              <a:buChar char="•"/>
            </a:pPr>
            <a:r>
              <a:rPr lang="en-US" baseline="0" dirty="0"/>
              <a:t>How do you get water (what means/sources)</a:t>
            </a:r>
          </a:p>
          <a:p>
            <a:pPr marL="171450" indent="-171450">
              <a:buFont typeface="Arial" charset="0"/>
              <a:buChar char="•"/>
            </a:pPr>
            <a:endParaRPr lang="en-US" baseline="0" dirty="0"/>
          </a:p>
          <a:p>
            <a:pPr marL="171450" indent="-171450">
              <a:buFont typeface="Arial" charset="0"/>
              <a:buChar char="•"/>
            </a:pPr>
            <a:r>
              <a:rPr lang="en-US" baseline="0" dirty="0"/>
              <a:t>What is household budget and biggest expense? </a:t>
            </a:r>
          </a:p>
          <a:p>
            <a:pPr marL="171450" indent="-171450">
              <a:buFont typeface="Arial" charset="0"/>
              <a:buChar char="•"/>
            </a:pPr>
            <a:r>
              <a:rPr lang="en-US" baseline="0" dirty="0"/>
              <a:t>Rent</a:t>
            </a:r>
          </a:p>
          <a:p>
            <a:pPr marL="171450" indent="-171450">
              <a:buFont typeface="Arial" charset="0"/>
              <a:buChar char="•"/>
            </a:pPr>
            <a:r>
              <a:rPr lang="en-US" baseline="0" dirty="0"/>
              <a:t>Food?</a:t>
            </a:r>
          </a:p>
          <a:p>
            <a:pPr marL="171450" indent="-171450">
              <a:buFont typeface="Arial" charset="0"/>
              <a:buChar char="•"/>
            </a:pPr>
            <a:endParaRPr lang="en-US" baseline="0" dirty="0"/>
          </a:p>
          <a:p>
            <a:pPr marL="171450" indent="-171450">
              <a:buFont typeface="Arial" charset="0"/>
              <a:buChar char="•"/>
            </a:pPr>
            <a:r>
              <a:rPr lang="en-US" baseline="0" dirty="0"/>
              <a:t>Show pictures of RWH options and gauge familiarity with two or three RHW options</a:t>
            </a:r>
          </a:p>
          <a:p>
            <a:pPr marL="171450" indent="-171450">
              <a:buFont typeface="Arial" charset="0"/>
              <a:buChar char="•"/>
            </a:pPr>
            <a:r>
              <a:rPr lang="en-US" baseline="0" dirty="0"/>
              <a:t>Gauge entrepreneurship capability</a:t>
            </a:r>
          </a:p>
          <a:p>
            <a:pPr marL="171450" indent="-171450">
              <a:buFont typeface="Arial" charset="0"/>
              <a:buChar char="•"/>
            </a:pPr>
            <a:r>
              <a:rPr lang="en-US" baseline="0" dirty="0"/>
              <a:t>Gauge digital literacy</a:t>
            </a:r>
          </a:p>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66</a:t>
            </a:fld>
            <a:endParaRPr lang="en-US"/>
          </a:p>
        </p:txBody>
      </p:sp>
    </p:spTree>
    <p:extLst>
      <p:ext uri="{BB962C8B-B14F-4D97-AF65-F5344CB8AC3E}">
        <p14:creationId xmlns:p14="http://schemas.microsoft.com/office/powerpoint/2010/main" val="41117336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67</a:t>
            </a:fld>
            <a:endParaRPr lang="en-US"/>
          </a:p>
        </p:txBody>
      </p:sp>
    </p:spTree>
    <p:extLst>
      <p:ext uri="{BB962C8B-B14F-4D97-AF65-F5344CB8AC3E}">
        <p14:creationId xmlns:p14="http://schemas.microsoft.com/office/powerpoint/2010/main" val="5461322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68</a:t>
            </a:fld>
            <a:endParaRPr lang="en-US"/>
          </a:p>
        </p:txBody>
      </p:sp>
    </p:spTree>
    <p:extLst>
      <p:ext uri="{BB962C8B-B14F-4D97-AF65-F5344CB8AC3E}">
        <p14:creationId xmlns:p14="http://schemas.microsoft.com/office/powerpoint/2010/main" val="3269161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600"/>
              </a:spcAft>
              <a:buFont typeface="Arial" charset="0"/>
              <a:buNone/>
            </a:pPr>
            <a:r>
              <a:rPr lang="en-US" u="none" baseline="0" dirty="0"/>
              <a:t>References: </a:t>
            </a:r>
          </a:p>
          <a:p>
            <a:pPr marL="0" indent="0">
              <a:buFont typeface="Arial" charset="0"/>
              <a:buNone/>
            </a:pPr>
            <a:r>
              <a:rPr lang="en-US" baseline="0" dirty="0"/>
              <a:t>http://</a:t>
            </a:r>
            <a:r>
              <a:rPr lang="en-US" baseline="0" dirty="0" err="1"/>
              <a:t>www.momagri.org</a:t>
            </a:r>
            <a:r>
              <a:rPr lang="en-US" baseline="0" dirty="0"/>
              <a:t>/UK/focus-on-issues/The-Zero-Hunger-strategy-in-Brazil_1227.html</a:t>
            </a:r>
          </a:p>
        </p:txBody>
      </p:sp>
      <p:sp>
        <p:nvSpPr>
          <p:cNvPr id="4" name="Slide Number Placeholder 3"/>
          <p:cNvSpPr>
            <a:spLocks noGrp="1"/>
          </p:cNvSpPr>
          <p:nvPr>
            <p:ph type="sldNum" sz="quarter" idx="10"/>
          </p:nvPr>
        </p:nvSpPr>
        <p:spPr/>
        <p:txBody>
          <a:bodyPr/>
          <a:lstStyle/>
          <a:p>
            <a:fld id="{E6CF89F3-B047-5E40-B39D-C4062F5AAD5F}" type="slidenum">
              <a:rPr lang="en-US" smtClean="0"/>
              <a:t>69</a:t>
            </a:fld>
            <a:endParaRPr lang="en-US"/>
          </a:p>
        </p:txBody>
      </p:sp>
    </p:spTree>
    <p:extLst>
      <p:ext uri="{BB962C8B-B14F-4D97-AF65-F5344CB8AC3E}">
        <p14:creationId xmlns:p14="http://schemas.microsoft.com/office/powerpoint/2010/main" val="199641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baseline="0" dirty="0"/>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7</a:t>
            </a:fld>
            <a:endParaRPr lang="en-US"/>
          </a:p>
        </p:txBody>
      </p:sp>
    </p:spTree>
    <p:extLst>
      <p:ext uri="{BB962C8B-B14F-4D97-AF65-F5344CB8AC3E}">
        <p14:creationId xmlns:p14="http://schemas.microsoft.com/office/powerpoint/2010/main" val="3367089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70</a:t>
            </a:fld>
            <a:endParaRPr lang="en-US"/>
          </a:p>
        </p:txBody>
      </p:sp>
    </p:spTree>
    <p:extLst>
      <p:ext uri="{BB962C8B-B14F-4D97-AF65-F5344CB8AC3E}">
        <p14:creationId xmlns:p14="http://schemas.microsoft.com/office/powerpoint/2010/main" val="352358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600"/>
              </a:spcAft>
              <a:buFont typeface="Arial" charset="0"/>
              <a:buNone/>
            </a:pPr>
            <a:r>
              <a:rPr lang="en-US" u="none" baseline="0" dirty="0"/>
              <a:t>References: </a:t>
            </a:r>
          </a:p>
          <a:p>
            <a:pPr marL="0" indent="0">
              <a:lnSpc>
                <a:spcPct val="150000"/>
              </a:lnSpc>
              <a:spcAft>
                <a:spcPts val="600"/>
              </a:spcAft>
              <a:buFont typeface="Arial" charset="0"/>
              <a:buNone/>
            </a:pPr>
            <a:r>
              <a:rPr lang="en-US" dirty="0"/>
              <a:t>https://</a:t>
            </a:r>
            <a:r>
              <a:rPr lang="en-US" dirty="0" err="1"/>
              <a:t>cleanawater.com.au</a:t>
            </a:r>
            <a:r>
              <a:rPr lang="en-US" dirty="0"/>
              <a:t>/information-</a:t>
            </a:r>
            <a:r>
              <a:rPr lang="en-US" dirty="0" err="1"/>
              <a:t>centre</a:t>
            </a:r>
            <a:r>
              <a:rPr lang="en-US" dirty="0"/>
              <a:t>/rainwater-harvesting-solutions-which-countries-lead-the-way</a:t>
            </a:r>
            <a:endParaRPr lang="en-US" u="none" baseline="0" dirty="0"/>
          </a:p>
          <a:p>
            <a:pPr marL="0" indent="0">
              <a:lnSpc>
                <a:spcPct val="150000"/>
              </a:lnSpc>
              <a:spcAft>
                <a:spcPts val="600"/>
              </a:spcAft>
              <a:buFont typeface="Arial" charset="0"/>
              <a:buNone/>
            </a:pPr>
            <a:r>
              <a:rPr lang="en-US" u="none" baseline="0" dirty="0"/>
              <a:t>https://</a:t>
            </a:r>
            <a:r>
              <a:rPr lang="en-US" u="none" baseline="0" dirty="0" err="1"/>
              <a:t>grassrootsonline.org</a:t>
            </a:r>
            <a:r>
              <a:rPr lang="en-US" u="none" baseline="0" dirty="0"/>
              <a:t>/in-the-news/newsarticlesbrazilian-government-pulls-plug-million-cistern-project/</a:t>
            </a:r>
          </a:p>
          <a:p>
            <a:pPr marL="0" indent="0">
              <a:lnSpc>
                <a:spcPct val="150000"/>
              </a:lnSpc>
              <a:spcAft>
                <a:spcPts val="600"/>
              </a:spcAft>
              <a:buFont typeface="Arial" charset="0"/>
              <a:buNone/>
            </a:pPr>
            <a:r>
              <a:rPr lang="en-US" u="sng" baseline="0" dirty="0"/>
              <a:t>https://</a:t>
            </a:r>
            <a:r>
              <a:rPr lang="en-US" u="sng" baseline="0" dirty="0" err="1"/>
              <a:t>www.futurepolicy.org</a:t>
            </a:r>
            <a:r>
              <a:rPr lang="en-US" u="sng" baseline="0" dirty="0"/>
              <a:t>/healthy-ecosystems/biodiversity-and-soil/brazil-cisterns-</a:t>
            </a:r>
            <a:r>
              <a:rPr lang="en-US" u="sng" baseline="0" dirty="0" err="1"/>
              <a:t>programme</a:t>
            </a:r>
            <a:r>
              <a:rPr lang="en-US" u="sng" baseline="0" dirty="0"/>
              <a:t>/</a:t>
            </a:r>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E6CF89F3-B047-5E40-B39D-C4062F5AAD5F}" type="slidenum">
              <a:rPr lang="en-US" smtClean="0"/>
              <a:t>8</a:t>
            </a:fld>
            <a:endParaRPr lang="en-US"/>
          </a:p>
        </p:txBody>
      </p:sp>
    </p:spTree>
    <p:extLst>
      <p:ext uri="{BB962C8B-B14F-4D97-AF65-F5344CB8AC3E}">
        <p14:creationId xmlns:p14="http://schemas.microsoft.com/office/powerpoint/2010/main" val="192812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a:t>Notes</a:t>
            </a:r>
          </a:p>
          <a:p>
            <a:pPr marL="171450" indent="-171450">
              <a:buFont typeface="Arial" charset="0"/>
              <a:buChar char="•"/>
            </a:pPr>
            <a:r>
              <a:rPr lang="en-US" baseline="0" dirty="0"/>
              <a:t>In this chapter, we focus on the effects of intermittent water supply and the value of harvested water in serving as a buffer in different contexts.</a:t>
            </a:r>
          </a:p>
          <a:p>
            <a:pPr marL="171450" indent="-171450">
              <a:buFont typeface="Arial" charset="0"/>
              <a:buChar char="•"/>
            </a:pPr>
            <a:r>
              <a:rPr lang="en-US" baseline="0" dirty="0"/>
              <a:t>In the urban water supply context, harvested water helps to restore some of the convenience of a 24/7 constantly pressurized system,</a:t>
            </a:r>
          </a:p>
          <a:p>
            <a:pPr marL="171450" indent="-171450">
              <a:buFont typeface="Arial" charset="0"/>
              <a:buChar char="•"/>
            </a:pPr>
            <a:r>
              <a:rPr lang="en-US" baseline="0" dirty="0"/>
              <a:t>In the farming context, </a:t>
            </a:r>
          </a:p>
        </p:txBody>
      </p:sp>
      <p:sp>
        <p:nvSpPr>
          <p:cNvPr id="4" name="Slide Number Placeholder 3"/>
          <p:cNvSpPr>
            <a:spLocks noGrp="1"/>
          </p:cNvSpPr>
          <p:nvPr>
            <p:ph type="sldNum" sz="quarter" idx="10"/>
          </p:nvPr>
        </p:nvSpPr>
        <p:spPr/>
        <p:txBody>
          <a:bodyPr/>
          <a:lstStyle/>
          <a:p>
            <a:fld id="{E6CF89F3-B047-5E40-B39D-C4062F5AAD5F}" type="slidenum">
              <a:rPr lang="en-US" smtClean="0"/>
              <a:t>9</a:t>
            </a:fld>
            <a:endParaRPr lang="en-US"/>
          </a:p>
        </p:txBody>
      </p:sp>
    </p:spTree>
    <p:extLst>
      <p:ext uri="{BB962C8B-B14F-4D97-AF65-F5344CB8AC3E}">
        <p14:creationId xmlns:p14="http://schemas.microsoft.com/office/powerpoint/2010/main" val="5470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B92FA8-B4B4-9640-B06B-D4E96561FCC3}"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13940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92FA8-B4B4-9640-B06B-D4E96561FCC3}"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179402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92FA8-B4B4-9640-B06B-D4E96561FCC3}"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146171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92FA8-B4B4-9640-B06B-D4E96561FCC3}"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3429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B92FA8-B4B4-9640-B06B-D4E96561FCC3}"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87325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B92FA8-B4B4-9640-B06B-D4E96561FCC3}"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88300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B92FA8-B4B4-9640-B06B-D4E96561FCC3}" type="datetimeFigureOut">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152636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B92FA8-B4B4-9640-B06B-D4E96561FCC3}" type="datetimeFigureOut">
              <a:rPr lang="en-US" smtClean="0"/>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186592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92FA8-B4B4-9640-B06B-D4E96561FCC3}" type="datetimeFigureOut">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81428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B92FA8-B4B4-9640-B06B-D4E96561FCC3}"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184964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B92FA8-B4B4-9640-B06B-D4E96561FCC3}"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667C3-316F-AD44-861B-42CE195CFE76}" type="slidenum">
              <a:rPr lang="en-US" smtClean="0"/>
              <a:t>‹#›</a:t>
            </a:fld>
            <a:endParaRPr lang="en-US"/>
          </a:p>
        </p:txBody>
      </p:sp>
    </p:spTree>
    <p:extLst>
      <p:ext uri="{BB962C8B-B14F-4D97-AF65-F5344CB8AC3E}">
        <p14:creationId xmlns:p14="http://schemas.microsoft.com/office/powerpoint/2010/main" val="208204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CBC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92FA8-B4B4-9640-B06B-D4E96561FCC3}" type="datetimeFigureOut">
              <a:rPr lang="en-US" smtClean="0"/>
              <a:t>3/18/2019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667C3-316F-AD44-861B-42CE195CFE76}" type="slidenum">
              <a:rPr lang="en-US" smtClean="0"/>
              <a:t>‹#›</a:t>
            </a:fld>
            <a:endParaRPr lang="en-US"/>
          </a:p>
        </p:txBody>
      </p:sp>
    </p:spTree>
    <p:extLst>
      <p:ext uri="{BB962C8B-B14F-4D97-AF65-F5344CB8AC3E}">
        <p14:creationId xmlns:p14="http://schemas.microsoft.com/office/powerpoint/2010/main" val="153699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2CBC4"/>
            </a:gs>
            <a:gs pos="76000">
              <a:srgbClr val="1289A7"/>
            </a:gs>
            <a:gs pos="100000">
              <a:srgbClr val="12CBC4"/>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591" y="3088102"/>
            <a:ext cx="10515600" cy="1325563"/>
          </a:xfrm>
        </p:spPr>
        <p:txBody>
          <a:bodyPr>
            <a:normAutofit/>
          </a:bodyPr>
          <a:lstStyle/>
          <a:p>
            <a:r>
              <a:rPr lang="en-US" sz="8000" b="1" dirty="0">
                <a:solidFill>
                  <a:schemeClr val="bg1"/>
                </a:solidFill>
                <a:latin typeface="Avenir Next" panose="020B0503020202020204" pitchFamily="34" charset="0"/>
                <a:ea typeface="Avenir Book" charset="0"/>
                <a:cs typeface="Avenir Book" charset="0"/>
              </a:rPr>
              <a:t>Hello Water</a:t>
            </a:r>
          </a:p>
        </p:txBody>
      </p:sp>
      <p:sp>
        <p:nvSpPr>
          <p:cNvPr id="3" name="Title 1">
            <a:extLst>
              <a:ext uri="{FF2B5EF4-FFF2-40B4-BE49-F238E27FC236}">
                <a16:creationId xmlns:a16="http://schemas.microsoft.com/office/drawing/2014/main" id="{D2158444-8267-5648-8166-B19846A33B8F}"/>
              </a:ext>
            </a:extLst>
          </p:cNvPr>
          <p:cNvSpPr txBox="1">
            <a:spLocks/>
          </p:cNvSpPr>
          <p:nvPr/>
        </p:nvSpPr>
        <p:spPr>
          <a:xfrm>
            <a:off x="937591" y="4223883"/>
            <a:ext cx="7463459" cy="12015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800" i="1" dirty="0">
                <a:solidFill>
                  <a:schemeClr val="bg1"/>
                </a:solidFill>
                <a:latin typeface="Avenir Book" charset="0"/>
                <a:ea typeface="Avenir Book" charset="0"/>
                <a:cs typeface="Avenir Book" charset="0"/>
              </a:rPr>
              <a:t>A guide to water harvesting for non-experts in the Caribbean</a:t>
            </a:r>
          </a:p>
        </p:txBody>
      </p:sp>
    </p:spTree>
    <p:extLst>
      <p:ext uri="{BB962C8B-B14F-4D97-AF65-F5344CB8AC3E}">
        <p14:creationId xmlns:p14="http://schemas.microsoft.com/office/powerpoint/2010/main" val="306715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382" y="2813529"/>
            <a:ext cx="7920656" cy="704462"/>
          </a:xfrm>
        </p:spPr>
        <p:txBody>
          <a:bodyPr>
            <a:normAutofit/>
          </a:bodyPr>
          <a:lstStyle/>
          <a:p>
            <a:r>
              <a:rPr lang="en-US" sz="2800" dirty="0">
                <a:solidFill>
                  <a:schemeClr val="bg1">
                    <a:lumMod val="95000"/>
                  </a:schemeClr>
                </a:solidFill>
                <a:latin typeface="Avenir Book" charset="0"/>
                <a:ea typeface="Avenir Book" charset="0"/>
                <a:cs typeface="Avenir Book" charset="0"/>
              </a:rPr>
              <a:t>To enable food security</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1. Why harvest water in the digital era?</a:t>
            </a:r>
          </a:p>
        </p:txBody>
      </p:sp>
      <p:sp>
        <p:nvSpPr>
          <p:cNvPr id="15" name="Title 1">
            <a:extLst>
              <a:ext uri="{FF2B5EF4-FFF2-40B4-BE49-F238E27FC236}">
                <a16:creationId xmlns:a16="http://schemas.microsoft.com/office/drawing/2014/main" id="{1AD9057B-D4C8-874D-A20F-0B376C9174D4}"/>
              </a:ext>
            </a:extLst>
          </p:cNvPr>
          <p:cNvSpPr txBox="1">
            <a:spLocks/>
          </p:cNvSpPr>
          <p:nvPr/>
        </p:nvSpPr>
        <p:spPr>
          <a:xfrm>
            <a:off x="2620434" y="4037414"/>
            <a:ext cx="5657851"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95000"/>
                  </a:schemeClr>
                </a:solidFill>
                <a:latin typeface="Avenir Book" charset="0"/>
                <a:ea typeface="Avenir Book" charset="0"/>
                <a:cs typeface="Avenir Book" charset="0"/>
              </a:rPr>
              <a:t>To ensure safe schools</a:t>
            </a:r>
          </a:p>
        </p:txBody>
      </p:sp>
      <p:sp>
        <p:nvSpPr>
          <p:cNvPr id="7" name="Title 1">
            <a:extLst>
              <a:ext uri="{FF2B5EF4-FFF2-40B4-BE49-F238E27FC236}">
                <a16:creationId xmlns:a16="http://schemas.microsoft.com/office/drawing/2014/main" id="{7772A012-AFFC-7546-BB01-4F07D85CBB2F}"/>
              </a:ext>
            </a:extLst>
          </p:cNvPr>
          <p:cNvSpPr txBox="1">
            <a:spLocks/>
          </p:cNvSpPr>
          <p:nvPr/>
        </p:nvSpPr>
        <p:spPr>
          <a:xfrm>
            <a:off x="2567512" y="1617876"/>
            <a:ext cx="7920656" cy="8692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95000"/>
                  </a:schemeClr>
                </a:solidFill>
                <a:latin typeface="Avenir Book" charset="0"/>
                <a:ea typeface="Avenir Book" charset="0"/>
                <a:cs typeface="Avenir Book" charset="0"/>
              </a:rPr>
              <a:t>To provide a buffer for intermittent supplies</a:t>
            </a:r>
          </a:p>
        </p:txBody>
      </p:sp>
      <p:pic>
        <p:nvPicPr>
          <p:cNvPr id="8" name="Picture 8" descr="Related image">
            <a:extLst>
              <a:ext uri="{FF2B5EF4-FFF2-40B4-BE49-F238E27FC236}">
                <a16:creationId xmlns:a16="http://schemas.microsoft.com/office/drawing/2014/main" id="{1E646330-C498-8045-9FFB-73E2D2D53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237" y="1673135"/>
            <a:ext cx="704462" cy="7044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a:extLst>
              <a:ext uri="{FF2B5EF4-FFF2-40B4-BE49-F238E27FC236}">
                <a16:creationId xmlns:a16="http://schemas.microsoft.com/office/drawing/2014/main" id="{3EF8C65F-4F9B-8144-8265-0BCB60136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173" y="2807664"/>
            <a:ext cx="704462" cy="7044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lated image">
            <a:extLst>
              <a:ext uri="{FF2B5EF4-FFF2-40B4-BE49-F238E27FC236}">
                <a16:creationId xmlns:a16="http://schemas.microsoft.com/office/drawing/2014/main" id="{0B4A3358-3B24-FE4B-9A92-8FEFB16CC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173" y="3993004"/>
            <a:ext cx="704462" cy="7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8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85" y="1046603"/>
            <a:ext cx="6151081"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To buffer intermittent water supplies</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1. Why harvest water in the digital era?</a:t>
            </a:r>
          </a:p>
        </p:txBody>
      </p:sp>
      <p:sp>
        <p:nvSpPr>
          <p:cNvPr id="7" name="TextBox 6">
            <a:extLst>
              <a:ext uri="{FF2B5EF4-FFF2-40B4-BE49-F238E27FC236}">
                <a16:creationId xmlns:a16="http://schemas.microsoft.com/office/drawing/2014/main" id="{204F3536-7CB2-4646-BAF1-077CFA5EEDDE}"/>
              </a:ext>
            </a:extLst>
          </p:cNvPr>
          <p:cNvSpPr txBox="1"/>
          <p:nvPr/>
        </p:nvSpPr>
        <p:spPr>
          <a:xfrm>
            <a:off x="2091266" y="5209716"/>
            <a:ext cx="7466802" cy="1354217"/>
          </a:xfrm>
          <a:prstGeom prst="rect">
            <a:avLst/>
          </a:prstGeom>
          <a:noFill/>
        </p:spPr>
        <p:txBody>
          <a:bodyPr wrap="square" rtlCol="0">
            <a:spAutoFit/>
          </a:bodyPr>
          <a:lstStyle/>
          <a:p>
            <a:r>
              <a:rPr lang="en-US" b="1" dirty="0">
                <a:solidFill>
                  <a:schemeClr val="bg1"/>
                </a:solidFill>
                <a:latin typeface="Avenir Next Demi Bold" panose="020B0503020202020204" pitchFamily="34" charset="0"/>
              </a:rPr>
              <a:t>Piped water disruptions in downtown  Kingston are increasing</a:t>
            </a:r>
          </a:p>
          <a:p>
            <a:endParaRPr lang="en-US" sz="1000" dirty="0">
              <a:solidFill>
                <a:schemeClr val="bg1"/>
              </a:solidFill>
              <a:latin typeface="Avenir Next" panose="020B0503020202020204" pitchFamily="34" charset="0"/>
            </a:endParaRPr>
          </a:p>
          <a:p>
            <a:r>
              <a:rPr lang="en-US" dirty="0">
                <a:solidFill>
                  <a:schemeClr val="bg1"/>
                </a:solidFill>
                <a:latin typeface="Avenir Next" panose="020B0503020202020204" pitchFamily="34" charset="0"/>
              </a:rPr>
              <a:t>At the end of December 2018, the National Water Commission put several locations in the Corporate Area on an increased rationing schedule: </a:t>
            </a:r>
            <a:r>
              <a:rPr lang="en-US" u="sng" dirty="0">
                <a:solidFill>
                  <a:schemeClr val="bg1"/>
                </a:solidFill>
                <a:latin typeface="Avenir Next" panose="020B0503020202020204" pitchFamily="34" charset="0"/>
              </a:rPr>
              <a:t>8-12 hours ON 12 to 16 hours OFF</a:t>
            </a:r>
            <a:endParaRPr lang="en-US" dirty="0">
              <a:solidFill>
                <a:schemeClr val="bg1"/>
              </a:solidFill>
              <a:latin typeface="Avenir Next" panose="020B0503020202020204" pitchFamily="34" charset="0"/>
            </a:endParaRPr>
          </a:p>
        </p:txBody>
      </p:sp>
      <p:pic>
        <p:nvPicPr>
          <p:cNvPr id="8" name="Picture 8" descr="Related image">
            <a:extLst>
              <a:ext uri="{FF2B5EF4-FFF2-40B4-BE49-F238E27FC236}">
                <a16:creationId xmlns:a16="http://schemas.microsoft.com/office/drawing/2014/main" id="{4715A0C3-88EA-CF4C-89C9-B735ECC68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969" y="1046607"/>
            <a:ext cx="704462" cy="70446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450CE41-3DC3-DE4E-BECB-B3572244FEF9}"/>
              </a:ext>
            </a:extLst>
          </p:cNvPr>
          <p:cNvSpPr txBox="1">
            <a:spLocks/>
          </p:cNvSpPr>
          <p:nvPr/>
        </p:nvSpPr>
        <p:spPr>
          <a:xfrm>
            <a:off x="816821" y="536073"/>
            <a:ext cx="10515600"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lumMod val="95000"/>
                </a:schemeClr>
              </a:solidFill>
              <a:latin typeface="Avenir Book" charset="0"/>
              <a:ea typeface="Avenir Book" charset="0"/>
              <a:cs typeface="Avenir Book" charset="0"/>
            </a:endParaRPr>
          </a:p>
        </p:txBody>
      </p:sp>
      <p:pic>
        <p:nvPicPr>
          <p:cNvPr id="4" name="Picture 3">
            <a:extLst>
              <a:ext uri="{FF2B5EF4-FFF2-40B4-BE49-F238E27FC236}">
                <a16:creationId xmlns:a16="http://schemas.microsoft.com/office/drawing/2014/main" id="{6052CD43-A3D1-8249-88D1-D25C1B3C9BBB}"/>
              </a:ext>
            </a:extLst>
          </p:cNvPr>
          <p:cNvPicPr>
            <a:picLocks noChangeAspect="1"/>
          </p:cNvPicPr>
          <p:nvPr/>
        </p:nvPicPr>
        <p:blipFill>
          <a:blip r:embed="rId4"/>
          <a:stretch>
            <a:fillRect/>
          </a:stretch>
        </p:blipFill>
        <p:spPr>
          <a:xfrm>
            <a:off x="2091266" y="2136709"/>
            <a:ext cx="6146800" cy="2273300"/>
          </a:xfrm>
          <a:prstGeom prst="rect">
            <a:avLst/>
          </a:prstGeom>
        </p:spPr>
      </p:pic>
      <p:pic>
        <p:nvPicPr>
          <p:cNvPr id="11" name="Picture 10">
            <a:extLst>
              <a:ext uri="{FF2B5EF4-FFF2-40B4-BE49-F238E27FC236}">
                <a16:creationId xmlns:a16="http://schemas.microsoft.com/office/drawing/2014/main" id="{FF4FB2F1-F3C3-DE4D-9B06-5D28629B7910}"/>
              </a:ext>
            </a:extLst>
          </p:cNvPr>
          <p:cNvPicPr>
            <a:picLocks noChangeAspect="1"/>
          </p:cNvPicPr>
          <p:nvPr/>
        </p:nvPicPr>
        <p:blipFill>
          <a:blip r:embed="rId5"/>
          <a:stretch>
            <a:fillRect/>
          </a:stretch>
        </p:blipFill>
        <p:spPr>
          <a:xfrm>
            <a:off x="6057900" y="2975750"/>
            <a:ext cx="6134100" cy="1206500"/>
          </a:xfrm>
          <a:prstGeom prst="rect">
            <a:avLst/>
          </a:prstGeom>
        </p:spPr>
      </p:pic>
      <p:pic>
        <p:nvPicPr>
          <p:cNvPr id="16" name="Picture 15">
            <a:extLst>
              <a:ext uri="{FF2B5EF4-FFF2-40B4-BE49-F238E27FC236}">
                <a16:creationId xmlns:a16="http://schemas.microsoft.com/office/drawing/2014/main" id="{E5111FB6-68B6-DE46-B3A1-47FB8702E4D3}"/>
              </a:ext>
            </a:extLst>
          </p:cNvPr>
          <p:cNvPicPr>
            <a:picLocks noChangeAspect="1"/>
          </p:cNvPicPr>
          <p:nvPr/>
        </p:nvPicPr>
        <p:blipFill>
          <a:blip r:embed="rId6"/>
          <a:stretch>
            <a:fillRect/>
          </a:stretch>
        </p:blipFill>
        <p:spPr>
          <a:xfrm>
            <a:off x="6426200" y="4098483"/>
            <a:ext cx="5765800" cy="584200"/>
          </a:xfrm>
          <a:prstGeom prst="rect">
            <a:avLst/>
          </a:prstGeom>
        </p:spPr>
      </p:pic>
    </p:spTree>
    <p:extLst>
      <p:ext uri="{BB962C8B-B14F-4D97-AF65-F5344CB8AC3E}">
        <p14:creationId xmlns:p14="http://schemas.microsoft.com/office/powerpoint/2010/main" val="133605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BDB15F-FED8-5C48-8D46-7C40997154D9}"/>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941000-4D2D-954B-802A-611B76E796C5}"/>
              </a:ext>
            </a:extLst>
          </p:cNvPr>
          <p:cNvSpPr/>
          <p:nvPr/>
        </p:nvSpPr>
        <p:spPr>
          <a:xfrm>
            <a:off x="776377" y="1234968"/>
            <a:ext cx="4557623" cy="4609396"/>
          </a:xfrm>
          <a:prstGeom prst="rect">
            <a:avLst/>
          </a:prstGeom>
          <a:ln w="57150">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577F1DA-9AAF-4649-AB19-E290E1068B7F}"/>
              </a:ext>
            </a:extLst>
          </p:cNvPr>
          <p:cNvPicPr>
            <a:picLocks noChangeAspect="1"/>
          </p:cNvPicPr>
          <p:nvPr/>
        </p:nvPicPr>
        <p:blipFill>
          <a:blip r:embed="rId3"/>
          <a:stretch>
            <a:fillRect/>
          </a:stretch>
        </p:blipFill>
        <p:spPr>
          <a:xfrm>
            <a:off x="791465" y="1234968"/>
            <a:ext cx="4557623" cy="4602658"/>
          </a:xfrm>
          <a:prstGeom prst="rect">
            <a:avLst/>
          </a:prstGeom>
        </p:spPr>
      </p:pic>
      <p:sp>
        <p:nvSpPr>
          <p:cNvPr id="15" name="Rectangle 14">
            <a:extLst>
              <a:ext uri="{FF2B5EF4-FFF2-40B4-BE49-F238E27FC236}">
                <a16:creationId xmlns:a16="http://schemas.microsoft.com/office/drawing/2014/main" id="{05DE1458-E0BA-C74C-BCA3-A7635974CAD4}"/>
              </a:ext>
            </a:extLst>
          </p:cNvPr>
          <p:cNvSpPr/>
          <p:nvPr/>
        </p:nvSpPr>
        <p:spPr>
          <a:xfrm>
            <a:off x="6934211" y="1234968"/>
            <a:ext cx="4052969" cy="4609396"/>
          </a:xfrm>
          <a:prstGeom prst="rect">
            <a:avLst/>
          </a:prstGeom>
          <a:ln w="57150">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658424F-28D2-994E-85BC-D0084AACD26F}"/>
              </a:ext>
            </a:extLst>
          </p:cNvPr>
          <p:cNvPicPr>
            <a:picLocks noChangeAspect="1"/>
          </p:cNvPicPr>
          <p:nvPr/>
        </p:nvPicPr>
        <p:blipFill>
          <a:blip r:embed="rId4"/>
          <a:stretch>
            <a:fillRect/>
          </a:stretch>
        </p:blipFill>
        <p:spPr>
          <a:xfrm>
            <a:off x="6985970" y="1234968"/>
            <a:ext cx="3931439" cy="599442"/>
          </a:xfrm>
          <a:prstGeom prst="rect">
            <a:avLst/>
          </a:prstGeom>
        </p:spPr>
      </p:pic>
      <p:pic>
        <p:nvPicPr>
          <p:cNvPr id="10" name="Picture 9">
            <a:extLst>
              <a:ext uri="{FF2B5EF4-FFF2-40B4-BE49-F238E27FC236}">
                <a16:creationId xmlns:a16="http://schemas.microsoft.com/office/drawing/2014/main" id="{3B2A0E00-0BD3-CD4D-9BC7-8601FD1B1B91}"/>
              </a:ext>
            </a:extLst>
          </p:cNvPr>
          <p:cNvPicPr>
            <a:picLocks noChangeAspect="1"/>
          </p:cNvPicPr>
          <p:nvPr/>
        </p:nvPicPr>
        <p:blipFill>
          <a:blip r:embed="rId5"/>
          <a:stretch>
            <a:fillRect/>
          </a:stretch>
        </p:blipFill>
        <p:spPr>
          <a:xfrm>
            <a:off x="6985971" y="1812203"/>
            <a:ext cx="3931438" cy="4071015"/>
          </a:xfrm>
          <a:prstGeom prst="rect">
            <a:avLst/>
          </a:prstGeom>
        </p:spPr>
      </p:pic>
      <p:sp>
        <p:nvSpPr>
          <p:cNvPr id="16" name="Title 1">
            <a:extLst>
              <a:ext uri="{FF2B5EF4-FFF2-40B4-BE49-F238E27FC236}">
                <a16:creationId xmlns:a16="http://schemas.microsoft.com/office/drawing/2014/main" id="{88E234C1-0798-764D-80E1-52D28C0E275F}"/>
              </a:ext>
            </a:extLst>
          </p:cNvPr>
          <p:cNvSpPr>
            <a:spLocks noGrp="1"/>
          </p:cNvSpPr>
          <p:nvPr>
            <p:ph type="title"/>
          </p:nvPr>
        </p:nvSpPr>
        <p:spPr>
          <a:xfrm>
            <a:off x="739706" y="178708"/>
            <a:ext cx="8266271"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Intermittent water supply in downtown Kingston</a:t>
            </a:r>
          </a:p>
        </p:txBody>
      </p:sp>
    </p:spTree>
    <p:extLst>
      <p:ext uri="{BB962C8B-B14F-4D97-AF65-F5344CB8AC3E}">
        <p14:creationId xmlns:p14="http://schemas.microsoft.com/office/powerpoint/2010/main" val="207292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BDB15F-FED8-5C48-8D46-7C40997154D9}"/>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88E234C1-0798-764D-80E1-52D28C0E275F}"/>
              </a:ext>
            </a:extLst>
          </p:cNvPr>
          <p:cNvSpPr>
            <a:spLocks noGrp="1"/>
          </p:cNvSpPr>
          <p:nvPr>
            <p:ph type="title"/>
          </p:nvPr>
        </p:nvSpPr>
        <p:spPr>
          <a:xfrm>
            <a:off x="739706" y="178708"/>
            <a:ext cx="8266271"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Let’s  Pause &amp; Reflect  #1a</a:t>
            </a:r>
          </a:p>
        </p:txBody>
      </p:sp>
      <p:sp>
        <p:nvSpPr>
          <p:cNvPr id="9" name="Title 1">
            <a:extLst>
              <a:ext uri="{FF2B5EF4-FFF2-40B4-BE49-F238E27FC236}">
                <a16:creationId xmlns:a16="http://schemas.microsoft.com/office/drawing/2014/main" id="{E2F71DC7-5C5A-A441-9D3C-B275AC831E78}"/>
              </a:ext>
            </a:extLst>
          </p:cNvPr>
          <p:cNvSpPr txBox="1">
            <a:spLocks/>
          </p:cNvSpPr>
          <p:nvPr/>
        </p:nvSpPr>
        <p:spPr>
          <a:xfrm>
            <a:off x="739707" y="2434189"/>
            <a:ext cx="3918558"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I do not get piped water </a:t>
            </a:r>
          </a:p>
        </p:txBody>
      </p:sp>
      <p:sp>
        <p:nvSpPr>
          <p:cNvPr id="12" name="Title 1">
            <a:extLst>
              <a:ext uri="{FF2B5EF4-FFF2-40B4-BE49-F238E27FC236}">
                <a16:creationId xmlns:a16="http://schemas.microsoft.com/office/drawing/2014/main" id="{5D2175C4-2B9C-0C4D-B2FD-521F533B2153}"/>
              </a:ext>
            </a:extLst>
          </p:cNvPr>
          <p:cNvSpPr txBox="1">
            <a:spLocks/>
          </p:cNvSpPr>
          <p:nvPr/>
        </p:nvSpPr>
        <p:spPr>
          <a:xfrm>
            <a:off x="739706" y="1350165"/>
            <a:ext cx="8473305" cy="864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lumMod val="95000"/>
                  </a:schemeClr>
                </a:solidFill>
                <a:latin typeface="Avenir Book" charset="0"/>
                <a:ea typeface="Avenir Book" charset="0"/>
                <a:cs typeface="Avenir Book" charset="0"/>
              </a:rPr>
              <a:t>On average, for how many hours per day do you receive piped water?</a:t>
            </a:r>
          </a:p>
        </p:txBody>
      </p:sp>
      <p:sp>
        <p:nvSpPr>
          <p:cNvPr id="2" name="Rectangle 1">
            <a:extLst>
              <a:ext uri="{FF2B5EF4-FFF2-40B4-BE49-F238E27FC236}">
                <a16:creationId xmlns:a16="http://schemas.microsoft.com/office/drawing/2014/main" id="{4AB64E78-18F6-5545-9834-8E40351788CB}"/>
              </a:ext>
            </a:extLst>
          </p:cNvPr>
          <p:cNvSpPr/>
          <p:nvPr/>
        </p:nvSpPr>
        <p:spPr>
          <a:xfrm>
            <a:off x="843224" y="2536171"/>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3" name="Title 1">
            <a:extLst>
              <a:ext uri="{FF2B5EF4-FFF2-40B4-BE49-F238E27FC236}">
                <a16:creationId xmlns:a16="http://schemas.microsoft.com/office/drawing/2014/main" id="{767D1B62-E688-3F49-8C71-12848F28157E}"/>
              </a:ext>
            </a:extLst>
          </p:cNvPr>
          <p:cNvSpPr txBox="1">
            <a:spLocks/>
          </p:cNvSpPr>
          <p:nvPr/>
        </p:nvSpPr>
        <p:spPr>
          <a:xfrm>
            <a:off x="736830" y="3259450"/>
            <a:ext cx="3921436"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less than 4 hours</a:t>
            </a:r>
          </a:p>
        </p:txBody>
      </p:sp>
      <p:sp>
        <p:nvSpPr>
          <p:cNvPr id="17" name="Rectangle 16">
            <a:extLst>
              <a:ext uri="{FF2B5EF4-FFF2-40B4-BE49-F238E27FC236}">
                <a16:creationId xmlns:a16="http://schemas.microsoft.com/office/drawing/2014/main" id="{F87C6FBB-112C-C848-8EC6-A308B8DD7333}"/>
              </a:ext>
            </a:extLst>
          </p:cNvPr>
          <p:cNvSpPr/>
          <p:nvPr/>
        </p:nvSpPr>
        <p:spPr>
          <a:xfrm>
            <a:off x="840347" y="3361432"/>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8" name="Title 1">
            <a:extLst>
              <a:ext uri="{FF2B5EF4-FFF2-40B4-BE49-F238E27FC236}">
                <a16:creationId xmlns:a16="http://schemas.microsoft.com/office/drawing/2014/main" id="{AFCADAF3-B509-7E44-93F4-2FA84FF31A14}"/>
              </a:ext>
            </a:extLst>
          </p:cNvPr>
          <p:cNvSpPr txBox="1">
            <a:spLocks/>
          </p:cNvSpPr>
          <p:nvPr/>
        </p:nvSpPr>
        <p:spPr>
          <a:xfrm>
            <a:off x="716700" y="4084710"/>
            <a:ext cx="3941566"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4 to 8 hours</a:t>
            </a:r>
          </a:p>
        </p:txBody>
      </p:sp>
      <p:sp>
        <p:nvSpPr>
          <p:cNvPr id="19" name="Rectangle 18">
            <a:extLst>
              <a:ext uri="{FF2B5EF4-FFF2-40B4-BE49-F238E27FC236}">
                <a16:creationId xmlns:a16="http://schemas.microsoft.com/office/drawing/2014/main" id="{AFAC106B-2736-934D-8F20-DB1F42D5ABED}"/>
              </a:ext>
            </a:extLst>
          </p:cNvPr>
          <p:cNvSpPr/>
          <p:nvPr/>
        </p:nvSpPr>
        <p:spPr>
          <a:xfrm>
            <a:off x="837470" y="4186692"/>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0" name="Title 1">
            <a:extLst>
              <a:ext uri="{FF2B5EF4-FFF2-40B4-BE49-F238E27FC236}">
                <a16:creationId xmlns:a16="http://schemas.microsoft.com/office/drawing/2014/main" id="{60C70B96-91B5-B14F-B0E3-5623EEEE59AE}"/>
              </a:ext>
            </a:extLst>
          </p:cNvPr>
          <p:cNvSpPr txBox="1">
            <a:spLocks/>
          </p:cNvSpPr>
          <p:nvPr/>
        </p:nvSpPr>
        <p:spPr>
          <a:xfrm>
            <a:off x="5947176" y="2465818"/>
            <a:ext cx="3918558"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8 to 16 hours</a:t>
            </a:r>
          </a:p>
        </p:txBody>
      </p:sp>
      <p:sp>
        <p:nvSpPr>
          <p:cNvPr id="21" name="Rectangle 20">
            <a:extLst>
              <a:ext uri="{FF2B5EF4-FFF2-40B4-BE49-F238E27FC236}">
                <a16:creationId xmlns:a16="http://schemas.microsoft.com/office/drawing/2014/main" id="{CBE9F0C7-8A21-4A43-91A3-B805F168EBD8}"/>
              </a:ext>
            </a:extLst>
          </p:cNvPr>
          <p:cNvSpPr/>
          <p:nvPr/>
        </p:nvSpPr>
        <p:spPr>
          <a:xfrm>
            <a:off x="6050693" y="2567800"/>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2" name="Title 1">
            <a:extLst>
              <a:ext uri="{FF2B5EF4-FFF2-40B4-BE49-F238E27FC236}">
                <a16:creationId xmlns:a16="http://schemas.microsoft.com/office/drawing/2014/main" id="{B701DCC5-B5E8-4843-B704-63B77331D7DA}"/>
              </a:ext>
            </a:extLst>
          </p:cNvPr>
          <p:cNvSpPr txBox="1">
            <a:spLocks/>
          </p:cNvSpPr>
          <p:nvPr/>
        </p:nvSpPr>
        <p:spPr>
          <a:xfrm>
            <a:off x="5944299" y="3291079"/>
            <a:ext cx="3921436"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16 to 23 hours</a:t>
            </a:r>
          </a:p>
        </p:txBody>
      </p:sp>
      <p:sp>
        <p:nvSpPr>
          <p:cNvPr id="23" name="Rectangle 22">
            <a:extLst>
              <a:ext uri="{FF2B5EF4-FFF2-40B4-BE49-F238E27FC236}">
                <a16:creationId xmlns:a16="http://schemas.microsoft.com/office/drawing/2014/main" id="{67348A07-3AD3-7749-8C5C-A68A015AE61D}"/>
              </a:ext>
            </a:extLst>
          </p:cNvPr>
          <p:cNvSpPr/>
          <p:nvPr/>
        </p:nvSpPr>
        <p:spPr>
          <a:xfrm>
            <a:off x="6047816" y="3393061"/>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24" name="Title 1">
            <a:extLst>
              <a:ext uri="{FF2B5EF4-FFF2-40B4-BE49-F238E27FC236}">
                <a16:creationId xmlns:a16="http://schemas.microsoft.com/office/drawing/2014/main" id="{E44561AC-3B92-D149-A4C3-CC275EAAA594}"/>
              </a:ext>
            </a:extLst>
          </p:cNvPr>
          <p:cNvSpPr txBox="1">
            <a:spLocks/>
          </p:cNvSpPr>
          <p:nvPr/>
        </p:nvSpPr>
        <p:spPr>
          <a:xfrm>
            <a:off x="5924169" y="4116339"/>
            <a:ext cx="3941566"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I always have water</a:t>
            </a:r>
          </a:p>
        </p:txBody>
      </p:sp>
      <p:sp>
        <p:nvSpPr>
          <p:cNvPr id="25" name="Rectangle 24">
            <a:extLst>
              <a:ext uri="{FF2B5EF4-FFF2-40B4-BE49-F238E27FC236}">
                <a16:creationId xmlns:a16="http://schemas.microsoft.com/office/drawing/2014/main" id="{1D77CEC1-B240-5041-A7EF-474C7A3BF75F}"/>
              </a:ext>
            </a:extLst>
          </p:cNvPr>
          <p:cNvSpPr/>
          <p:nvPr/>
        </p:nvSpPr>
        <p:spPr>
          <a:xfrm>
            <a:off x="6044939" y="4218321"/>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Tree>
    <p:extLst>
      <p:ext uri="{BB962C8B-B14F-4D97-AF65-F5344CB8AC3E}">
        <p14:creationId xmlns:p14="http://schemas.microsoft.com/office/powerpoint/2010/main" val="251608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black people icons">
            <a:extLst>
              <a:ext uri="{FF2B5EF4-FFF2-40B4-BE49-F238E27FC236}">
                <a16:creationId xmlns:a16="http://schemas.microsoft.com/office/drawing/2014/main" id="{2BCF4418-9FAE-6B4C-B967-B1CC9794D8FA}"/>
              </a:ext>
            </a:extLst>
          </p:cNvPr>
          <p:cNvSpPr>
            <a:spLocks noChangeAspect="1" noChangeArrowheads="1"/>
          </p:cNvSpPr>
          <p:nvPr/>
        </p:nvSpPr>
        <p:spPr bwMode="auto">
          <a:xfrm>
            <a:off x="3841750" y="1174750"/>
            <a:ext cx="4508500" cy="4508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49B55593-C0BE-1148-8971-E650079DABF8}"/>
              </a:ext>
            </a:extLst>
          </p:cNvPr>
          <p:cNvSpPr/>
          <p:nvPr/>
        </p:nvSpPr>
        <p:spPr>
          <a:xfrm>
            <a:off x="2663190" y="2292350"/>
            <a:ext cx="6823710" cy="2585323"/>
          </a:xfrm>
          <a:prstGeom prst="rect">
            <a:avLst/>
          </a:prstGeom>
        </p:spPr>
        <p:txBody>
          <a:bodyPr wrap="square">
            <a:spAutoFit/>
          </a:bodyPr>
          <a:lstStyle/>
          <a:p>
            <a:pPr algn="ctr"/>
            <a:r>
              <a:rPr lang="en-US" sz="6000" b="1" dirty="0">
                <a:solidFill>
                  <a:schemeClr val="bg1"/>
                </a:solidFill>
                <a:latin typeface="Avenir Next" panose="020B0503020202020204" pitchFamily="34" charset="0"/>
              </a:rPr>
              <a:t>Rainwater </a:t>
            </a:r>
          </a:p>
          <a:p>
            <a:pPr algn="ctr"/>
            <a:r>
              <a:rPr lang="en-US" sz="6000" b="1" dirty="0">
                <a:solidFill>
                  <a:schemeClr val="bg1"/>
                </a:solidFill>
                <a:latin typeface="Avenir Next" panose="020B0503020202020204" pitchFamily="34" charset="0"/>
              </a:rPr>
              <a:t>Harvesting</a:t>
            </a:r>
            <a:r>
              <a:rPr lang="en-US" sz="6000" dirty="0">
                <a:solidFill>
                  <a:schemeClr val="bg1"/>
                </a:solidFill>
                <a:latin typeface="Avenir Next" panose="020B0503020202020204" pitchFamily="34" charset="0"/>
              </a:rPr>
              <a:t> </a:t>
            </a:r>
          </a:p>
          <a:p>
            <a:pPr algn="ctr"/>
            <a:endParaRPr lang="en-US" sz="1000" dirty="0">
              <a:solidFill>
                <a:schemeClr val="bg1"/>
              </a:solidFill>
              <a:latin typeface="Avenir Next" panose="020B0503020202020204" pitchFamily="34" charset="0"/>
            </a:endParaRPr>
          </a:p>
          <a:p>
            <a:pPr algn="ctr"/>
            <a:r>
              <a:rPr lang="en-US" sz="1600" dirty="0">
                <a:solidFill>
                  <a:schemeClr val="bg1"/>
                </a:solidFill>
                <a:latin typeface="Avenir Next" panose="020B0503020202020204" pitchFamily="34" charset="0"/>
              </a:rPr>
              <a:t>the accumulation and storage of rainwater for reuse on-site, rather than allowing it to run off. Rainwater can be collected from rivers or roofs.</a:t>
            </a:r>
          </a:p>
        </p:txBody>
      </p:sp>
      <p:sp>
        <p:nvSpPr>
          <p:cNvPr id="3" name="Rectangle 2">
            <a:extLst>
              <a:ext uri="{FF2B5EF4-FFF2-40B4-BE49-F238E27FC236}">
                <a16:creationId xmlns:a16="http://schemas.microsoft.com/office/drawing/2014/main" id="{4E94154C-7332-2443-ACE8-68D41B540975}"/>
              </a:ext>
            </a:extLst>
          </p:cNvPr>
          <p:cNvSpPr/>
          <p:nvPr/>
        </p:nvSpPr>
        <p:spPr>
          <a:xfrm>
            <a:off x="3409950" y="2146300"/>
            <a:ext cx="5543550" cy="2044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20926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2CBC4"/>
        </a:solidFill>
        <a:effectLst/>
      </p:bgPr>
    </p:bg>
    <p:spTree>
      <p:nvGrpSpPr>
        <p:cNvPr id="1" name=""/>
        <p:cNvGrpSpPr/>
        <p:nvPr/>
      </p:nvGrpSpPr>
      <p:grpSpPr>
        <a:xfrm>
          <a:off x="0" y="0"/>
          <a:ext cx="0" cy="0"/>
          <a:chOff x="0" y="0"/>
          <a:chExt cx="0" cy="0"/>
        </a:xfrm>
      </p:grpSpPr>
      <p:sp>
        <p:nvSpPr>
          <p:cNvPr id="5" name="AutoShape 4" descr="Image result for black people icons">
            <a:extLst>
              <a:ext uri="{FF2B5EF4-FFF2-40B4-BE49-F238E27FC236}">
                <a16:creationId xmlns:a16="http://schemas.microsoft.com/office/drawing/2014/main" id="{2BCF4418-9FAE-6B4C-B967-B1CC9794D8FA}"/>
              </a:ext>
            </a:extLst>
          </p:cNvPr>
          <p:cNvSpPr>
            <a:spLocks noChangeAspect="1" noChangeArrowheads="1"/>
          </p:cNvSpPr>
          <p:nvPr/>
        </p:nvSpPr>
        <p:spPr bwMode="auto">
          <a:xfrm>
            <a:off x="3841750" y="1174750"/>
            <a:ext cx="4508500" cy="4508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itle 1">
            <a:extLst>
              <a:ext uri="{FF2B5EF4-FFF2-40B4-BE49-F238E27FC236}">
                <a16:creationId xmlns:a16="http://schemas.microsoft.com/office/drawing/2014/main" id="{896A32BC-3E3D-144A-BA1C-3E9A9B6F1820}"/>
              </a:ext>
            </a:extLst>
          </p:cNvPr>
          <p:cNvSpPr txBox="1">
            <a:spLocks/>
          </p:cNvSpPr>
          <p:nvPr/>
        </p:nvSpPr>
        <p:spPr>
          <a:xfrm>
            <a:off x="933450" y="445407"/>
            <a:ext cx="9107697" cy="8909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Avenir Next Heavy" panose="020B0503020202020204" pitchFamily="34" charset="0"/>
                <a:ea typeface="Avenir Book" charset="0"/>
                <a:cs typeface="Avenir Book" charset="0"/>
              </a:rPr>
              <a:t>Water Harvesting @ Home</a:t>
            </a:r>
          </a:p>
        </p:txBody>
      </p:sp>
      <p:pic>
        <p:nvPicPr>
          <p:cNvPr id="4" name="Picture 3">
            <a:extLst>
              <a:ext uri="{FF2B5EF4-FFF2-40B4-BE49-F238E27FC236}">
                <a16:creationId xmlns:a16="http://schemas.microsoft.com/office/drawing/2014/main" id="{1C988CAA-4771-6C4F-AA4D-0D99D321A278}"/>
              </a:ext>
            </a:extLst>
          </p:cNvPr>
          <p:cNvPicPr/>
          <p:nvPr/>
        </p:nvPicPr>
        <p:blipFill>
          <a:blip r:embed="rId3">
            <a:extLst>
              <a:ext uri="{28A0092B-C50C-407E-A947-70E740481C1C}">
                <a14:useLocalDpi xmlns:a14="http://schemas.microsoft.com/office/drawing/2010/main" val="0"/>
              </a:ext>
            </a:extLst>
          </a:blip>
          <a:stretch>
            <a:fillRect/>
          </a:stretch>
        </p:blipFill>
        <p:spPr>
          <a:xfrm>
            <a:off x="1908369" y="1653156"/>
            <a:ext cx="6964113" cy="2938780"/>
          </a:xfrm>
          <a:prstGeom prst="rect">
            <a:avLst/>
          </a:prstGeom>
          <a:solidFill>
            <a:schemeClr val="bg1">
              <a:lumMod val="95000"/>
            </a:schemeClr>
          </a:solidFill>
          <a:ln w="57150">
            <a:solidFill>
              <a:schemeClr val="bg1">
                <a:lumMod val="85000"/>
              </a:schemeClr>
            </a:solidFill>
          </a:ln>
        </p:spPr>
      </p:pic>
      <p:sp>
        <p:nvSpPr>
          <p:cNvPr id="6" name="TextBox 5">
            <a:extLst>
              <a:ext uri="{FF2B5EF4-FFF2-40B4-BE49-F238E27FC236}">
                <a16:creationId xmlns:a16="http://schemas.microsoft.com/office/drawing/2014/main" id="{8054C932-45B5-1042-9326-026DD7B3E9EA}"/>
              </a:ext>
            </a:extLst>
          </p:cNvPr>
          <p:cNvSpPr txBox="1"/>
          <p:nvPr/>
        </p:nvSpPr>
        <p:spPr>
          <a:xfrm>
            <a:off x="1908368" y="5175418"/>
            <a:ext cx="7121332" cy="1015663"/>
          </a:xfrm>
          <a:prstGeom prst="rect">
            <a:avLst/>
          </a:prstGeom>
          <a:noFill/>
        </p:spPr>
        <p:txBody>
          <a:bodyPr wrap="square" rtlCol="0">
            <a:spAutoFit/>
          </a:bodyPr>
          <a:lstStyle/>
          <a:p>
            <a:pPr algn="ctr"/>
            <a:r>
              <a:rPr lang="en-US" sz="2000" dirty="0">
                <a:solidFill>
                  <a:schemeClr val="bg1"/>
                </a:solidFill>
                <a:latin typeface="Avenir Next" panose="020B0503020202020204" pitchFamily="34" charset="0"/>
              </a:rPr>
              <a:t>Homeowners can harvest water from rain or the intermittent piped water system.  The picture above demonstrates a typical set up for roof-top water harvesting.</a:t>
            </a:r>
          </a:p>
        </p:txBody>
      </p:sp>
    </p:spTree>
    <p:extLst>
      <p:ext uri="{BB962C8B-B14F-4D97-AF65-F5344CB8AC3E}">
        <p14:creationId xmlns:p14="http://schemas.microsoft.com/office/powerpoint/2010/main" val="83049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56" y="2905918"/>
            <a:ext cx="3164499" cy="755649"/>
          </a:xfrm>
        </p:spPr>
        <p:txBody>
          <a:bodyPr>
            <a:noAutofit/>
          </a:bodyPr>
          <a:lstStyle/>
          <a:p>
            <a:r>
              <a:rPr lang="en-US" sz="2800" dirty="0">
                <a:solidFill>
                  <a:schemeClr val="bg1"/>
                </a:solidFill>
                <a:latin typeface="Avenir Book" charset="0"/>
                <a:ea typeface="Avenir Book" charset="0"/>
                <a:cs typeface="Avenir Book" charset="0"/>
              </a:rPr>
              <a:t>urban homeowner</a:t>
            </a:r>
          </a:p>
        </p:txBody>
      </p:sp>
      <p:sp>
        <p:nvSpPr>
          <p:cNvPr id="5" name="AutoShape 4" descr="Image result for black people icons">
            <a:extLst>
              <a:ext uri="{FF2B5EF4-FFF2-40B4-BE49-F238E27FC236}">
                <a16:creationId xmlns:a16="http://schemas.microsoft.com/office/drawing/2014/main" id="{2BCF4418-9FAE-6B4C-B967-B1CC9794D8FA}"/>
              </a:ext>
            </a:extLst>
          </p:cNvPr>
          <p:cNvSpPr>
            <a:spLocks noChangeAspect="1" noChangeArrowheads="1"/>
          </p:cNvSpPr>
          <p:nvPr/>
        </p:nvSpPr>
        <p:spPr bwMode="auto">
          <a:xfrm>
            <a:off x="3841750" y="1174750"/>
            <a:ext cx="4508500" cy="4508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Graphic 6">
            <a:extLst>
              <a:ext uri="{FF2B5EF4-FFF2-40B4-BE49-F238E27FC236}">
                <a16:creationId xmlns:a16="http://schemas.microsoft.com/office/drawing/2014/main" id="{E6A7D5AC-CC73-124F-A08A-12D10CE860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499" y="1382367"/>
            <a:ext cx="1346579" cy="1346579"/>
          </a:xfrm>
          <a:prstGeom prst="rect">
            <a:avLst/>
          </a:prstGeom>
        </p:spPr>
      </p:pic>
      <p:sp>
        <p:nvSpPr>
          <p:cNvPr id="10" name="Title 1">
            <a:extLst>
              <a:ext uri="{FF2B5EF4-FFF2-40B4-BE49-F238E27FC236}">
                <a16:creationId xmlns:a16="http://schemas.microsoft.com/office/drawing/2014/main" id="{F8AC2719-C10D-1B40-A38F-77DAC781333E}"/>
              </a:ext>
            </a:extLst>
          </p:cNvPr>
          <p:cNvSpPr txBox="1">
            <a:spLocks/>
          </p:cNvSpPr>
          <p:nvPr/>
        </p:nvSpPr>
        <p:spPr>
          <a:xfrm>
            <a:off x="4839747" y="2836395"/>
            <a:ext cx="2179811" cy="936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charset="0"/>
                <a:ea typeface="Avenir Book" charset="0"/>
                <a:cs typeface="Avenir Book" charset="0"/>
              </a:rPr>
              <a:t>rural farmer</a:t>
            </a:r>
          </a:p>
        </p:txBody>
      </p:sp>
      <p:sp>
        <p:nvSpPr>
          <p:cNvPr id="11" name="Title 1">
            <a:extLst>
              <a:ext uri="{FF2B5EF4-FFF2-40B4-BE49-F238E27FC236}">
                <a16:creationId xmlns:a16="http://schemas.microsoft.com/office/drawing/2014/main" id="{3EBAC722-ACEB-3243-891B-B52A46C433A2}"/>
              </a:ext>
            </a:extLst>
          </p:cNvPr>
          <p:cNvSpPr txBox="1">
            <a:spLocks/>
          </p:cNvSpPr>
          <p:nvPr/>
        </p:nvSpPr>
        <p:spPr>
          <a:xfrm>
            <a:off x="8528571" y="2912493"/>
            <a:ext cx="2716524" cy="755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venir Book" charset="0"/>
                <a:ea typeface="Avenir Book" charset="0"/>
                <a:cs typeface="Avenir Book" charset="0"/>
              </a:rPr>
              <a:t>school principal</a:t>
            </a:r>
          </a:p>
        </p:txBody>
      </p:sp>
      <p:pic>
        <p:nvPicPr>
          <p:cNvPr id="4102" name="Picture 6" descr="avatar, black, color, face, grandma, grandmother, woman icon">
            <a:extLst>
              <a:ext uri="{FF2B5EF4-FFF2-40B4-BE49-F238E27FC236}">
                <a16:creationId xmlns:a16="http://schemas.microsoft.com/office/drawing/2014/main" id="{16DFBE97-50B3-244C-B5A5-8A6B2892D1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77" y="1270000"/>
            <a:ext cx="1601662" cy="160166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896A32BC-3E3D-144A-BA1C-3E9A9B6F1820}"/>
              </a:ext>
            </a:extLst>
          </p:cNvPr>
          <p:cNvSpPr txBox="1">
            <a:spLocks/>
          </p:cNvSpPr>
          <p:nvPr/>
        </p:nvSpPr>
        <p:spPr>
          <a:xfrm>
            <a:off x="739706" y="178707"/>
            <a:ext cx="9301441" cy="8909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venir Next Heavy" panose="020B0503020202020204" pitchFamily="34" charset="0"/>
                <a:ea typeface="Avenir Book" charset="0"/>
                <a:cs typeface="Avenir Book" charset="0"/>
              </a:rPr>
              <a:t>User context determines the amount of storage required</a:t>
            </a:r>
          </a:p>
        </p:txBody>
      </p:sp>
      <p:pic>
        <p:nvPicPr>
          <p:cNvPr id="1026" name="Picture 2" descr="Image result for rural farmer icon transparent">
            <a:extLst>
              <a:ext uri="{FF2B5EF4-FFF2-40B4-BE49-F238E27FC236}">
                <a16:creationId xmlns:a16="http://schemas.microsoft.com/office/drawing/2014/main" id="{6257CC51-F018-3844-92F2-BF3454EF1A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0658" y="1382367"/>
            <a:ext cx="1384503" cy="138450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9ABD375-660F-1F40-9ED6-6A9E5352C0B3}"/>
              </a:ext>
            </a:extLst>
          </p:cNvPr>
          <p:cNvCxnSpPr/>
          <p:nvPr/>
        </p:nvCxnSpPr>
        <p:spPr>
          <a:xfrm>
            <a:off x="476250" y="6324600"/>
            <a:ext cx="11201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6642A42-AF50-9348-92F1-2D2B5855A030}"/>
              </a:ext>
            </a:extLst>
          </p:cNvPr>
          <p:cNvSpPr/>
          <p:nvPr/>
        </p:nvSpPr>
        <p:spPr>
          <a:xfrm>
            <a:off x="1113524" y="5715000"/>
            <a:ext cx="810883"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F9C5C38-44D8-9648-9FB4-9157F71135C5}"/>
              </a:ext>
            </a:extLst>
          </p:cNvPr>
          <p:cNvSpPr txBox="1"/>
          <p:nvPr/>
        </p:nvSpPr>
        <p:spPr>
          <a:xfrm>
            <a:off x="1102561" y="5101620"/>
            <a:ext cx="787395" cy="584775"/>
          </a:xfrm>
          <a:prstGeom prst="rect">
            <a:avLst/>
          </a:prstGeom>
          <a:noFill/>
        </p:spPr>
        <p:txBody>
          <a:bodyPr wrap="none" rtlCol="0">
            <a:spAutoFit/>
          </a:bodyPr>
          <a:lstStyle/>
          <a:p>
            <a:pPr algn="ctr"/>
            <a:r>
              <a:rPr lang="en-US" b="1" dirty="0">
                <a:solidFill>
                  <a:schemeClr val="bg1"/>
                </a:solidFill>
                <a:latin typeface="Avenir Next Demi Bold" panose="020B0503020202020204" pitchFamily="34" charset="0"/>
              </a:rPr>
              <a:t>700 </a:t>
            </a:r>
          </a:p>
          <a:p>
            <a:pPr algn="ctr"/>
            <a:r>
              <a:rPr lang="en-US" sz="1400" b="1" dirty="0">
                <a:solidFill>
                  <a:schemeClr val="bg1"/>
                </a:solidFill>
                <a:latin typeface="Avenir Next Demi Bold" panose="020B0503020202020204" pitchFamily="34" charset="0"/>
              </a:rPr>
              <a:t>gallons</a:t>
            </a:r>
          </a:p>
        </p:txBody>
      </p:sp>
      <p:sp>
        <p:nvSpPr>
          <p:cNvPr id="17" name="Rectangle 16">
            <a:extLst>
              <a:ext uri="{FF2B5EF4-FFF2-40B4-BE49-F238E27FC236}">
                <a16:creationId xmlns:a16="http://schemas.microsoft.com/office/drawing/2014/main" id="{582FBC0E-A89D-7643-9D38-E12B3C76DBE2}"/>
              </a:ext>
            </a:extLst>
          </p:cNvPr>
          <p:cNvSpPr/>
          <p:nvPr/>
        </p:nvSpPr>
        <p:spPr>
          <a:xfrm>
            <a:off x="5576258" y="3962400"/>
            <a:ext cx="810883" cy="2387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D99FA5-7C3E-6A48-A12F-F08B3ABBB79B}"/>
              </a:ext>
            </a:extLst>
          </p:cNvPr>
          <p:cNvSpPr/>
          <p:nvPr/>
        </p:nvSpPr>
        <p:spPr>
          <a:xfrm>
            <a:off x="9298256" y="3981451"/>
            <a:ext cx="810883" cy="2346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8BE286F-7FC7-AE45-8817-5F602F88D4B1}"/>
              </a:ext>
            </a:extLst>
          </p:cNvPr>
          <p:cNvSpPr txBox="1"/>
          <p:nvPr/>
        </p:nvSpPr>
        <p:spPr>
          <a:xfrm rot="16200000">
            <a:off x="4572000" y="4728397"/>
            <a:ext cx="1666508" cy="461665"/>
          </a:xfrm>
          <a:prstGeom prst="rect">
            <a:avLst/>
          </a:prstGeom>
          <a:noFill/>
        </p:spPr>
        <p:txBody>
          <a:bodyPr wrap="square" rtlCol="0">
            <a:spAutoFit/>
          </a:bodyPr>
          <a:lstStyle/>
          <a:p>
            <a:pPr algn="ctr"/>
            <a:r>
              <a:rPr lang="en-US" sz="2400" b="1" dirty="0">
                <a:solidFill>
                  <a:schemeClr val="bg1"/>
                </a:solidFill>
                <a:latin typeface="Avenir Next Demi Bold" panose="020B0503020202020204" pitchFamily="34" charset="0"/>
              </a:rPr>
              <a:t>20,000</a:t>
            </a:r>
            <a:r>
              <a:rPr lang="en-US" sz="1400" b="1" dirty="0">
                <a:solidFill>
                  <a:schemeClr val="bg1"/>
                </a:solidFill>
                <a:latin typeface="Avenir Next Demi Bold" panose="020B0503020202020204" pitchFamily="34" charset="0"/>
              </a:rPr>
              <a:t> gal</a:t>
            </a:r>
          </a:p>
        </p:txBody>
      </p:sp>
      <p:sp>
        <p:nvSpPr>
          <p:cNvPr id="21" name="TextBox 20">
            <a:extLst>
              <a:ext uri="{FF2B5EF4-FFF2-40B4-BE49-F238E27FC236}">
                <a16:creationId xmlns:a16="http://schemas.microsoft.com/office/drawing/2014/main" id="{07121107-B73A-A542-B44C-7F1B18A92F27}"/>
              </a:ext>
            </a:extLst>
          </p:cNvPr>
          <p:cNvSpPr txBox="1"/>
          <p:nvPr/>
        </p:nvSpPr>
        <p:spPr>
          <a:xfrm rot="16200000">
            <a:off x="8305917" y="4727114"/>
            <a:ext cx="1666508" cy="461665"/>
          </a:xfrm>
          <a:prstGeom prst="rect">
            <a:avLst/>
          </a:prstGeom>
          <a:noFill/>
        </p:spPr>
        <p:txBody>
          <a:bodyPr wrap="square" rtlCol="0">
            <a:spAutoFit/>
          </a:bodyPr>
          <a:lstStyle/>
          <a:p>
            <a:pPr algn="ctr"/>
            <a:r>
              <a:rPr lang="en-US" sz="2400" b="1" dirty="0">
                <a:solidFill>
                  <a:schemeClr val="bg1"/>
                </a:solidFill>
                <a:latin typeface="Avenir Next Demi Bold" panose="020B0503020202020204" pitchFamily="34" charset="0"/>
              </a:rPr>
              <a:t>20,000</a:t>
            </a:r>
            <a:r>
              <a:rPr lang="en-US" sz="1400" b="1" dirty="0">
                <a:solidFill>
                  <a:schemeClr val="bg1"/>
                </a:solidFill>
                <a:latin typeface="Avenir Next Demi Bold" panose="020B0503020202020204" pitchFamily="34" charset="0"/>
              </a:rPr>
              <a:t> gal</a:t>
            </a:r>
          </a:p>
        </p:txBody>
      </p:sp>
      <p:sp>
        <p:nvSpPr>
          <p:cNvPr id="8" name="TextBox 7">
            <a:extLst>
              <a:ext uri="{FF2B5EF4-FFF2-40B4-BE49-F238E27FC236}">
                <a16:creationId xmlns:a16="http://schemas.microsoft.com/office/drawing/2014/main" id="{30F7FC83-F88F-B543-A1E9-D378410A529D}"/>
              </a:ext>
            </a:extLst>
          </p:cNvPr>
          <p:cNvSpPr txBox="1"/>
          <p:nvPr/>
        </p:nvSpPr>
        <p:spPr>
          <a:xfrm>
            <a:off x="9060738" y="6320981"/>
            <a:ext cx="2674061" cy="461665"/>
          </a:xfrm>
          <a:prstGeom prst="rect">
            <a:avLst/>
          </a:prstGeom>
          <a:noFill/>
        </p:spPr>
        <p:txBody>
          <a:bodyPr wrap="square" rtlCol="0">
            <a:spAutoFit/>
          </a:bodyPr>
          <a:lstStyle/>
          <a:p>
            <a:r>
              <a:rPr lang="en-US" sz="1200" dirty="0">
                <a:solidFill>
                  <a:schemeClr val="bg1"/>
                </a:solidFill>
                <a:latin typeface="Avenir Next" panose="020B0503020202020204" pitchFamily="34" charset="0"/>
              </a:rPr>
              <a:t>[assume small school with less than 150 students + staff]</a:t>
            </a:r>
          </a:p>
        </p:txBody>
      </p:sp>
      <p:sp>
        <p:nvSpPr>
          <p:cNvPr id="23" name="TextBox 22">
            <a:extLst>
              <a:ext uri="{FF2B5EF4-FFF2-40B4-BE49-F238E27FC236}">
                <a16:creationId xmlns:a16="http://schemas.microsoft.com/office/drawing/2014/main" id="{94E1D507-2D8B-C64E-B9F9-DCE6C6C6843F}"/>
              </a:ext>
            </a:extLst>
          </p:cNvPr>
          <p:cNvSpPr txBox="1"/>
          <p:nvPr/>
        </p:nvSpPr>
        <p:spPr>
          <a:xfrm>
            <a:off x="5049878" y="6338825"/>
            <a:ext cx="2674061" cy="461665"/>
          </a:xfrm>
          <a:prstGeom prst="rect">
            <a:avLst/>
          </a:prstGeom>
          <a:noFill/>
        </p:spPr>
        <p:txBody>
          <a:bodyPr wrap="square" rtlCol="0">
            <a:spAutoFit/>
          </a:bodyPr>
          <a:lstStyle/>
          <a:p>
            <a:r>
              <a:rPr lang="en-US" sz="1200" dirty="0">
                <a:solidFill>
                  <a:schemeClr val="bg1"/>
                </a:solidFill>
                <a:latin typeface="Avenir Next" panose="020B0503020202020204" pitchFamily="34" charset="0"/>
              </a:rPr>
              <a:t>[will supplement water throughout the week for a 1 acre farm]</a:t>
            </a:r>
          </a:p>
        </p:txBody>
      </p:sp>
      <p:sp>
        <p:nvSpPr>
          <p:cNvPr id="24" name="TextBox 23">
            <a:extLst>
              <a:ext uri="{FF2B5EF4-FFF2-40B4-BE49-F238E27FC236}">
                <a16:creationId xmlns:a16="http://schemas.microsoft.com/office/drawing/2014/main" id="{93488B23-4E54-8C4C-9378-B25C7E18DFAD}"/>
              </a:ext>
            </a:extLst>
          </p:cNvPr>
          <p:cNvSpPr txBox="1"/>
          <p:nvPr/>
        </p:nvSpPr>
        <p:spPr>
          <a:xfrm>
            <a:off x="805959" y="6320980"/>
            <a:ext cx="3319201" cy="461665"/>
          </a:xfrm>
          <a:prstGeom prst="rect">
            <a:avLst/>
          </a:prstGeom>
          <a:noFill/>
        </p:spPr>
        <p:txBody>
          <a:bodyPr wrap="square" rtlCol="0">
            <a:spAutoFit/>
          </a:bodyPr>
          <a:lstStyle/>
          <a:p>
            <a:r>
              <a:rPr lang="en-US" sz="1200" dirty="0">
                <a:solidFill>
                  <a:schemeClr val="bg1"/>
                </a:solidFill>
                <a:latin typeface="Avenir Next" panose="020B0503020202020204" pitchFamily="34" charset="0"/>
              </a:rPr>
              <a:t>[minimum storage volume recommended by Draft Planning Guidelines]</a:t>
            </a:r>
          </a:p>
        </p:txBody>
      </p:sp>
    </p:spTree>
    <p:extLst>
      <p:ext uri="{BB962C8B-B14F-4D97-AF65-F5344CB8AC3E}">
        <p14:creationId xmlns:p14="http://schemas.microsoft.com/office/powerpoint/2010/main" val="3548513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BDB15F-FED8-5C48-8D46-7C40997154D9}"/>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88E234C1-0798-764D-80E1-52D28C0E275F}"/>
              </a:ext>
            </a:extLst>
          </p:cNvPr>
          <p:cNvSpPr>
            <a:spLocks noGrp="1"/>
          </p:cNvSpPr>
          <p:nvPr>
            <p:ph type="title"/>
          </p:nvPr>
        </p:nvSpPr>
        <p:spPr>
          <a:xfrm>
            <a:off x="739706" y="178708"/>
            <a:ext cx="8266271"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Rainwater Harvesting Guidelines</a:t>
            </a:r>
          </a:p>
        </p:txBody>
      </p:sp>
      <p:sp>
        <p:nvSpPr>
          <p:cNvPr id="12" name="Title 1">
            <a:extLst>
              <a:ext uri="{FF2B5EF4-FFF2-40B4-BE49-F238E27FC236}">
                <a16:creationId xmlns:a16="http://schemas.microsoft.com/office/drawing/2014/main" id="{5D2175C4-2B9C-0C4D-B2FD-521F533B2153}"/>
              </a:ext>
            </a:extLst>
          </p:cNvPr>
          <p:cNvSpPr txBox="1">
            <a:spLocks/>
          </p:cNvSpPr>
          <p:nvPr/>
        </p:nvSpPr>
        <p:spPr>
          <a:xfrm>
            <a:off x="739706" y="849830"/>
            <a:ext cx="8473305" cy="864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venir Next Demi Bold" panose="020B0503020202020204" pitchFamily="34" charset="0"/>
                <a:ea typeface="Avenir Book" charset="0"/>
                <a:cs typeface="Avenir Book" charset="0"/>
              </a:rPr>
              <a:t>Summary</a:t>
            </a:r>
          </a:p>
        </p:txBody>
      </p:sp>
      <p:sp>
        <p:nvSpPr>
          <p:cNvPr id="14" name="TextBox 13">
            <a:extLst>
              <a:ext uri="{FF2B5EF4-FFF2-40B4-BE49-F238E27FC236}">
                <a16:creationId xmlns:a16="http://schemas.microsoft.com/office/drawing/2014/main" id="{0F8F2B15-2FAC-9D48-8BDB-DE686ADAC0A2}"/>
              </a:ext>
            </a:extLst>
          </p:cNvPr>
          <p:cNvSpPr txBox="1"/>
          <p:nvPr/>
        </p:nvSpPr>
        <p:spPr>
          <a:xfrm>
            <a:off x="739706" y="1521845"/>
            <a:ext cx="7800445" cy="1323439"/>
          </a:xfrm>
          <a:prstGeom prst="rect">
            <a:avLst/>
          </a:prstGeom>
          <a:noFill/>
        </p:spPr>
        <p:txBody>
          <a:bodyPr wrap="square" rtlCol="0">
            <a:spAutoFit/>
          </a:bodyPr>
          <a:lstStyle/>
          <a:p>
            <a:r>
              <a:rPr lang="en-US" sz="1600" dirty="0">
                <a:solidFill>
                  <a:schemeClr val="bg1"/>
                </a:solidFill>
                <a:latin typeface="Avenir Next" panose="020B0503020202020204" pitchFamily="34" charset="0"/>
              </a:rPr>
              <a:t>Draft Planning Guidelines for Rainwater Harvesting have been developed by Jamaica’s Ministry of Economic Growth &amp; Job Creation. The guidelines offer minimum water storage tank recommendations that ensure homeowners and businesses have at least a week of supply on hand to serve as a buffer for when rain or piped water is not available. </a:t>
            </a:r>
          </a:p>
        </p:txBody>
      </p:sp>
      <p:sp>
        <p:nvSpPr>
          <p:cNvPr id="2" name="Rectangle 1">
            <a:extLst>
              <a:ext uri="{FF2B5EF4-FFF2-40B4-BE49-F238E27FC236}">
                <a16:creationId xmlns:a16="http://schemas.microsoft.com/office/drawing/2014/main" id="{29F74F31-4355-1F43-AD62-F65E1DE846F3}"/>
              </a:ext>
            </a:extLst>
          </p:cNvPr>
          <p:cNvSpPr/>
          <p:nvPr/>
        </p:nvSpPr>
        <p:spPr>
          <a:xfrm>
            <a:off x="1380224" y="4890141"/>
            <a:ext cx="810883" cy="12871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2DAC36-F600-F742-8BDD-E2E2613AAF83}"/>
              </a:ext>
            </a:extLst>
          </p:cNvPr>
          <p:cNvSpPr/>
          <p:nvPr/>
        </p:nvSpPr>
        <p:spPr>
          <a:xfrm>
            <a:off x="3893387" y="3607359"/>
            <a:ext cx="810883" cy="2560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B881FA1-C89D-6C4E-A897-F3E9965BCE8F}"/>
              </a:ext>
            </a:extLst>
          </p:cNvPr>
          <p:cNvCxnSpPr>
            <a:cxnSpLocks/>
          </p:cNvCxnSpPr>
          <p:nvPr/>
        </p:nvCxnSpPr>
        <p:spPr>
          <a:xfrm>
            <a:off x="807644" y="6177290"/>
            <a:ext cx="8431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FB4D135-3FFC-1946-B157-420C2F94FDFE}"/>
              </a:ext>
            </a:extLst>
          </p:cNvPr>
          <p:cNvSpPr/>
          <p:nvPr/>
        </p:nvSpPr>
        <p:spPr>
          <a:xfrm>
            <a:off x="6808397" y="4215176"/>
            <a:ext cx="810883" cy="1954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D3BBDA-3D3A-BC4F-A51B-CDE94E6378E0}"/>
              </a:ext>
            </a:extLst>
          </p:cNvPr>
          <p:cNvSpPr txBox="1"/>
          <p:nvPr/>
        </p:nvSpPr>
        <p:spPr>
          <a:xfrm>
            <a:off x="1387396" y="4316250"/>
            <a:ext cx="787395" cy="615553"/>
          </a:xfrm>
          <a:prstGeom prst="rect">
            <a:avLst/>
          </a:prstGeom>
          <a:noFill/>
        </p:spPr>
        <p:txBody>
          <a:bodyPr wrap="none" rtlCol="0">
            <a:spAutoFit/>
          </a:bodyPr>
          <a:lstStyle/>
          <a:p>
            <a:pPr algn="ctr"/>
            <a:r>
              <a:rPr lang="en-US" sz="2000" b="1" dirty="0">
                <a:solidFill>
                  <a:schemeClr val="bg1"/>
                </a:solidFill>
                <a:latin typeface="Avenir Next Demi Bold" panose="020B0503020202020204" pitchFamily="34" charset="0"/>
              </a:rPr>
              <a:t>700 </a:t>
            </a:r>
          </a:p>
          <a:p>
            <a:pPr algn="ctr"/>
            <a:r>
              <a:rPr lang="en-US" sz="1400" b="1" dirty="0">
                <a:solidFill>
                  <a:schemeClr val="bg1"/>
                </a:solidFill>
                <a:latin typeface="Avenir Next Demi Bold" panose="020B0503020202020204" pitchFamily="34" charset="0"/>
              </a:rPr>
              <a:t>gallons</a:t>
            </a:r>
          </a:p>
        </p:txBody>
      </p:sp>
      <p:sp>
        <p:nvSpPr>
          <p:cNvPr id="15" name="TextBox 14">
            <a:extLst>
              <a:ext uri="{FF2B5EF4-FFF2-40B4-BE49-F238E27FC236}">
                <a16:creationId xmlns:a16="http://schemas.microsoft.com/office/drawing/2014/main" id="{216E5670-693F-0B46-BB85-360D64331AC8}"/>
              </a:ext>
            </a:extLst>
          </p:cNvPr>
          <p:cNvSpPr txBox="1"/>
          <p:nvPr/>
        </p:nvSpPr>
        <p:spPr>
          <a:xfrm>
            <a:off x="3783629" y="3276661"/>
            <a:ext cx="1044286" cy="615553"/>
          </a:xfrm>
          <a:prstGeom prst="rect">
            <a:avLst/>
          </a:prstGeom>
          <a:noFill/>
        </p:spPr>
        <p:txBody>
          <a:bodyPr wrap="square" rtlCol="0">
            <a:spAutoFit/>
          </a:bodyPr>
          <a:lstStyle/>
          <a:p>
            <a:pPr algn="ctr"/>
            <a:r>
              <a:rPr lang="en-US" sz="2000" b="1" dirty="0">
                <a:solidFill>
                  <a:schemeClr val="bg1"/>
                </a:solidFill>
                <a:latin typeface="Avenir Next Demi Bold" panose="020B0503020202020204" pitchFamily="34" charset="0"/>
              </a:rPr>
              <a:t>1,500 </a:t>
            </a:r>
            <a:r>
              <a:rPr lang="en-US" sz="1400" b="1" dirty="0">
                <a:solidFill>
                  <a:schemeClr val="bg1"/>
                </a:solidFill>
                <a:latin typeface="Avenir Next Demi Bold" panose="020B0503020202020204" pitchFamily="34" charset="0"/>
              </a:rPr>
              <a:t>gallons</a:t>
            </a:r>
          </a:p>
        </p:txBody>
      </p:sp>
      <p:sp>
        <p:nvSpPr>
          <p:cNvPr id="17" name="TextBox 16">
            <a:extLst>
              <a:ext uri="{FF2B5EF4-FFF2-40B4-BE49-F238E27FC236}">
                <a16:creationId xmlns:a16="http://schemas.microsoft.com/office/drawing/2014/main" id="{4FC7C677-0968-4E41-AF73-8584F1FDC7A4}"/>
              </a:ext>
            </a:extLst>
          </p:cNvPr>
          <p:cNvSpPr txBox="1"/>
          <p:nvPr/>
        </p:nvSpPr>
        <p:spPr>
          <a:xfrm>
            <a:off x="978738" y="6220774"/>
            <a:ext cx="1646915" cy="307777"/>
          </a:xfrm>
          <a:prstGeom prst="rect">
            <a:avLst/>
          </a:prstGeom>
          <a:noFill/>
        </p:spPr>
        <p:txBody>
          <a:bodyPr wrap="square" rtlCol="0">
            <a:spAutoFit/>
          </a:bodyPr>
          <a:lstStyle/>
          <a:p>
            <a:pPr algn="ctr"/>
            <a:r>
              <a:rPr lang="en-US" sz="1400" b="1" dirty="0">
                <a:solidFill>
                  <a:schemeClr val="bg1">
                    <a:lumMod val="95000"/>
                  </a:schemeClr>
                </a:solidFill>
                <a:latin typeface="Avenir Next Demi Bold" panose="020B0503020202020204" pitchFamily="34" charset="0"/>
              </a:rPr>
              <a:t>Residential Use</a:t>
            </a:r>
          </a:p>
        </p:txBody>
      </p:sp>
      <p:sp>
        <p:nvSpPr>
          <p:cNvPr id="18" name="TextBox 17">
            <a:extLst>
              <a:ext uri="{FF2B5EF4-FFF2-40B4-BE49-F238E27FC236}">
                <a16:creationId xmlns:a16="http://schemas.microsoft.com/office/drawing/2014/main" id="{7C7DC686-394C-E540-91D2-8AA09B483B2A}"/>
              </a:ext>
            </a:extLst>
          </p:cNvPr>
          <p:cNvSpPr txBox="1"/>
          <p:nvPr/>
        </p:nvSpPr>
        <p:spPr>
          <a:xfrm>
            <a:off x="3521022" y="6220774"/>
            <a:ext cx="2746428" cy="307777"/>
          </a:xfrm>
          <a:prstGeom prst="rect">
            <a:avLst/>
          </a:prstGeom>
          <a:noFill/>
        </p:spPr>
        <p:txBody>
          <a:bodyPr wrap="square" rtlCol="0">
            <a:spAutoFit/>
          </a:bodyPr>
          <a:lstStyle/>
          <a:p>
            <a:pPr algn="ctr"/>
            <a:r>
              <a:rPr lang="en-US" sz="1400" b="1" dirty="0">
                <a:solidFill>
                  <a:schemeClr val="bg1">
                    <a:lumMod val="95000"/>
                  </a:schemeClr>
                </a:solidFill>
                <a:latin typeface="Avenir Next Demi Bold" panose="020B0503020202020204" pitchFamily="34" charset="0"/>
              </a:rPr>
              <a:t>Commercial + Industrial Use</a:t>
            </a:r>
          </a:p>
        </p:txBody>
      </p:sp>
      <p:sp>
        <p:nvSpPr>
          <p:cNvPr id="21" name="TextBox 20">
            <a:extLst>
              <a:ext uri="{FF2B5EF4-FFF2-40B4-BE49-F238E27FC236}">
                <a16:creationId xmlns:a16="http://schemas.microsoft.com/office/drawing/2014/main" id="{85B09C79-31A9-5547-867A-8DA91CB85E64}"/>
              </a:ext>
            </a:extLst>
          </p:cNvPr>
          <p:cNvSpPr txBox="1"/>
          <p:nvPr/>
        </p:nvSpPr>
        <p:spPr>
          <a:xfrm>
            <a:off x="6742768" y="3872706"/>
            <a:ext cx="944490" cy="615553"/>
          </a:xfrm>
          <a:prstGeom prst="rect">
            <a:avLst/>
          </a:prstGeom>
          <a:noFill/>
        </p:spPr>
        <p:txBody>
          <a:bodyPr wrap="none" rtlCol="0">
            <a:spAutoFit/>
          </a:bodyPr>
          <a:lstStyle/>
          <a:p>
            <a:pPr algn="ctr"/>
            <a:r>
              <a:rPr lang="en-US" sz="2000" b="1" dirty="0">
                <a:solidFill>
                  <a:schemeClr val="bg1"/>
                </a:solidFill>
                <a:latin typeface="Avenir Next Demi Bold" panose="020B0503020202020204" pitchFamily="34" charset="0"/>
              </a:rPr>
              <a:t>1,000 </a:t>
            </a:r>
          </a:p>
          <a:p>
            <a:pPr algn="ctr"/>
            <a:r>
              <a:rPr lang="en-US" sz="1400" b="1" dirty="0">
                <a:solidFill>
                  <a:schemeClr val="bg1"/>
                </a:solidFill>
                <a:latin typeface="Avenir Next Demi Bold" panose="020B0503020202020204" pitchFamily="34" charset="0"/>
              </a:rPr>
              <a:t>gallons</a:t>
            </a:r>
          </a:p>
        </p:txBody>
      </p:sp>
      <p:sp>
        <p:nvSpPr>
          <p:cNvPr id="22" name="TextBox 21">
            <a:extLst>
              <a:ext uri="{FF2B5EF4-FFF2-40B4-BE49-F238E27FC236}">
                <a16:creationId xmlns:a16="http://schemas.microsoft.com/office/drawing/2014/main" id="{3324F1C6-434D-604C-8CC9-7B8185364115}"/>
              </a:ext>
            </a:extLst>
          </p:cNvPr>
          <p:cNvSpPr txBox="1"/>
          <p:nvPr/>
        </p:nvSpPr>
        <p:spPr>
          <a:xfrm>
            <a:off x="6438191" y="6185339"/>
            <a:ext cx="1646915" cy="307777"/>
          </a:xfrm>
          <a:prstGeom prst="rect">
            <a:avLst/>
          </a:prstGeom>
          <a:noFill/>
        </p:spPr>
        <p:txBody>
          <a:bodyPr wrap="square" rtlCol="0">
            <a:spAutoFit/>
          </a:bodyPr>
          <a:lstStyle/>
          <a:p>
            <a:pPr algn="ctr"/>
            <a:r>
              <a:rPr lang="en-US" sz="1400" b="1" dirty="0">
                <a:solidFill>
                  <a:schemeClr val="bg1">
                    <a:lumMod val="95000"/>
                  </a:schemeClr>
                </a:solidFill>
                <a:latin typeface="Avenir Next Demi Bold" panose="020B0503020202020204" pitchFamily="34" charset="0"/>
              </a:rPr>
              <a:t>Office Use</a:t>
            </a:r>
          </a:p>
        </p:txBody>
      </p:sp>
    </p:spTree>
    <p:extLst>
      <p:ext uri="{BB962C8B-B14F-4D97-AF65-F5344CB8AC3E}">
        <p14:creationId xmlns:p14="http://schemas.microsoft.com/office/powerpoint/2010/main" val="414558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4DD9685-5CB0-FA47-9BD4-95205E383AB4}"/>
              </a:ext>
            </a:extLst>
          </p:cNvPr>
          <p:cNvSpPr txBox="1">
            <a:spLocks/>
          </p:cNvSpPr>
          <p:nvPr/>
        </p:nvSpPr>
        <p:spPr>
          <a:xfrm>
            <a:off x="3091922" y="2980944"/>
            <a:ext cx="1725944" cy="14645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200" dirty="0">
                <a:solidFill>
                  <a:schemeClr val="bg1">
                    <a:lumMod val="95000"/>
                  </a:schemeClr>
                </a:solidFill>
                <a:latin typeface="Avenir Book" charset="0"/>
                <a:ea typeface="Avenir Book" charset="0"/>
                <a:cs typeface="Avenir Book" charset="0"/>
              </a:rPr>
              <a:t>700</a:t>
            </a:r>
            <a:r>
              <a:rPr lang="en-US" sz="4000" dirty="0">
                <a:solidFill>
                  <a:schemeClr val="bg1">
                    <a:lumMod val="95000"/>
                  </a:schemeClr>
                </a:solidFill>
                <a:latin typeface="Avenir Book" charset="0"/>
                <a:ea typeface="Avenir Book" charset="0"/>
                <a:cs typeface="Avenir Book" charset="0"/>
              </a:rPr>
              <a:t> </a:t>
            </a:r>
            <a:r>
              <a:rPr lang="en-US" sz="1600" dirty="0">
                <a:solidFill>
                  <a:schemeClr val="bg1">
                    <a:lumMod val="95000"/>
                  </a:schemeClr>
                </a:solidFill>
                <a:latin typeface="Avenir Book" charset="0"/>
                <a:ea typeface="Avenir Book" charset="0"/>
                <a:cs typeface="Avenir Book" charset="0"/>
              </a:rPr>
              <a:t>gals</a:t>
            </a:r>
          </a:p>
          <a:p>
            <a:pPr>
              <a:lnSpc>
                <a:spcPct val="150000"/>
              </a:lnSpc>
            </a:pPr>
            <a:r>
              <a:rPr lang="en-US" sz="1600" dirty="0">
                <a:solidFill>
                  <a:schemeClr val="bg1">
                    <a:lumMod val="95000"/>
                  </a:schemeClr>
                </a:solidFill>
                <a:latin typeface="Avenir Book" charset="0"/>
                <a:ea typeface="Avenir Book" charset="0"/>
                <a:cs typeface="Avenir Book" charset="0"/>
              </a:rPr>
              <a:t>         3,150 L</a:t>
            </a:r>
          </a:p>
        </p:txBody>
      </p:sp>
      <p:sp>
        <p:nvSpPr>
          <p:cNvPr id="12" name="Title 1">
            <a:extLst>
              <a:ext uri="{FF2B5EF4-FFF2-40B4-BE49-F238E27FC236}">
                <a16:creationId xmlns:a16="http://schemas.microsoft.com/office/drawing/2014/main" id="{C6BB32F4-7A5A-0F4C-90B1-7A04035D4C8D}"/>
              </a:ext>
            </a:extLst>
          </p:cNvPr>
          <p:cNvSpPr txBox="1">
            <a:spLocks/>
          </p:cNvSpPr>
          <p:nvPr/>
        </p:nvSpPr>
        <p:spPr>
          <a:xfrm>
            <a:off x="370620" y="431985"/>
            <a:ext cx="6169195"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lumMod val="95000"/>
                  </a:schemeClr>
                </a:solidFill>
                <a:latin typeface="Avenir Book" charset="0"/>
                <a:ea typeface="Avenir Book" charset="0"/>
                <a:cs typeface="Avenir Book" charset="0"/>
              </a:rPr>
              <a:t>Other Tank Sizes</a:t>
            </a:r>
          </a:p>
        </p:txBody>
      </p:sp>
      <p:cxnSp>
        <p:nvCxnSpPr>
          <p:cNvPr id="3" name="Straight Arrow Connector 2">
            <a:extLst>
              <a:ext uri="{FF2B5EF4-FFF2-40B4-BE49-F238E27FC236}">
                <a16:creationId xmlns:a16="http://schemas.microsoft.com/office/drawing/2014/main" id="{A52DFA62-42FB-FF48-A0F5-2DB3BC6F04B4}"/>
              </a:ext>
            </a:extLst>
          </p:cNvPr>
          <p:cNvCxnSpPr>
            <a:cxnSpLocks/>
          </p:cNvCxnSpPr>
          <p:nvPr/>
        </p:nvCxnSpPr>
        <p:spPr>
          <a:xfrm>
            <a:off x="544286" y="4027714"/>
            <a:ext cx="11470930"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3FC0A36-5D40-3744-A171-2C18E5B58343}"/>
              </a:ext>
            </a:extLst>
          </p:cNvPr>
          <p:cNvSpPr/>
          <p:nvPr/>
        </p:nvSpPr>
        <p:spPr>
          <a:xfrm>
            <a:off x="2067415" y="40277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52B8418-D2D3-6B4C-A69F-59171015A444}"/>
              </a:ext>
            </a:extLst>
          </p:cNvPr>
          <p:cNvSpPr/>
          <p:nvPr/>
        </p:nvSpPr>
        <p:spPr>
          <a:xfrm>
            <a:off x="458290" y="3921034"/>
            <a:ext cx="195942" cy="195942"/>
          </a:xfrm>
          <a:prstGeom prst="ellipse">
            <a:avLst/>
          </a:prstGeom>
          <a:solidFill>
            <a:srgbClr val="FBE2ED"/>
          </a:solidFill>
          <a:ln>
            <a:solidFill>
              <a:srgbClr val="C70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5229D7-4395-4E4F-9C91-51E32E4B0310}"/>
              </a:ext>
            </a:extLst>
          </p:cNvPr>
          <p:cNvSpPr/>
          <p:nvPr/>
        </p:nvSpPr>
        <p:spPr>
          <a:xfrm>
            <a:off x="1981420" y="3942808"/>
            <a:ext cx="195942" cy="195942"/>
          </a:xfrm>
          <a:prstGeom prst="ellipse">
            <a:avLst/>
          </a:prstGeom>
          <a:solidFill>
            <a:srgbClr val="FBE2ED"/>
          </a:solidFill>
          <a:ln>
            <a:solidFill>
              <a:srgbClr val="C70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D3B65A8-08D5-5142-9E1C-2844B2A3FD87}"/>
              </a:ext>
            </a:extLst>
          </p:cNvPr>
          <p:cNvSpPr txBox="1">
            <a:spLocks/>
          </p:cNvSpPr>
          <p:nvPr/>
        </p:nvSpPr>
        <p:spPr>
          <a:xfrm>
            <a:off x="163733" y="2416250"/>
            <a:ext cx="1752532" cy="86675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lumMod val="95000"/>
                  </a:schemeClr>
                </a:solidFill>
                <a:latin typeface="Avenir Book" charset="0"/>
                <a:ea typeface="Avenir Book" charset="0"/>
                <a:cs typeface="Avenir Book" charset="0"/>
              </a:rPr>
              <a:t>Smallest poly tank size available in Jamaica</a:t>
            </a:r>
          </a:p>
        </p:txBody>
      </p:sp>
      <p:sp>
        <p:nvSpPr>
          <p:cNvPr id="14" name="Title 1">
            <a:extLst>
              <a:ext uri="{FF2B5EF4-FFF2-40B4-BE49-F238E27FC236}">
                <a16:creationId xmlns:a16="http://schemas.microsoft.com/office/drawing/2014/main" id="{98D92779-57EB-1147-B89D-4FB2CA4473EF}"/>
              </a:ext>
            </a:extLst>
          </p:cNvPr>
          <p:cNvSpPr txBox="1">
            <a:spLocks/>
          </p:cNvSpPr>
          <p:nvPr/>
        </p:nvSpPr>
        <p:spPr>
          <a:xfrm>
            <a:off x="151854" y="3168236"/>
            <a:ext cx="1678036" cy="866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135</a:t>
            </a:r>
            <a:r>
              <a:rPr lang="en-US" sz="4000" dirty="0">
                <a:solidFill>
                  <a:schemeClr val="bg1">
                    <a:lumMod val="95000"/>
                  </a:schemeClr>
                </a:solidFill>
                <a:latin typeface="Avenir Book" charset="0"/>
                <a:ea typeface="Avenir Book" charset="0"/>
                <a:cs typeface="Avenir Book" charset="0"/>
              </a:rPr>
              <a:t> </a:t>
            </a:r>
            <a:r>
              <a:rPr lang="en-US" sz="1600" dirty="0">
                <a:solidFill>
                  <a:schemeClr val="bg1">
                    <a:lumMod val="95000"/>
                  </a:schemeClr>
                </a:solidFill>
                <a:latin typeface="Avenir Book" charset="0"/>
                <a:ea typeface="Avenir Book" charset="0"/>
                <a:cs typeface="Avenir Book" charset="0"/>
              </a:rPr>
              <a:t>gals</a:t>
            </a:r>
          </a:p>
        </p:txBody>
      </p:sp>
      <p:sp>
        <p:nvSpPr>
          <p:cNvPr id="15" name="Title 1">
            <a:extLst>
              <a:ext uri="{FF2B5EF4-FFF2-40B4-BE49-F238E27FC236}">
                <a16:creationId xmlns:a16="http://schemas.microsoft.com/office/drawing/2014/main" id="{926A31F9-6AD6-F04A-B030-05A3613684E4}"/>
              </a:ext>
            </a:extLst>
          </p:cNvPr>
          <p:cNvSpPr txBox="1">
            <a:spLocks/>
          </p:cNvSpPr>
          <p:nvPr/>
        </p:nvSpPr>
        <p:spPr>
          <a:xfrm>
            <a:off x="1528364" y="4607268"/>
            <a:ext cx="1678036" cy="866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370</a:t>
            </a:r>
            <a:r>
              <a:rPr lang="en-US" sz="4000" dirty="0">
                <a:solidFill>
                  <a:schemeClr val="bg1">
                    <a:lumMod val="95000"/>
                  </a:schemeClr>
                </a:solidFill>
                <a:latin typeface="Avenir Book" charset="0"/>
                <a:ea typeface="Avenir Book" charset="0"/>
                <a:cs typeface="Avenir Book" charset="0"/>
              </a:rPr>
              <a:t> </a:t>
            </a:r>
            <a:r>
              <a:rPr lang="en-US" sz="1600" dirty="0">
                <a:solidFill>
                  <a:schemeClr val="bg1">
                    <a:lumMod val="95000"/>
                  </a:schemeClr>
                </a:solidFill>
                <a:latin typeface="Avenir Book" charset="0"/>
                <a:ea typeface="Avenir Book" charset="0"/>
                <a:cs typeface="Avenir Book" charset="0"/>
              </a:rPr>
              <a:t>gals</a:t>
            </a:r>
          </a:p>
        </p:txBody>
      </p:sp>
      <p:sp>
        <p:nvSpPr>
          <p:cNvPr id="16" name="Title 1">
            <a:extLst>
              <a:ext uri="{FF2B5EF4-FFF2-40B4-BE49-F238E27FC236}">
                <a16:creationId xmlns:a16="http://schemas.microsoft.com/office/drawing/2014/main" id="{ECED8B21-1394-394A-A804-EF2C279BFD45}"/>
              </a:ext>
            </a:extLst>
          </p:cNvPr>
          <p:cNvSpPr txBox="1">
            <a:spLocks/>
          </p:cNvSpPr>
          <p:nvPr/>
        </p:nvSpPr>
        <p:spPr>
          <a:xfrm>
            <a:off x="970384" y="5375511"/>
            <a:ext cx="1773581" cy="1305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600" dirty="0">
                <a:solidFill>
                  <a:schemeClr val="bg1">
                    <a:lumMod val="95000"/>
                  </a:schemeClr>
                </a:solidFill>
                <a:latin typeface="Avenir Book" charset="0"/>
                <a:ea typeface="Avenir Book" charset="0"/>
                <a:cs typeface="Avenir Book" charset="0"/>
              </a:rPr>
              <a:t>Minimum weekly storage recommended for a small family by HELLO RAIN</a:t>
            </a:r>
          </a:p>
        </p:txBody>
      </p:sp>
      <p:cxnSp>
        <p:nvCxnSpPr>
          <p:cNvPr id="19" name="Straight Connector 18">
            <a:extLst>
              <a:ext uri="{FF2B5EF4-FFF2-40B4-BE49-F238E27FC236}">
                <a16:creationId xmlns:a16="http://schemas.microsoft.com/office/drawing/2014/main" id="{2F02C675-0EBA-9942-8951-64F39A46428F}"/>
              </a:ext>
            </a:extLst>
          </p:cNvPr>
          <p:cNvCxnSpPr/>
          <p:nvPr/>
        </p:nvCxnSpPr>
        <p:spPr>
          <a:xfrm>
            <a:off x="2073415" y="4138750"/>
            <a:ext cx="0" cy="58665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BD4B60E1-1CB1-524B-9E78-F1058163AFA2}"/>
              </a:ext>
            </a:extLst>
          </p:cNvPr>
          <p:cNvSpPr txBox="1">
            <a:spLocks/>
          </p:cNvSpPr>
          <p:nvPr/>
        </p:nvSpPr>
        <p:spPr>
          <a:xfrm>
            <a:off x="3035939" y="1791575"/>
            <a:ext cx="2058576" cy="1692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lumMod val="95000"/>
                  </a:schemeClr>
                </a:solidFill>
                <a:latin typeface="Avenir Book" charset="0"/>
                <a:ea typeface="Avenir Book" charset="0"/>
                <a:cs typeface="Avenir Book" charset="0"/>
              </a:rPr>
              <a:t>Minimum storage size for small family recommended by </a:t>
            </a:r>
            <a:r>
              <a:rPr lang="en-US" sz="1600" u="sng" dirty="0">
                <a:solidFill>
                  <a:schemeClr val="bg1">
                    <a:lumMod val="95000"/>
                  </a:schemeClr>
                </a:solidFill>
                <a:latin typeface="Avenir Book" charset="0"/>
                <a:ea typeface="Avenir Book" charset="0"/>
                <a:cs typeface="Avenir Book" charset="0"/>
              </a:rPr>
              <a:t>Planning Guidelines for RWH</a:t>
            </a:r>
          </a:p>
        </p:txBody>
      </p:sp>
      <p:sp>
        <p:nvSpPr>
          <p:cNvPr id="21" name="Oval 20">
            <a:extLst>
              <a:ext uri="{FF2B5EF4-FFF2-40B4-BE49-F238E27FC236}">
                <a16:creationId xmlns:a16="http://schemas.microsoft.com/office/drawing/2014/main" id="{D801C473-A0A4-3149-8971-589AB646A93D}"/>
              </a:ext>
            </a:extLst>
          </p:cNvPr>
          <p:cNvSpPr/>
          <p:nvPr/>
        </p:nvSpPr>
        <p:spPr>
          <a:xfrm>
            <a:off x="6568113" y="3935839"/>
            <a:ext cx="195942" cy="195942"/>
          </a:xfrm>
          <a:prstGeom prst="ellipse">
            <a:avLst/>
          </a:prstGeom>
          <a:solidFill>
            <a:srgbClr val="FBE2ED"/>
          </a:solidFill>
          <a:ln>
            <a:solidFill>
              <a:srgbClr val="C70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2" name="Title 1">
            <a:extLst>
              <a:ext uri="{FF2B5EF4-FFF2-40B4-BE49-F238E27FC236}">
                <a16:creationId xmlns:a16="http://schemas.microsoft.com/office/drawing/2014/main" id="{89D2C14D-C79A-0F42-AA0E-4700E409C114}"/>
              </a:ext>
            </a:extLst>
          </p:cNvPr>
          <p:cNvSpPr txBox="1">
            <a:spLocks/>
          </p:cNvSpPr>
          <p:nvPr/>
        </p:nvSpPr>
        <p:spPr>
          <a:xfrm>
            <a:off x="5993523" y="3226799"/>
            <a:ext cx="1818351" cy="120216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900" dirty="0">
                <a:solidFill>
                  <a:schemeClr val="bg1">
                    <a:lumMod val="95000"/>
                  </a:schemeClr>
                </a:solidFill>
                <a:latin typeface="Avenir Book" charset="0"/>
                <a:ea typeface="Avenir Book" charset="0"/>
                <a:cs typeface="Avenir Book" charset="0"/>
              </a:rPr>
              <a:t>2,000</a:t>
            </a:r>
            <a:r>
              <a:rPr lang="en-US" sz="4000" dirty="0">
                <a:solidFill>
                  <a:schemeClr val="bg1">
                    <a:lumMod val="95000"/>
                  </a:schemeClr>
                </a:solidFill>
                <a:latin typeface="Avenir Book" charset="0"/>
                <a:ea typeface="Avenir Book" charset="0"/>
                <a:cs typeface="Avenir Book" charset="0"/>
              </a:rPr>
              <a:t> </a:t>
            </a:r>
            <a:r>
              <a:rPr lang="en-US" sz="1600" dirty="0">
                <a:solidFill>
                  <a:schemeClr val="bg1">
                    <a:lumMod val="95000"/>
                  </a:schemeClr>
                </a:solidFill>
                <a:latin typeface="Avenir Book" charset="0"/>
                <a:ea typeface="Avenir Book" charset="0"/>
                <a:cs typeface="Avenir Book" charset="0"/>
              </a:rPr>
              <a:t>gals</a:t>
            </a:r>
          </a:p>
          <a:p>
            <a:pPr>
              <a:lnSpc>
                <a:spcPct val="150000"/>
              </a:lnSpc>
            </a:pPr>
            <a:r>
              <a:rPr lang="en-US" sz="1600" dirty="0">
                <a:solidFill>
                  <a:schemeClr val="bg1">
                    <a:lumMod val="95000"/>
                  </a:schemeClr>
                </a:solidFill>
                <a:latin typeface="Avenir Book" charset="0"/>
                <a:ea typeface="Avenir Book" charset="0"/>
                <a:cs typeface="Avenir Book" charset="0"/>
              </a:rPr>
              <a:t>                 [7,571 L]</a:t>
            </a:r>
          </a:p>
        </p:txBody>
      </p:sp>
      <p:sp>
        <p:nvSpPr>
          <p:cNvPr id="23" name="Title 1">
            <a:extLst>
              <a:ext uri="{FF2B5EF4-FFF2-40B4-BE49-F238E27FC236}">
                <a16:creationId xmlns:a16="http://schemas.microsoft.com/office/drawing/2014/main" id="{EC9E4BFD-BDB8-F148-AB1C-40C53CE715D3}"/>
              </a:ext>
            </a:extLst>
          </p:cNvPr>
          <p:cNvSpPr txBox="1">
            <a:spLocks/>
          </p:cNvSpPr>
          <p:nvPr/>
        </p:nvSpPr>
        <p:spPr>
          <a:xfrm>
            <a:off x="5989239" y="1766359"/>
            <a:ext cx="1960395" cy="1492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lumMod val="95000"/>
                  </a:schemeClr>
                </a:solidFill>
                <a:latin typeface="Avenir Book" charset="0"/>
                <a:ea typeface="Avenir Book" charset="0"/>
                <a:cs typeface="Avenir Book" charset="0"/>
              </a:rPr>
              <a:t>Largest poly tank size available from roto tank</a:t>
            </a:r>
          </a:p>
        </p:txBody>
      </p:sp>
      <p:pic>
        <p:nvPicPr>
          <p:cNvPr id="1026" name="Picture 2" descr="Image result for 2000 gallon poly tank jamaica">
            <a:extLst>
              <a:ext uri="{FF2B5EF4-FFF2-40B4-BE49-F238E27FC236}">
                <a16:creationId xmlns:a16="http://schemas.microsoft.com/office/drawing/2014/main" id="{232B0CCF-B860-4846-BAAC-05FF678C0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250" y="4657626"/>
            <a:ext cx="2187690" cy="2187690"/>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C27870D0-FAE8-6C4B-A5CD-286D92382A5D}"/>
              </a:ext>
            </a:extLst>
          </p:cNvPr>
          <p:cNvSpPr txBox="1">
            <a:spLocks/>
          </p:cNvSpPr>
          <p:nvPr/>
        </p:nvSpPr>
        <p:spPr>
          <a:xfrm>
            <a:off x="9834464" y="3182541"/>
            <a:ext cx="2212848" cy="120216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900" dirty="0">
                <a:solidFill>
                  <a:schemeClr val="bg1">
                    <a:lumMod val="95000"/>
                  </a:schemeClr>
                </a:solidFill>
                <a:latin typeface="Avenir Book" charset="0"/>
                <a:ea typeface="Avenir Book" charset="0"/>
                <a:cs typeface="Avenir Book" charset="0"/>
              </a:rPr>
              <a:t>20,000</a:t>
            </a:r>
            <a:r>
              <a:rPr lang="en-US" sz="4000" dirty="0">
                <a:solidFill>
                  <a:schemeClr val="bg1">
                    <a:lumMod val="95000"/>
                  </a:schemeClr>
                </a:solidFill>
                <a:latin typeface="Avenir Book" charset="0"/>
                <a:ea typeface="Avenir Book" charset="0"/>
                <a:cs typeface="Avenir Book" charset="0"/>
              </a:rPr>
              <a:t> </a:t>
            </a:r>
            <a:r>
              <a:rPr lang="en-US" sz="1600" dirty="0">
                <a:solidFill>
                  <a:schemeClr val="bg1">
                    <a:lumMod val="95000"/>
                  </a:schemeClr>
                </a:solidFill>
                <a:latin typeface="Avenir Book" charset="0"/>
                <a:ea typeface="Avenir Book" charset="0"/>
                <a:cs typeface="Avenir Book" charset="0"/>
              </a:rPr>
              <a:t>gals</a:t>
            </a:r>
          </a:p>
          <a:p>
            <a:pPr>
              <a:lnSpc>
                <a:spcPct val="150000"/>
              </a:lnSpc>
            </a:pPr>
            <a:r>
              <a:rPr lang="en-US" sz="1600" dirty="0">
                <a:solidFill>
                  <a:schemeClr val="bg1">
                    <a:lumMod val="95000"/>
                  </a:schemeClr>
                </a:solidFill>
                <a:latin typeface="Avenir Book" charset="0"/>
                <a:ea typeface="Avenir Book" charset="0"/>
                <a:cs typeface="Avenir Book" charset="0"/>
              </a:rPr>
              <a:t>                   [75,710 L]</a:t>
            </a:r>
          </a:p>
        </p:txBody>
      </p:sp>
      <p:sp>
        <p:nvSpPr>
          <p:cNvPr id="27" name="Oval 26">
            <a:extLst>
              <a:ext uri="{FF2B5EF4-FFF2-40B4-BE49-F238E27FC236}">
                <a16:creationId xmlns:a16="http://schemas.microsoft.com/office/drawing/2014/main" id="{A852E838-7056-7D4B-B922-9DBEB84344B7}"/>
              </a:ext>
            </a:extLst>
          </p:cNvPr>
          <p:cNvSpPr/>
          <p:nvPr/>
        </p:nvSpPr>
        <p:spPr>
          <a:xfrm>
            <a:off x="10506129" y="3941935"/>
            <a:ext cx="195942" cy="195942"/>
          </a:xfrm>
          <a:prstGeom prst="ellipse">
            <a:avLst/>
          </a:prstGeom>
          <a:solidFill>
            <a:srgbClr val="FBE2ED"/>
          </a:solidFill>
          <a:ln>
            <a:solidFill>
              <a:srgbClr val="C70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8" name="Title 1">
            <a:extLst>
              <a:ext uri="{FF2B5EF4-FFF2-40B4-BE49-F238E27FC236}">
                <a16:creationId xmlns:a16="http://schemas.microsoft.com/office/drawing/2014/main" id="{68D95637-B132-C64D-83BF-A09F6E476F83}"/>
              </a:ext>
            </a:extLst>
          </p:cNvPr>
          <p:cNvSpPr txBox="1">
            <a:spLocks/>
          </p:cNvSpPr>
          <p:nvPr/>
        </p:nvSpPr>
        <p:spPr>
          <a:xfrm>
            <a:off x="9866373" y="2176273"/>
            <a:ext cx="2325627" cy="1106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lumMod val="95000"/>
                  </a:schemeClr>
                </a:solidFill>
                <a:latin typeface="Avenir Book" charset="0"/>
                <a:ea typeface="Avenir Book" charset="0"/>
                <a:cs typeface="Avenir Book" charset="0"/>
              </a:rPr>
              <a:t>Minimum size needed for school with up to 150 individuals or a 1 acre farm</a:t>
            </a:r>
          </a:p>
        </p:txBody>
      </p:sp>
      <p:sp>
        <p:nvSpPr>
          <p:cNvPr id="2" name="Rectangle 1">
            <a:extLst>
              <a:ext uri="{FF2B5EF4-FFF2-40B4-BE49-F238E27FC236}">
                <a16:creationId xmlns:a16="http://schemas.microsoft.com/office/drawing/2014/main" id="{B272EB90-5A10-0349-A14C-90F7FD5897A4}"/>
              </a:ext>
            </a:extLst>
          </p:cNvPr>
          <p:cNvSpPr/>
          <p:nvPr/>
        </p:nvSpPr>
        <p:spPr>
          <a:xfrm>
            <a:off x="458290" y="3921034"/>
            <a:ext cx="195942" cy="204651"/>
          </a:xfrm>
          <a:prstGeom prst="rect">
            <a:avLst/>
          </a:prstGeom>
          <a:solidFill>
            <a:schemeClr val="bg1">
              <a:lumMod val="95000"/>
            </a:schemeClr>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6E85DF9-72A6-234B-B2A5-B37CCA26D021}"/>
              </a:ext>
            </a:extLst>
          </p:cNvPr>
          <p:cNvSpPr/>
          <p:nvPr/>
        </p:nvSpPr>
        <p:spPr>
          <a:xfrm>
            <a:off x="1974629" y="3935490"/>
            <a:ext cx="195942" cy="204651"/>
          </a:xfrm>
          <a:prstGeom prst="rect">
            <a:avLst/>
          </a:prstGeom>
          <a:solidFill>
            <a:schemeClr val="bg1">
              <a:lumMod val="95000"/>
            </a:schemeClr>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846DD96-2529-E84C-A703-2857CC0FF374}"/>
              </a:ext>
            </a:extLst>
          </p:cNvPr>
          <p:cNvSpPr/>
          <p:nvPr/>
        </p:nvSpPr>
        <p:spPr>
          <a:xfrm>
            <a:off x="3386486" y="3932613"/>
            <a:ext cx="195942" cy="204651"/>
          </a:xfrm>
          <a:prstGeom prst="rect">
            <a:avLst/>
          </a:prstGeom>
          <a:solidFill>
            <a:schemeClr val="bg1">
              <a:lumMod val="95000"/>
            </a:schemeClr>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39E0537-A1D8-0F4E-9E24-0D6C190BF398}"/>
              </a:ext>
            </a:extLst>
          </p:cNvPr>
          <p:cNvSpPr/>
          <p:nvPr/>
        </p:nvSpPr>
        <p:spPr>
          <a:xfrm>
            <a:off x="6575384" y="3929736"/>
            <a:ext cx="195942" cy="204651"/>
          </a:xfrm>
          <a:prstGeom prst="rect">
            <a:avLst/>
          </a:prstGeom>
          <a:solidFill>
            <a:schemeClr val="bg1">
              <a:lumMod val="95000"/>
            </a:schemeClr>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34304A-C7B6-6C48-ACE0-C88C1389389B}"/>
              </a:ext>
            </a:extLst>
          </p:cNvPr>
          <p:cNvSpPr/>
          <p:nvPr/>
        </p:nvSpPr>
        <p:spPr>
          <a:xfrm>
            <a:off x="10509020" y="3929736"/>
            <a:ext cx="195942" cy="204651"/>
          </a:xfrm>
          <a:prstGeom prst="rect">
            <a:avLst/>
          </a:prstGeom>
          <a:solidFill>
            <a:schemeClr val="bg1">
              <a:lumMod val="95000"/>
            </a:schemeClr>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58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BDB15F-FED8-5C48-8D46-7C40997154D9}"/>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88E234C1-0798-764D-80E1-52D28C0E275F}"/>
              </a:ext>
            </a:extLst>
          </p:cNvPr>
          <p:cNvSpPr>
            <a:spLocks noGrp="1"/>
          </p:cNvSpPr>
          <p:nvPr>
            <p:ph type="title"/>
          </p:nvPr>
        </p:nvSpPr>
        <p:spPr>
          <a:xfrm>
            <a:off x="739706" y="178708"/>
            <a:ext cx="8266271"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Let’s  Pause &amp; Reflect  #1b</a:t>
            </a:r>
          </a:p>
        </p:txBody>
      </p:sp>
      <p:sp>
        <p:nvSpPr>
          <p:cNvPr id="9" name="Title 1">
            <a:extLst>
              <a:ext uri="{FF2B5EF4-FFF2-40B4-BE49-F238E27FC236}">
                <a16:creationId xmlns:a16="http://schemas.microsoft.com/office/drawing/2014/main" id="{E2F71DC7-5C5A-A441-9D3C-B275AC831E78}"/>
              </a:ext>
            </a:extLst>
          </p:cNvPr>
          <p:cNvSpPr txBox="1">
            <a:spLocks/>
          </p:cNvSpPr>
          <p:nvPr/>
        </p:nvSpPr>
        <p:spPr>
          <a:xfrm>
            <a:off x="739706" y="2434189"/>
            <a:ext cx="5918415"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YES</a:t>
            </a:r>
          </a:p>
        </p:txBody>
      </p:sp>
      <p:sp>
        <p:nvSpPr>
          <p:cNvPr id="12" name="Title 1">
            <a:extLst>
              <a:ext uri="{FF2B5EF4-FFF2-40B4-BE49-F238E27FC236}">
                <a16:creationId xmlns:a16="http://schemas.microsoft.com/office/drawing/2014/main" id="{5D2175C4-2B9C-0C4D-B2FD-521F533B2153}"/>
              </a:ext>
            </a:extLst>
          </p:cNvPr>
          <p:cNvSpPr txBox="1">
            <a:spLocks/>
          </p:cNvSpPr>
          <p:nvPr/>
        </p:nvSpPr>
        <p:spPr>
          <a:xfrm>
            <a:off x="739706" y="1350165"/>
            <a:ext cx="8473305" cy="864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lumMod val="95000"/>
                  </a:schemeClr>
                </a:solidFill>
                <a:latin typeface="Avenir Book" charset="0"/>
                <a:ea typeface="Avenir Book" charset="0"/>
                <a:cs typeface="Avenir Book" charset="0"/>
              </a:rPr>
              <a:t>Should water harvesting be mandatory? </a:t>
            </a:r>
          </a:p>
        </p:txBody>
      </p:sp>
      <p:sp>
        <p:nvSpPr>
          <p:cNvPr id="2" name="Rectangle 1">
            <a:extLst>
              <a:ext uri="{FF2B5EF4-FFF2-40B4-BE49-F238E27FC236}">
                <a16:creationId xmlns:a16="http://schemas.microsoft.com/office/drawing/2014/main" id="{4AB64E78-18F6-5545-9834-8E40351788CB}"/>
              </a:ext>
            </a:extLst>
          </p:cNvPr>
          <p:cNvSpPr/>
          <p:nvPr/>
        </p:nvSpPr>
        <p:spPr>
          <a:xfrm>
            <a:off x="843224" y="2536171"/>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3" name="Title 1">
            <a:extLst>
              <a:ext uri="{FF2B5EF4-FFF2-40B4-BE49-F238E27FC236}">
                <a16:creationId xmlns:a16="http://schemas.microsoft.com/office/drawing/2014/main" id="{767D1B62-E688-3F49-8C71-12848F28157E}"/>
              </a:ext>
            </a:extLst>
          </p:cNvPr>
          <p:cNvSpPr txBox="1">
            <a:spLocks/>
          </p:cNvSpPr>
          <p:nvPr/>
        </p:nvSpPr>
        <p:spPr>
          <a:xfrm>
            <a:off x="736830" y="3259450"/>
            <a:ext cx="5922762"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NO</a:t>
            </a:r>
          </a:p>
        </p:txBody>
      </p:sp>
      <p:sp>
        <p:nvSpPr>
          <p:cNvPr id="17" name="Rectangle 16">
            <a:extLst>
              <a:ext uri="{FF2B5EF4-FFF2-40B4-BE49-F238E27FC236}">
                <a16:creationId xmlns:a16="http://schemas.microsoft.com/office/drawing/2014/main" id="{F87C6FBB-112C-C848-8EC6-A308B8DD7333}"/>
              </a:ext>
            </a:extLst>
          </p:cNvPr>
          <p:cNvSpPr/>
          <p:nvPr/>
        </p:nvSpPr>
        <p:spPr>
          <a:xfrm>
            <a:off x="840347" y="3361432"/>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8" name="Title 1">
            <a:extLst>
              <a:ext uri="{FF2B5EF4-FFF2-40B4-BE49-F238E27FC236}">
                <a16:creationId xmlns:a16="http://schemas.microsoft.com/office/drawing/2014/main" id="{AFCADAF3-B509-7E44-93F4-2FA84FF31A14}"/>
              </a:ext>
            </a:extLst>
          </p:cNvPr>
          <p:cNvSpPr txBox="1">
            <a:spLocks/>
          </p:cNvSpPr>
          <p:nvPr/>
        </p:nvSpPr>
        <p:spPr>
          <a:xfrm>
            <a:off x="716699" y="4084710"/>
            <a:ext cx="5953165"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I’m not sure</a:t>
            </a:r>
          </a:p>
        </p:txBody>
      </p:sp>
      <p:sp>
        <p:nvSpPr>
          <p:cNvPr id="19" name="Rectangle 18">
            <a:extLst>
              <a:ext uri="{FF2B5EF4-FFF2-40B4-BE49-F238E27FC236}">
                <a16:creationId xmlns:a16="http://schemas.microsoft.com/office/drawing/2014/main" id="{AFAC106B-2736-934D-8F20-DB1F42D5ABED}"/>
              </a:ext>
            </a:extLst>
          </p:cNvPr>
          <p:cNvSpPr/>
          <p:nvPr/>
        </p:nvSpPr>
        <p:spPr>
          <a:xfrm>
            <a:off x="837470" y="4186692"/>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39272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21" y="2414419"/>
            <a:ext cx="10515600" cy="605799"/>
          </a:xfrm>
          <a:solidFill>
            <a:schemeClr val="bg1">
              <a:lumMod val="95000"/>
            </a:schemeClr>
          </a:solidFill>
          <a:ln>
            <a:solidFill>
              <a:schemeClr val="bg2">
                <a:lumMod val="90000"/>
              </a:schemeClr>
            </a:solidFill>
          </a:ln>
        </p:spPr>
        <p:txBody>
          <a:bodyPr>
            <a:normAutofit/>
          </a:bodyPr>
          <a:lstStyle/>
          <a:p>
            <a:r>
              <a:rPr lang="en-US" sz="2000" dirty="0">
                <a:solidFill>
                  <a:schemeClr val="tx1">
                    <a:lumMod val="50000"/>
                    <a:lumOff val="50000"/>
                  </a:schemeClr>
                </a:solidFill>
                <a:latin typeface="Avenir Book" charset="0"/>
                <a:ea typeface="Avenir Book" charset="0"/>
                <a:cs typeface="Avenir Book" charset="0"/>
              </a:rPr>
              <a:t>1. Why harvest water in the digital era? </a:t>
            </a:r>
          </a:p>
        </p:txBody>
      </p:sp>
      <p:sp>
        <p:nvSpPr>
          <p:cNvPr id="10" name="Title 1">
            <a:extLst>
              <a:ext uri="{FF2B5EF4-FFF2-40B4-BE49-F238E27FC236}">
                <a16:creationId xmlns:a16="http://schemas.microsoft.com/office/drawing/2014/main" id="{7C0538E9-9B88-E74B-983A-0D2F12CE860F}"/>
              </a:ext>
            </a:extLst>
          </p:cNvPr>
          <p:cNvSpPr txBox="1">
            <a:spLocks/>
          </p:cNvSpPr>
          <p:nvPr/>
        </p:nvSpPr>
        <p:spPr>
          <a:xfrm>
            <a:off x="816821" y="3923879"/>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3. How to always have water @ home</a:t>
            </a:r>
          </a:p>
        </p:txBody>
      </p:sp>
      <p:sp>
        <p:nvSpPr>
          <p:cNvPr id="11" name="Title 1">
            <a:extLst>
              <a:ext uri="{FF2B5EF4-FFF2-40B4-BE49-F238E27FC236}">
                <a16:creationId xmlns:a16="http://schemas.microsoft.com/office/drawing/2014/main" id="{7EB296E1-0985-504C-8B9C-6ECCD9BD0E40}"/>
              </a:ext>
            </a:extLst>
          </p:cNvPr>
          <p:cNvSpPr txBox="1">
            <a:spLocks/>
          </p:cNvSpPr>
          <p:nvPr/>
        </p:nvSpPr>
        <p:spPr>
          <a:xfrm>
            <a:off x="816821" y="4738127"/>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4. How to always have water @ your farm</a:t>
            </a:r>
          </a:p>
        </p:txBody>
      </p:sp>
      <p:sp>
        <p:nvSpPr>
          <p:cNvPr id="13" name="Title 1">
            <a:extLst>
              <a:ext uri="{FF2B5EF4-FFF2-40B4-BE49-F238E27FC236}">
                <a16:creationId xmlns:a16="http://schemas.microsoft.com/office/drawing/2014/main" id="{58CCCCD1-A0F0-E04D-8324-32F2929AD043}"/>
              </a:ext>
            </a:extLst>
          </p:cNvPr>
          <p:cNvSpPr txBox="1">
            <a:spLocks/>
          </p:cNvSpPr>
          <p:nvPr/>
        </p:nvSpPr>
        <p:spPr>
          <a:xfrm>
            <a:off x="816821" y="5551390"/>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5. How to always have water @ your school</a:t>
            </a:r>
          </a:p>
        </p:txBody>
      </p:sp>
      <p:sp>
        <p:nvSpPr>
          <p:cNvPr id="7" name="Title 1">
            <a:extLst>
              <a:ext uri="{FF2B5EF4-FFF2-40B4-BE49-F238E27FC236}">
                <a16:creationId xmlns:a16="http://schemas.microsoft.com/office/drawing/2014/main" id="{B09B5F23-39D3-5747-A3A0-A291F1C9E8F4}"/>
              </a:ext>
            </a:extLst>
          </p:cNvPr>
          <p:cNvSpPr txBox="1">
            <a:spLocks/>
          </p:cNvSpPr>
          <p:nvPr/>
        </p:nvSpPr>
        <p:spPr>
          <a:xfrm>
            <a:off x="816821" y="631929"/>
            <a:ext cx="10515600"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lumMod val="95000"/>
                  </a:schemeClr>
                </a:solidFill>
                <a:latin typeface="Avenir Next Demi Bold" panose="020B0503020202020204" pitchFamily="34" charset="0"/>
                <a:ea typeface="Avenir Book" charset="0"/>
                <a:cs typeface="Avenir Book" charset="0"/>
              </a:rPr>
              <a:t>Curriculum</a:t>
            </a:r>
          </a:p>
        </p:txBody>
      </p:sp>
      <p:sp>
        <p:nvSpPr>
          <p:cNvPr id="8" name="Title 1">
            <a:extLst>
              <a:ext uri="{FF2B5EF4-FFF2-40B4-BE49-F238E27FC236}">
                <a16:creationId xmlns:a16="http://schemas.microsoft.com/office/drawing/2014/main" id="{C9B1371A-3DF0-B345-851B-79EADD5EC18B}"/>
              </a:ext>
            </a:extLst>
          </p:cNvPr>
          <p:cNvSpPr txBox="1">
            <a:spLocks/>
          </p:cNvSpPr>
          <p:nvPr/>
        </p:nvSpPr>
        <p:spPr>
          <a:xfrm>
            <a:off x="816821" y="1606049"/>
            <a:ext cx="10515600" cy="605799"/>
          </a:xfrm>
          <a:prstGeom prst="rect">
            <a:avLst/>
          </a:prstGeom>
          <a:solidFill>
            <a:srgbClr val="1289A7"/>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lumMod val="95000"/>
                  </a:schemeClr>
                </a:solidFill>
                <a:latin typeface="Avenir Book" charset="0"/>
                <a:ea typeface="Avenir Book" charset="0"/>
                <a:cs typeface="Avenir Book" charset="0"/>
              </a:rPr>
              <a:t>Course Overview</a:t>
            </a:r>
          </a:p>
        </p:txBody>
      </p:sp>
      <p:sp>
        <p:nvSpPr>
          <p:cNvPr id="5" name="Rectangle 4">
            <a:extLst>
              <a:ext uri="{FF2B5EF4-FFF2-40B4-BE49-F238E27FC236}">
                <a16:creationId xmlns:a16="http://schemas.microsoft.com/office/drawing/2014/main" id="{139B362B-8639-C248-8DE5-76CA6734850C}"/>
              </a:ext>
            </a:extLst>
          </p:cNvPr>
          <p:cNvSpPr/>
          <p:nvPr/>
        </p:nvSpPr>
        <p:spPr>
          <a:xfrm>
            <a:off x="9620250" y="178119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2" name="Rectangle 11">
            <a:hlinkClick r:id="rId3" action="ppaction://hlinksldjump"/>
            <a:extLst>
              <a:ext uri="{FF2B5EF4-FFF2-40B4-BE49-F238E27FC236}">
                <a16:creationId xmlns:a16="http://schemas.microsoft.com/office/drawing/2014/main" id="{B933A101-3B16-B04B-A52F-5596C052E516}"/>
              </a:ext>
            </a:extLst>
          </p:cNvPr>
          <p:cNvSpPr/>
          <p:nvPr/>
        </p:nvSpPr>
        <p:spPr>
          <a:xfrm>
            <a:off x="9620250" y="256707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4" name="Rectangle 13">
            <a:extLst>
              <a:ext uri="{FF2B5EF4-FFF2-40B4-BE49-F238E27FC236}">
                <a16:creationId xmlns:a16="http://schemas.microsoft.com/office/drawing/2014/main" id="{6B8EE323-703B-5E44-BFE7-D22A53E9E129}"/>
              </a:ext>
            </a:extLst>
          </p:cNvPr>
          <p:cNvSpPr/>
          <p:nvPr/>
        </p:nvSpPr>
        <p:spPr>
          <a:xfrm>
            <a:off x="9620250" y="409902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5" name="Rectangle 14">
            <a:extLst>
              <a:ext uri="{FF2B5EF4-FFF2-40B4-BE49-F238E27FC236}">
                <a16:creationId xmlns:a16="http://schemas.microsoft.com/office/drawing/2014/main" id="{12417DA0-A459-0448-A53E-A66A93E7994B}"/>
              </a:ext>
            </a:extLst>
          </p:cNvPr>
          <p:cNvSpPr/>
          <p:nvPr/>
        </p:nvSpPr>
        <p:spPr>
          <a:xfrm>
            <a:off x="9620250" y="4929911"/>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6" name="Rectangle 15">
            <a:extLst>
              <a:ext uri="{FF2B5EF4-FFF2-40B4-BE49-F238E27FC236}">
                <a16:creationId xmlns:a16="http://schemas.microsoft.com/office/drawing/2014/main" id="{96297CC6-5BD1-A046-9BC5-9B1EBD832A7A}"/>
              </a:ext>
            </a:extLst>
          </p:cNvPr>
          <p:cNvSpPr/>
          <p:nvPr/>
        </p:nvSpPr>
        <p:spPr>
          <a:xfrm>
            <a:off x="9620250" y="569482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7" name="Title 1">
            <a:extLst>
              <a:ext uri="{FF2B5EF4-FFF2-40B4-BE49-F238E27FC236}">
                <a16:creationId xmlns:a16="http://schemas.microsoft.com/office/drawing/2014/main" id="{9E5F44AC-90A7-7944-B506-744DD8CF9E80}"/>
              </a:ext>
            </a:extLst>
          </p:cNvPr>
          <p:cNvSpPr txBox="1">
            <a:spLocks/>
          </p:cNvSpPr>
          <p:nvPr/>
        </p:nvSpPr>
        <p:spPr>
          <a:xfrm>
            <a:off x="813945" y="3161878"/>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2. Tools for managing intermittent water supply</a:t>
            </a:r>
          </a:p>
        </p:txBody>
      </p:sp>
      <p:sp>
        <p:nvSpPr>
          <p:cNvPr id="18" name="Rectangle 17">
            <a:extLst>
              <a:ext uri="{FF2B5EF4-FFF2-40B4-BE49-F238E27FC236}">
                <a16:creationId xmlns:a16="http://schemas.microsoft.com/office/drawing/2014/main" id="{AA6300DF-E178-5B48-85A5-689BEDEF66B0}"/>
              </a:ext>
            </a:extLst>
          </p:cNvPr>
          <p:cNvSpPr/>
          <p:nvPr/>
        </p:nvSpPr>
        <p:spPr>
          <a:xfrm>
            <a:off x="9617374" y="3337026"/>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Tree>
    <p:extLst>
      <p:ext uri="{BB962C8B-B14F-4D97-AF65-F5344CB8AC3E}">
        <p14:creationId xmlns:p14="http://schemas.microsoft.com/office/powerpoint/2010/main" val="2619544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BDB15F-FED8-5C48-8D46-7C40997154D9}"/>
              </a:ext>
            </a:extLst>
          </p:cNvPr>
          <p:cNvSpPr/>
          <p:nvPr/>
        </p:nvSpPr>
        <p:spPr>
          <a:xfrm>
            <a:off x="0" y="11067"/>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88E234C1-0798-764D-80E1-52D28C0E275F}"/>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Storing water above ground or underground  reduces vulnerability to intermittent supply</a:t>
            </a:r>
          </a:p>
        </p:txBody>
      </p:sp>
      <p:pic>
        <p:nvPicPr>
          <p:cNvPr id="26" name="Picture 2" descr="http://www.caribbeanrainwaterharvestingtoolbox.com/Images/fig1_rwh.png">
            <a:extLst>
              <a:ext uri="{FF2B5EF4-FFF2-40B4-BE49-F238E27FC236}">
                <a16:creationId xmlns:a16="http://schemas.microsoft.com/office/drawing/2014/main" id="{F01E23F2-CF8C-2544-8731-FED6302C7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11" y="1891461"/>
            <a:ext cx="4693529" cy="29910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caribbeanrainwaterharvestingtoolbox.com/Images/fig2_rwh.png">
            <a:extLst>
              <a:ext uri="{FF2B5EF4-FFF2-40B4-BE49-F238E27FC236}">
                <a16:creationId xmlns:a16="http://schemas.microsoft.com/office/drawing/2014/main" id="{5E51B312-FAD9-6B46-9044-7504ACA83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863" y="1891461"/>
            <a:ext cx="5473813" cy="29910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794631-761A-1742-B86A-6B3F8B141BCA}"/>
              </a:ext>
            </a:extLst>
          </p:cNvPr>
          <p:cNvSpPr txBox="1"/>
          <p:nvPr/>
        </p:nvSpPr>
        <p:spPr>
          <a:xfrm>
            <a:off x="682111" y="4456813"/>
            <a:ext cx="4693529" cy="584775"/>
          </a:xfrm>
          <a:prstGeom prst="rect">
            <a:avLst/>
          </a:prstGeom>
          <a:solidFill>
            <a:srgbClr val="1289A7"/>
          </a:solidFill>
        </p:spPr>
        <p:txBody>
          <a:bodyPr wrap="square" rtlCol="0">
            <a:spAutoFit/>
          </a:bodyPr>
          <a:lstStyle/>
          <a:p>
            <a:r>
              <a:rPr lang="en-US" sz="1600" dirty="0">
                <a:solidFill>
                  <a:schemeClr val="bg1"/>
                </a:solidFill>
                <a:latin typeface="Avenir Next Medium" panose="020B0503020202020204" pitchFamily="34" charset="0"/>
              </a:rPr>
              <a:t>Typical household rainwater harvesting in the Caribbean </a:t>
            </a:r>
          </a:p>
        </p:txBody>
      </p:sp>
      <p:sp>
        <p:nvSpPr>
          <p:cNvPr id="28" name="TextBox 27">
            <a:extLst>
              <a:ext uri="{FF2B5EF4-FFF2-40B4-BE49-F238E27FC236}">
                <a16:creationId xmlns:a16="http://schemas.microsoft.com/office/drawing/2014/main" id="{F1DB2E44-E301-1E43-A5AB-7F57A3E0BB40}"/>
              </a:ext>
            </a:extLst>
          </p:cNvPr>
          <p:cNvSpPr txBox="1"/>
          <p:nvPr/>
        </p:nvSpPr>
        <p:spPr>
          <a:xfrm>
            <a:off x="5840083" y="4467052"/>
            <a:ext cx="5490593" cy="830997"/>
          </a:xfrm>
          <a:prstGeom prst="rect">
            <a:avLst/>
          </a:prstGeom>
          <a:solidFill>
            <a:srgbClr val="1289A7"/>
          </a:solidFill>
        </p:spPr>
        <p:txBody>
          <a:bodyPr wrap="square" rtlCol="0">
            <a:spAutoFit/>
          </a:bodyPr>
          <a:lstStyle/>
          <a:p>
            <a:r>
              <a:rPr lang="en-US" sz="1600" dirty="0">
                <a:solidFill>
                  <a:schemeClr val="bg1"/>
                </a:solidFill>
                <a:latin typeface="Avenir Next Medium" panose="020B0503020202020204" pitchFamily="34" charset="0"/>
              </a:rPr>
              <a:t>Old public water supply cistern and a hillside catchment surface both on St. Thomas, USVI (photos, courtesy Dr. Henry Smith)</a:t>
            </a:r>
          </a:p>
        </p:txBody>
      </p:sp>
    </p:spTree>
    <p:extLst>
      <p:ext uri="{BB962C8B-B14F-4D97-AF65-F5344CB8AC3E}">
        <p14:creationId xmlns:p14="http://schemas.microsoft.com/office/powerpoint/2010/main" val="301617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6B26604-3A17-C54A-A724-A7963809416F}"/>
              </a:ext>
            </a:extLst>
          </p:cNvPr>
          <p:cNvSpPr txBox="1"/>
          <p:nvPr/>
        </p:nvSpPr>
        <p:spPr>
          <a:xfrm>
            <a:off x="2279424" y="4352157"/>
            <a:ext cx="3161909" cy="2308324"/>
          </a:xfrm>
          <a:prstGeom prst="rect">
            <a:avLst/>
          </a:prstGeom>
          <a:noFill/>
        </p:spPr>
        <p:txBody>
          <a:bodyPr wrap="square" rtlCol="0">
            <a:spAutoFit/>
          </a:bodyPr>
          <a:lstStyle/>
          <a:p>
            <a:r>
              <a:rPr lang="en-US" sz="1600" dirty="0">
                <a:solidFill>
                  <a:schemeClr val="bg1"/>
                </a:solidFill>
                <a:latin typeface="Avenir Next" panose="020B0503020202020204" pitchFamily="34" charset="0"/>
              </a:rPr>
              <a:t>In this set up, water flows into the tank from the piped system indefinitely.  If the typical supply volume exceeds the storage volume, a lot of water and energy  is potentially wasted. There should be a way to shut off or divert the incoming supply.</a:t>
            </a:r>
          </a:p>
        </p:txBody>
      </p:sp>
      <p:sp>
        <p:nvSpPr>
          <p:cNvPr id="36" name="Rectangle 35">
            <a:extLst>
              <a:ext uri="{FF2B5EF4-FFF2-40B4-BE49-F238E27FC236}">
                <a16:creationId xmlns:a16="http://schemas.microsoft.com/office/drawing/2014/main" id="{B41876DC-84A0-7441-B3BF-18955BDBA3DE}"/>
              </a:ext>
            </a:extLst>
          </p:cNvPr>
          <p:cNvSpPr/>
          <p:nvPr/>
        </p:nvSpPr>
        <p:spPr>
          <a:xfrm>
            <a:off x="2380086" y="2167765"/>
            <a:ext cx="1770152" cy="1997302"/>
          </a:xfrm>
          <a:prstGeom prst="rect">
            <a:avLst/>
          </a:prstGeom>
          <a:solidFill>
            <a:srgbClr val="12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32C94D-AC4C-7C4D-BFC8-8EB5E23D9104}"/>
              </a:ext>
            </a:extLst>
          </p:cNvPr>
          <p:cNvSpPr/>
          <p:nvPr/>
        </p:nvSpPr>
        <p:spPr>
          <a:xfrm>
            <a:off x="8029564" y="2167765"/>
            <a:ext cx="1770152" cy="1997302"/>
          </a:xfrm>
          <a:prstGeom prst="rect">
            <a:avLst/>
          </a:prstGeom>
          <a:solidFill>
            <a:srgbClr val="12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658A76D-5309-B248-89BA-38E6147545D4}"/>
              </a:ext>
            </a:extLst>
          </p:cNvPr>
          <p:cNvCxnSpPr/>
          <p:nvPr/>
        </p:nvCxnSpPr>
        <p:spPr>
          <a:xfrm>
            <a:off x="3949150" y="2508714"/>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1C23A9-C20A-DF41-96CA-5544E183A7E3}"/>
              </a:ext>
            </a:extLst>
          </p:cNvPr>
          <p:cNvCxnSpPr>
            <a:cxnSpLocks/>
          </p:cNvCxnSpPr>
          <p:nvPr/>
        </p:nvCxnSpPr>
        <p:spPr>
          <a:xfrm>
            <a:off x="3973398" y="3973080"/>
            <a:ext cx="680468"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9211FF2-1935-334F-8B85-D60F9B72B067}"/>
              </a:ext>
            </a:extLst>
          </p:cNvPr>
          <p:cNvSpPr txBox="1"/>
          <p:nvPr/>
        </p:nvSpPr>
        <p:spPr>
          <a:xfrm>
            <a:off x="4350971" y="2526498"/>
            <a:ext cx="1090363" cy="369332"/>
          </a:xfrm>
          <a:prstGeom prst="rect">
            <a:avLst/>
          </a:prstGeom>
          <a:noFill/>
        </p:spPr>
        <p:txBody>
          <a:bodyPr wrap="none" rtlCol="0">
            <a:spAutoFit/>
          </a:bodyPr>
          <a:lstStyle/>
          <a:p>
            <a:r>
              <a:rPr lang="en-US" dirty="0">
                <a:solidFill>
                  <a:schemeClr val="bg1"/>
                </a:solidFill>
                <a:latin typeface="Avenir Next" panose="020B0503020202020204" pitchFamily="34" charset="0"/>
              </a:rPr>
              <a:t>overflow</a:t>
            </a:r>
          </a:p>
        </p:txBody>
      </p:sp>
      <p:sp>
        <p:nvSpPr>
          <p:cNvPr id="38" name="TextBox 37">
            <a:extLst>
              <a:ext uri="{FF2B5EF4-FFF2-40B4-BE49-F238E27FC236}">
                <a16:creationId xmlns:a16="http://schemas.microsoft.com/office/drawing/2014/main" id="{9FD31298-49A6-6F43-838B-68723DCE37C5}"/>
              </a:ext>
            </a:extLst>
          </p:cNvPr>
          <p:cNvSpPr txBox="1"/>
          <p:nvPr/>
        </p:nvSpPr>
        <p:spPr>
          <a:xfrm>
            <a:off x="702349" y="1971160"/>
            <a:ext cx="1762021" cy="369332"/>
          </a:xfrm>
          <a:prstGeom prst="rect">
            <a:avLst/>
          </a:prstGeom>
          <a:noFill/>
        </p:spPr>
        <p:txBody>
          <a:bodyPr wrap="none" rtlCol="0">
            <a:spAutoFit/>
          </a:bodyPr>
          <a:lstStyle/>
          <a:p>
            <a:r>
              <a:rPr lang="en-US" dirty="0">
                <a:solidFill>
                  <a:schemeClr val="bg1"/>
                </a:solidFill>
                <a:latin typeface="Avenir Next" panose="020B0503020202020204" pitchFamily="34" charset="0"/>
              </a:rPr>
              <a:t>potable supply</a:t>
            </a:r>
          </a:p>
        </p:txBody>
      </p:sp>
      <p:sp>
        <p:nvSpPr>
          <p:cNvPr id="15" name="Oval 14">
            <a:extLst>
              <a:ext uri="{FF2B5EF4-FFF2-40B4-BE49-F238E27FC236}">
                <a16:creationId xmlns:a16="http://schemas.microsoft.com/office/drawing/2014/main" id="{1D0FBFA4-1FDD-2940-A16E-6FE0812AFF80}"/>
              </a:ext>
            </a:extLst>
          </p:cNvPr>
          <p:cNvSpPr/>
          <p:nvPr/>
        </p:nvSpPr>
        <p:spPr>
          <a:xfrm>
            <a:off x="9151077" y="2373624"/>
            <a:ext cx="280252" cy="280252"/>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62F3CF5-4A5B-1B4F-B7C5-47885496429F}"/>
              </a:ext>
            </a:extLst>
          </p:cNvPr>
          <p:cNvSpPr txBox="1"/>
          <p:nvPr/>
        </p:nvSpPr>
        <p:spPr>
          <a:xfrm>
            <a:off x="8457219" y="2222258"/>
            <a:ext cx="645626" cy="369332"/>
          </a:xfrm>
          <a:prstGeom prst="rect">
            <a:avLst/>
          </a:prstGeom>
          <a:noFill/>
        </p:spPr>
        <p:txBody>
          <a:bodyPr wrap="none" rtlCol="0">
            <a:spAutoFit/>
          </a:bodyPr>
          <a:lstStyle/>
          <a:p>
            <a:r>
              <a:rPr lang="en-US" dirty="0">
                <a:solidFill>
                  <a:schemeClr val="bg1"/>
                </a:solidFill>
                <a:latin typeface="Avenir Next" panose="020B0503020202020204" pitchFamily="34" charset="0"/>
              </a:rPr>
              <a:t>float</a:t>
            </a:r>
          </a:p>
        </p:txBody>
      </p:sp>
      <p:sp>
        <p:nvSpPr>
          <p:cNvPr id="43" name="TextBox 42">
            <a:extLst>
              <a:ext uri="{FF2B5EF4-FFF2-40B4-BE49-F238E27FC236}">
                <a16:creationId xmlns:a16="http://schemas.microsoft.com/office/drawing/2014/main" id="{C359C71A-FED1-3446-B314-AE2A3D40AF5A}"/>
              </a:ext>
            </a:extLst>
          </p:cNvPr>
          <p:cNvSpPr txBox="1"/>
          <p:nvPr/>
        </p:nvSpPr>
        <p:spPr>
          <a:xfrm>
            <a:off x="4350971" y="3603748"/>
            <a:ext cx="1569660" cy="369332"/>
          </a:xfrm>
          <a:prstGeom prst="rect">
            <a:avLst/>
          </a:prstGeom>
          <a:noFill/>
        </p:spPr>
        <p:txBody>
          <a:bodyPr wrap="none" rtlCol="0">
            <a:spAutoFit/>
          </a:bodyPr>
          <a:lstStyle/>
          <a:p>
            <a:r>
              <a:rPr lang="en-US" dirty="0">
                <a:solidFill>
                  <a:schemeClr val="bg1"/>
                </a:solidFill>
                <a:latin typeface="Avenir Next" panose="020B0503020202020204" pitchFamily="34" charset="0"/>
              </a:rPr>
              <a:t>consumption</a:t>
            </a:r>
          </a:p>
        </p:txBody>
      </p:sp>
      <p:cxnSp>
        <p:nvCxnSpPr>
          <p:cNvPr id="44" name="Straight Connector 43">
            <a:extLst>
              <a:ext uri="{FF2B5EF4-FFF2-40B4-BE49-F238E27FC236}">
                <a16:creationId xmlns:a16="http://schemas.microsoft.com/office/drawing/2014/main" id="{CD113EF3-0EA0-A449-B54A-650342D587D3}"/>
              </a:ext>
            </a:extLst>
          </p:cNvPr>
          <p:cNvCxnSpPr/>
          <p:nvPr/>
        </p:nvCxnSpPr>
        <p:spPr>
          <a:xfrm>
            <a:off x="1939190" y="2340492"/>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quot;No&quot; Symbol 22">
            <a:extLst>
              <a:ext uri="{FF2B5EF4-FFF2-40B4-BE49-F238E27FC236}">
                <a16:creationId xmlns:a16="http://schemas.microsoft.com/office/drawing/2014/main" id="{0554A33B-64E1-6F4E-B9AF-A5988A4D9A02}"/>
              </a:ext>
            </a:extLst>
          </p:cNvPr>
          <p:cNvSpPr/>
          <p:nvPr/>
        </p:nvSpPr>
        <p:spPr>
          <a:xfrm>
            <a:off x="4271458" y="3886773"/>
            <a:ext cx="159026" cy="159026"/>
          </a:xfrm>
          <a:prstGeom prst="noSmoking">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67BB8716-5591-F844-9ADA-63A1B0C6B7C1}"/>
              </a:ext>
            </a:extLst>
          </p:cNvPr>
          <p:cNvCxnSpPr/>
          <p:nvPr/>
        </p:nvCxnSpPr>
        <p:spPr>
          <a:xfrm>
            <a:off x="7558110" y="2373624"/>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229700C-0D4C-F44F-B3DD-88406D79D8A7}"/>
              </a:ext>
            </a:extLst>
          </p:cNvPr>
          <p:cNvCxnSpPr>
            <a:cxnSpLocks/>
          </p:cNvCxnSpPr>
          <p:nvPr/>
        </p:nvCxnSpPr>
        <p:spPr>
          <a:xfrm>
            <a:off x="9651949" y="3966455"/>
            <a:ext cx="680468"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9" name="&quot;No&quot; Symbol 48">
            <a:extLst>
              <a:ext uri="{FF2B5EF4-FFF2-40B4-BE49-F238E27FC236}">
                <a16:creationId xmlns:a16="http://schemas.microsoft.com/office/drawing/2014/main" id="{D2FAE110-B4C7-3F4A-BA2F-A41C5BA5E7A7}"/>
              </a:ext>
            </a:extLst>
          </p:cNvPr>
          <p:cNvSpPr/>
          <p:nvPr/>
        </p:nvSpPr>
        <p:spPr>
          <a:xfrm>
            <a:off x="9950009" y="3880148"/>
            <a:ext cx="159026" cy="159026"/>
          </a:xfrm>
          <a:prstGeom prst="noSmoking">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a:extLst>
              <a:ext uri="{FF2B5EF4-FFF2-40B4-BE49-F238E27FC236}">
                <a16:creationId xmlns:a16="http://schemas.microsoft.com/office/drawing/2014/main" id="{0E113B13-9B3E-B749-A5B4-6DFF40156E63}"/>
              </a:ext>
            </a:extLst>
          </p:cNvPr>
          <p:cNvSpPr txBox="1"/>
          <p:nvPr/>
        </p:nvSpPr>
        <p:spPr>
          <a:xfrm>
            <a:off x="7923917" y="4352157"/>
            <a:ext cx="3187353" cy="2308324"/>
          </a:xfrm>
          <a:prstGeom prst="rect">
            <a:avLst/>
          </a:prstGeom>
          <a:noFill/>
        </p:spPr>
        <p:txBody>
          <a:bodyPr wrap="square" rtlCol="0">
            <a:spAutoFit/>
          </a:bodyPr>
          <a:lstStyle/>
          <a:p>
            <a:r>
              <a:rPr lang="en-US" sz="1600" dirty="0">
                <a:solidFill>
                  <a:schemeClr val="bg1"/>
                </a:solidFill>
                <a:latin typeface="Avenir Next" panose="020B0503020202020204" pitchFamily="34" charset="0"/>
              </a:rPr>
              <a:t>In this set up, when the float rises to the top, it closes off inflow from the supply.  This saves water. But routine monitoring is required to keep the float in working order. if the float malfunctions,  flooding of the above ground surfaces could occur.</a:t>
            </a:r>
          </a:p>
        </p:txBody>
      </p:sp>
      <p:sp>
        <p:nvSpPr>
          <p:cNvPr id="51" name="TextBox 50">
            <a:extLst>
              <a:ext uri="{FF2B5EF4-FFF2-40B4-BE49-F238E27FC236}">
                <a16:creationId xmlns:a16="http://schemas.microsoft.com/office/drawing/2014/main" id="{35053066-EC6C-B147-898A-0382AFAA25FC}"/>
              </a:ext>
            </a:extLst>
          </p:cNvPr>
          <p:cNvSpPr txBox="1"/>
          <p:nvPr/>
        </p:nvSpPr>
        <p:spPr>
          <a:xfrm>
            <a:off x="6343696" y="2015539"/>
            <a:ext cx="1762021" cy="369332"/>
          </a:xfrm>
          <a:prstGeom prst="rect">
            <a:avLst/>
          </a:prstGeom>
          <a:noFill/>
        </p:spPr>
        <p:txBody>
          <a:bodyPr wrap="none" rtlCol="0">
            <a:spAutoFit/>
          </a:bodyPr>
          <a:lstStyle/>
          <a:p>
            <a:r>
              <a:rPr lang="en-US" dirty="0">
                <a:solidFill>
                  <a:schemeClr val="bg1"/>
                </a:solidFill>
                <a:latin typeface="Avenir Next" panose="020B0503020202020204" pitchFamily="34" charset="0"/>
              </a:rPr>
              <a:t>potable supply</a:t>
            </a:r>
          </a:p>
        </p:txBody>
      </p:sp>
      <p:sp>
        <p:nvSpPr>
          <p:cNvPr id="52" name="TextBox 51">
            <a:extLst>
              <a:ext uri="{FF2B5EF4-FFF2-40B4-BE49-F238E27FC236}">
                <a16:creationId xmlns:a16="http://schemas.microsoft.com/office/drawing/2014/main" id="{A98533C8-56C3-F046-911F-332FEB8B409F}"/>
              </a:ext>
            </a:extLst>
          </p:cNvPr>
          <p:cNvSpPr txBox="1"/>
          <p:nvPr/>
        </p:nvSpPr>
        <p:spPr>
          <a:xfrm>
            <a:off x="10037449" y="3596954"/>
            <a:ext cx="1569660" cy="369332"/>
          </a:xfrm>
          <a:prstGeom prst="rect">
            <a:avLst/>
          </a:prstGeom>
          <a:noFill/>
        </p:spPr>
        <p:txBody>
          <a:bodyPr wrap="none" rtlCol="0">
            <a:spAutoFit/>
          </a:bodyPr>
          <a:lstStyle/>
          <a:p>
            <a:r>
              <a:rPr lang="en-US" dirty="0">
                <a:solidFill>
                  <a:schemeClr val="bg1"/>
                </a:solidFill>
                <a:latin typeface="Avenir Next" panose="020B0503020202020204" pitchFamily="34" charset="0"/>
              </a:rPr>
              <a:t>consumption</a:t>
            </a:r>
          </a:p>
        </p:txBody>
      </p:sp>
      <p:sp>
        <p:nvSpPr>
          <p:cNvPr id="3" name="Freeform 2">
            <a:extLst>
              <a:ext uri="{FF2B5EF4-FFF2-40B4-BE49-F238E27FC236}">
                <a16:creationId xmlns:a16="http://schemas.microsoft.com/office/drawing/2014/main" id="{B112133C-F34C-2A40-BF77-BFD24F7D6C34}"/>
              </a:ext>
            </a:extLst>
          </p:cNvPr>
          <p:cNvSpPr/>
          <p:nvPr/>
        </p:nvSpPr>
        <p:spPr>
          <a:xfrm>
            <a:off x="8035003" y="2584175"/>
            <a:ext cx="1768898" cy="69701"/>
          </a:xfrm>
          <a:custGeom>
            <a:avLst/>
            <a:gdLst>
              <a:gd name="connsiteX0" fmla="*/ 0 w 1729409"/>
              <a:gd name="connsiteY0" fmla="*/ 0 h 119370"/>
              <a:gd name="connsiteX1" fmla="*/ 695739 w 1729409"/>
              <a:gd name="connsiteY1" fmla="*/ 99391 h 119370"/>
              <a:gd name="connsiteX2" fmla="*/ 695739 w 1729409"/>
              <a:gd name="connsiteY2" fmla="*/ 99391 h 119370"/>
              <a:gd name="connsiteX3" fmla="*/ 914400 w 1729409"/>
              <a:gd name="connsiteY3" fmla="*/ 39756 h 119370"/>
              <a:gd name="connsiteX4" fmla="*/ 1530626 w 1729409"/>
              <a:gd name="connsiteY4" fmla="*/ 119270 h 119370"/>
              <a:gd name="connsiteX5" fmla="*/ 1729409 w 1729409"/>
              <a:gd name="connsiteY5" fmla="*/ 19878 h 119370"/>
              <a:gd name="connsiteX6" fmla="*/ 1729409 w 1729409"/>
              <a:gd name="connsiteY6" fmla="*/ 19878 h 11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409" h="119370">
                <a:moveTo>
                  <a:pt x="0" y="0"/>
                </a:moveTo>
                <a:lnTo>
                  <a:pt x="695739" y="99391"/>
                </a:lnTo>
                <a:lnTo>
                  <a:pt x="695739" y="99391"/>
                </a:lnTo>
                <a:cubicBezTo>
                  <a:pt x="732183" y="89452"/>
                  <a:pt x="775252" y="36443"/>
                  <a:pt x="914400" y="39756"/>
                </a:cubicBezTo>
                <a:cubicBezTo>
                  <a:pt x="1053548" y="43069"/>
                  <a:pt x="1394791" y="122583"/>
                  <a:pt x="1530626" y="119270"/>
                </a:cubicBezTo>
                <a:cubicBezTo>
                  <a:pt x="1666461" y="115957"/>
                  <a:pt x="1729409" y="19878"/>
                  <a:pt x="1729409" y="19878"/>
                </a:cubicBezTo>
                <a:lnTo>
                  <a:pt x="1729409" y="19878"/>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1387BE07-FEF3-EA4D-8BD7-A030B90AFFED}"/>
              </a:ext>
            </a:extLst>
          </p:cNvPr>
          <p:cNvSpPr/>
          <p:nvPr/>
        </p:nvSpPr>
        <p:spPr>
          <a:xfrm>
            <a:off x="2364121" y="2520008"/>
            <a:ext cx="1768898" cy="69701"/>
          </a:xfrm>
          <a:custGeom>
            <a:avLst/>
            <a:gdLst>
              <a:gd name="connsiteX0" fmla="*/ 0 w 1729409"/>
              <a:gd name="connsiteY0" fmla="*/ 0 h 119370"/>
              <a:gd name="connsiteX1" fmla="*/ 695739 w 1729409"/>
              <a:gd name="connsiteY1" fmla="*/ 99391 h 119370"/>
              <a:gd name="connsiteX2" fmla="*/ 695739 w 1729409"/>
              <a:gd name="connsiteY2" fmla="*/ 99391 h 119370"/>
              <a:gd name="connsiteX3" fmla="*/ 914400 w 1729409"/>
              <a:gd name="connsiteY3" fmla="*/ 39756 h 119370"/>
              <a:gd name="connsiteX4" fmla="*/ 1530626 w 1729409"/>
              <a:gd name="connsiteY4" fmla="*/ 119270 h 119370"/>
              <a:gd name="connsiteX5" fmla="*/ 1729409 w 1729409"/>
              <a:gd name="connsiteY5" fmla="*/ 19878 h 119370"/>
              <a:gd name="connsiteX6" fmla="*/ 1729409 w 1729409"/>
              <a:gd name="connsiteY6" fmla="*/ 19878 h 11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409" h="119370">
                <a:moveTo>
                  <a:pt x="0" y="0"/>
                </a:moveTo>
                <a:lnTo>
                  <a:pt x="695739" y="99391"/>
                </a:lnTo>
                <a:lnTo>
                  <a:pt x="695739" y="99391"/>
                </a:lnTo>
                <a:cubicBezTo>
                  <a:pt x="732183" y="89452"/>
                  <a:pt x="775252" y="36443"/>
                  <a:pt x="914400" y="39756"/>
                </a:cubicBezTo>
                <a:cubicBezTo>
                  <a:pt x="1053548" y="43069"/>
                  <a:pt x="1394791" y="122583"/>
                  <a:pt x="1530626" y="119270"/>
                </a:cubicBezTo>
                <a:cubicBezTo>
                  <a:pt x="1666461" y="115957"/>
                  <a:pt x="1729409" y="19878"/>
                  <a:pt x="1729409" y="19878"/>
                </a:cubicBezTo>
                <a:lnTo>
                  <a:pt x="1729409" y="19878"/>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Typical above ground tank configurations</a:t>
            </a:r>
          </a:p>
        </p:txBody>
      </p:sp>
    </p:spTree>
    <p:extLst>
      <p:ext uri="{BB962C8B-B14F-4D97-AF65-F5344CB8AC3E}">
        <p14:creationId xmlns:p14="http://schemas.microsoft.com/office/powerpoint/2010/main" val="3152452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87474293-D25C-0747-92F2-52A2883A6405}"/>
              </a:ext>
            </a:extLst>
          </p:cNvPr>
          <p:cNvCxnSpPr>
            <a:cxnSpLocks/>
          </p:cNvCxnSpPr>
          <p:nvPr/>
        </p:nvCxnSpPr>
        <p:spPr>
          <a:xfrm>
            <a:off x="3114145" y="6408470"/>
            <a:ext cx="680468"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E0414E3-52CA-774D-BC62-7B7E683045EE}"/>
              </a:ext>
            </a:extLst>
          </p:cNvPr>
          <p:cNvCxnSpPr>
            <a:cxnSpLocks/>
          </p:cNvCxnSpPr>
          <p:nvPr/>
        </p:nvCxnSpPr>
        <p:spPr>
          <a:xfrm>
            <a:off x="7442149" y="6423905"/>
            <a:ext cx="680468"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CC971A9-68FD-3B47-B4A8-BCD013DCB9D7}"/>
              </a:ext>
            </a:extLst>
          </p:cNvPr>
          <p:cNvCxnSpPr/>
          <p:nvPr/>
        </p:nvCxnSpPr>
        <p:spPr>
          <a:xfrm>
            <a:off x="3137809" y="1882157"/>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CC162F8-1D61-0C45-A0C2-D744321C7A98}"/>
              </a:ext>
            </a:extLst>
          </p:cNvPr>
          <p:cNvCxnSpPr>
            <a:cxnSpLocks/>
          </p:cNvCxnSpPr>
          <p:nvPr/>
        </p:nvCxnSpPr>
        <p:spPr>
          <a:xfrm>
            <a:off x="7442149" y="4614155"/>
            <a:ext cx="680468"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39ABA83-A865-A243-8174-550A9EF60439}"/>
              </a:ext>
            </a:extLst>
          </p:cNvPr>
          <p:cNvCxnSpPr>
            <a:cxnSpLocks/>
          </p:cNvCxnSpPr>
          <p:nvPr/>
        </p:nvCxnSpPr>
        <p:spPr>
          <a:xfrm>
            <a:off x="3174127" y="2614728"/>
            <a:ext cx="680468"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1CC616-4609-234A-B281-C472EBEF9F04}"/>
              </a:ext>
            </a:extLst>
          </p:cNvPr>
          <p:cNvCxnSpPr/>
          <p:nvPr/>
        </p:nvCxnSpPr>
        <p:spPr>
          <a:xfrm>
            <a:off x="3024113" y="5699841"/>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E76196C-B7C1-3C46-8F24-2D204F5AC69D}"/>
              </a:ext>
            </a:extLst>
          </p:cNvPr>
          <p:cNvCxnSpPr/>
          <p:nvPr/>
        </p:nvCxnSpPr>
        <p:spPr>
          <a:xfrm>
            <a:off x="3040611" y="3896846"/>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41876DC-84A0-7441-B3BF-18955BDBA3DE}"/>
              </a:ext>
            </a:extLst>
          </p:cNvPr>
          <p:cNvSpPr/>
          <p:nvPr/>
        </p:nvSpPr>
        <p:spPr>
          <a:xfrm>
            <a:off x="2304243" y="1572347"/>
            <a:ext cx="999218" cy="1255716"/>
          </a:xfrm>
          <a:prstGeom prst="rect">
            <a:avLst/>
          </a:prstGeom>
          <a:solidFill>
            <a:srgbClr val="12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51C23A9-C20A-DF41-96CA-5544E183A7E3}"/>
              </a:ext>
            </a:extLst>
          </p:cNvPr>
          <p:cNvCxnSpPr>
            <a:cxnSpLocks/>
          </p:cNvCxnSpPr>
          <p:nvPr/>
        </p:nvCxnSpPr>
        <p:spPr>
          <a:xfrm>
            <a:off x="3095095" y="4598720"/>
            <a:ext cx="680468"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9211FF2-1935-334F-8B85-D60F9B72B067}"/>
              </a:ext>
            </a:extLst>
          </p:cNvPr>
          <p:cNvSpPr txBox="1"/>
          <p:nvPr/>
        </p:nvSpPr>
        <p:spPr>
          <a:xfrm>
            <a:off x="3859665" y="1570464"/>
            <a:ext cx="989373" cy="338554"/>
          </a:xfrm>
          <a:prstGeom prst="rect">
            <a:avLst/>
          </a:prstGeom>
          <a:noFill/>
        </p:spPr>
        <p:txBody>
          <a:bodyPr wrap="none" rtlCol="0">
            <a:spAutoFit/>
          </a:bodyPr>
          <a:lstStyle/>
          <a:p>
            <a:r>
              <a:rPr lang="en-US" sz="1600" dirty="0">
                <a:solidFill>
                  <a:schemeClr val="bg1"/>
                </a:solidFill>
                <a:latin typeface="Avenir Next" panose="020B0503020202020204" pitchFamily="34" charset="0"/>
              </a:rPr>
              <a:t>overflow</a:t>
            </a:r>
          </a:p>
        </p:txBody>
      </p:sp>
      <p:sp>
        <p:nvSpPr>
          <p:cNvPr id="38" name="TextBox 37">
            <a:extLst>
              <a:ext uri="{FF2B5EF4-FFF2-40B4-BE49-F238E27FC236}">
                <a16:creationId xmlns:a16="http://schemas.microsoft.com/office/drawing/2014/main" id="{9FD31298-49A6-6F43-838B-68723DCE37C5}"/>
              </a:ext>
            </a:extLst>
          </p:cNvPr>
          <p:cNvSpPr txBox="1"/>
          <p:nvPr/>
        </p:nvSpPr>
        <p:spPr>
          <a:xfrm>
            <a:off x="10403655" y="2967478"/>
            <a:ext cx="1166601" cy="369332"/>
          </a:xfrm>
          <a:prstGeom prst="rect">
            <a:avLst/>
          </a:prstGeom>
          <a:noFill/>
        </p:spPr>
        <p:txBody>
          <a:bodyPr wrap="none" rtlCol="0">
            <a:spAutoFit/>
          </a:bodyPr>
          <a:lstStyle/>
          <a:p>
            <a:r>
              <a:rPr lang="en-US" b="1" dirty="0">
                <a:solidFill>
                  <a:schemeClr val="bg1"/>
                </a:solidFill>
                <a:latin typeface="Avenir Next" panose="020B0503020202020204" pitchFamily="34" charset="0"/>
              </a:rPr>
              <a:t>elevated</a:t>
            </a:r>
          </a:p>
        </p:txBody>
      </p:sp>
      <p:sp>
        <p:nvSpPr>
          <p:cNvPr id="43" name="TextBox 42">
            <a:extLst>
              <a:ext uri="{FF2B5EF4-FFF2-40B4-BE49-F238E27FC236}">
                <a16:creationId xmlns:a16="http://schemas.microsoft.com/office/drawing/2014/main" id="{C359C71A-FED1-3446-B314-AE2A3D40AF5A}"/>
              </a:ext>
            </a:extLst>
          </p:cNvPr>
          <p:cNvSpPr txBox="1"/>
          <p:nvPr/>
        </p:nvSpPr>
        <p:spPr>
          <a:xfrm>
            <a:off x="8191014" y="6239239"/>
            <a:ext cx="1412566" cy="338554"/>
          </a:xfrm>
          <a:prstGeom prst="rect">
            <a:avLst/>
          </a:prstGeom>
          <a:noFill/>
        </p:spPr>
        <p:txBody>
          <a:bodyPr wrap="none" rtlCol="0">
            <a:spAutoFit/>
          </a:bodyPr>
          <a:lstStyle/>
          <a:p>
            <a:r>
              <a:rPr lang="en-US" sz="1600" dirty="0">
                <a:solidFill>
                  <a:schemeClr val="bg1"/>
                </a:solidFill>
                <a:latin typeface="Avenir Next" panose="020B0503020202020204" pitchFamily="34" charset="0"/>
              </a:rPr>
              <a:t>consumption</a:t>
            </a:r>
          </a:p>
        </p:txBody>
      </p:sp>
      <p:cxnSp>
        <p:nvCxnSpPr>
          <p:cNvPr id="44" name="Straight Connector 43">
            <a:extLst>
              <a:ext uri="{FF2B5EF4-FFF2-40B4-BE49-F238E27FC236}">
                <a16:creationId xmlns:a16="http://schemas.microsoft.com/office/drawing/2014/main" id="{CD113EF3-0EA0-A449-B54A-650342D587D3}"/>
              </a:ext>
            </a:extLst>
          </p:cNvPr>
          <p:cNvCxnSpPr/>
          <p:nvPr/>
        </p:nvCxnSpPr>
        <p:spPr>
          <a:xfrm>
            <a:off x="1819920" y="1724265"/>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quot;No&quot; Symbol 22">
            <a:extLst>
              <a:ext uri="{FF2B5EF4-FFF2-40B4-BE49-F238E27FC236}">
                <a16:creationId xmlns:a16="http://schemas.microsoft.com/office/drawing/2014/main" id="{0554A33B-64E1-6F4E-B9AF-A5988A4D9A02}"/>
              </a:ext>
            </a:extLst>
          </p:cNvPr>
          <p:cNvSpPr/>
          <p:nvPr/>
        </p:nvSpPr>
        <p:spPr>
          <a:xfrm>
            <a:off x="3393155" y="4512413"/>
            <a:ext cx="159026" cy="159026"/>
          </a:xfrm>
          <a:prstGeom prst="noSmoking">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7" name="Straight Connector 46">
            <a:extLst>
              <a:ext uri="{FF2B5EF4-FFF2-40B4-BE49-F238E27FC236}">
                <a16:creationId xmlns:a16="http://schemas.microsoft.com/office/drawing/2014/main" id="{1229700C-0D4C-F44F-B3DD-88406D79D8A7}"/>
              </a:ext>
            </a:extLst>
          </p:cNvPr>
          <p:cNvCxnSpPr>
            <a:cxnSpLocks/>
          </p:cNvCxnSpPr>
          <p:nvPr/>
        </p:nvCxnSpPr>
        <p:spPr>
          <a:xfrm>
            <a:off x="7442149" y="2613905"/>
            <a:ext cx="680468"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9" name="&quot;No&quot; Symbol 48">
            <a:extLst>
              <a:ext uri="{FF2B5EF4-FFF2-40B4-BE49-F238E27FC236}">
                <a16:creationId xmlns:a16="http://schemas.microsoft.com/office/drawing/2014/main" id="{D2FAE110-B4C7-3F4A-BA2F-A41C5BA5E7A7}"/>
              </a:ext>
            </a:extLst>
          </p:cNvPr>
          <p:cNvSpPr/>
          <p:nvPr/>
        </p:nvSpPr>
        <p:spPr>
          <a:xfrm>
            <a:off x="7740209" y="2527598"/>
            <a:ext cx="159026" cy="159026"/>
          </a:xfrm>
          <a:prstGeom prst="noSmoking">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a:extLst>
              <a:ext uri="{FF2B5EF4-FFF2-40B4-BE49-F238E27FC236}">
                <a16:creationId xmlns:a16="http://schemas.microsoft.com/office/drawing/2014/main" id="{A98533C8-56C3-F046-911F-332FEB8B409F}"/>
              </a:ext>
            </a:extLst>
          </p:cNvPr>
          <p:cNvSpPr txBox="1"/>
          <p:nvPr/>
        </p:nvSpPr>
        <p:spPr>
          <a:xfrm>
            <a:off x="8137952" y="4452159"/>
            <a:ext cx="1412566" cy="338554"/>
          </a:xfrm>
          <a:prstGeom prst="rect">
            <a:avLst/>
          </a:prstGeom>
          <a:noFill/>
        </p:spPr>
        <p:txBody>
          <a:bodyPr wrap="none" rtlCol="0">
            <a:spAutoFit/>
          </a:bodyPr>
          <a:lstStyle/>
          <a:p>
            <a:r>
              <a:rPr lang="en-US" sz="1600" dirty="0">
                <a:solidFill>
                  <a:schemeClr val="bg1"/>
                </a:solidFill>
                <a:latin typeface="Avenir Next" panose="020B0503020202020204" pitchFamily="34" charset="0"/>
              </a:rPr>
              <a:t>consumption</a:t>
            </a:r>
          </a:p>
        </p:txBody>
      </p:sp>
      <p:cxnSp>
        <p:nvCxnSpPr>
          <p:cNvPr id="53" name="Straight Connector 52">
            <a:extLst>
              <a:ext uri="{FF2B5EF4-FFF2-40B4-BE49-F238E27FC236}">
                <a16:creationId xmlns:a16="http://schemas.microsoft.com/office/drawing/2014/main" id="{B1D40F49-77FF-5B4B-B14E-0BBDC9D9437D}"/>
              </a:ext>
            </a:extLst>
          </p:cNvPr>
          <p:cNvCxnSpPr>
            <a:cxnSpLocks/>
          </p:cNvCxnSpPr>
          <p:nvPr/>
        </p:nvCxnSpPr>
        <p:spPr>
          <a:xfrm>
            <a:off x="1411357" y="3128316"/>
            <a:ext cx="824059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8078AC4-7F46-A842-8CA2-756FB95FCECC}"/>
              </a:ext>
            </a:extLst>
          </p:cNvPr>
          <p:cNvCxnSpPr>
            <a:cxnSpLocks/>
          </p:cNvCxnSpPr>
          <p:nvPr/>
        </p:nvCxnSpPr>
        <p:spPr>
          <a:xfrm>
            <a:off x="1411356" y="5028345"/>
            <a:ext cx="819691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B6292A50-B6E7-1C42-865F-7DF55E30D611}"/>
              </a:ext>
            </a:extLst>
          </p:cNvPr>
          <p:cNvSpPr/>
          <p:nvPr/>
        </p:nvSpPr>
        <p:spPr>
          <a:xfrm>
            <a:off x="6573968" y="1562807"/>
            <a:ext cx="999218" cy="1255716"/>
          </a:xfrm>
          <a:prstGeom prst="rect">
            <a:avLst/>
          </a:prstGeom>
          <a:solidFill>
            <a:srgbClr val="12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17BCC2C-0E0B-9340-BB2A-AEB5A797684E}"/>
              </a:ext>
            </a:extLst>
          </p:cNvPr>
          <p:cNvSpPr/>
          <p:nvPr/>
        </p:nvSpPr>
        <p:spPr>
          <a:xfrm>
            <a:off x="6591190" y="3537209"/>
            <a:ext cx="999218" cy="1255716"/>
          </a:xfrm>
          <a:prstGeom prst="rect">
            <a:avLst/>
          </a:prstGeom>
          <a:solidFill>
            <a:srgbClr val="12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863B3D8A-9461-A648-9A50-6BE46BC59A80}"/>
              </a:ext>
            </a:extLst>
          </p:cNvPr>
          <p:cNvSpPr txBox="1"/>
          <p:nvPr/>
        </p:nvSpPr>
        <p:spPr>
          <a:xfrm>
            <a:off x="9984555" y="6393127"/>
            <a:ext cx="1667123" cy="369332"/>
          </a:xfrm>
          <a:prstGeom prst="rect">
            <a:avLst/>
          </a:prstGeom>
          <a:noFill/>
        </p:spPr>
        <p:txBody>
          <a:bodyPr wrap="none" rtlCol="0">
            <a:spAutoFit/>
          </a:bodyPr>
          <a:lstStyle/>
          <a:p>
            <a:r>
              <a:rPr lang="en-US" b="1" dirty="0">
                <a:solidFill>
                  <a:schemeClr val="bg1"/>
                </a:solidFill>
                <a:latin typeface="Avenir Next" panose="020B0503020202020204" pitchFamily="34" charset="0"/>
              </a:rPr>
              <a:t>underground</a:t>
            </a:r>
          </a:p>
        </p:txBody>
      </p:sp>
      <p:sp>
        <p:nvSpPr>
          <p:cNvPr id="59" name="Rectangle 58">
            <a:extLst>
              <a:ext uri="{FF2B5EF4-FFF2-40B4-BE49-F238E27FC236}">
                <a16:creationId xmlns:a16="http://schemas.microsoft.com/office/drawing/2014/main" id="{57D86927-E10B-4647-8300-E1B08613FF9F}"/>
              </a:ext>
            </a:extLst>
          </p:cNvPr>
          <p:cNvSpPr/>
          <p:nvPr/>
        </p:nvSpPr>
        <p:spPr>
          <a:xfrm>
            <a:off x="2289495" y="3565775"/>
            <a:ext cx="999218" cy="1255716"/>
          </a:xfrm>
          <a:prstGeom prst="rect">
            <a:avLst/>
          </a:prstGeom>
          <a:solidFill>
            <a:srgbClr val="12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6646A3C-EC2F-FE48-8F78-39B3197FD5C0}"/>
              </a:ext>
            </a:extLst>
          </p:cNvPr>
          <p:cNvSpPr/>
          <p:nvPr/>
        </p:nvSpPr>
        <p:spPr>
          <a:xfrm>
            <a:off x="6585241" y="5399137"/>
            <a:ext cx="999218" cy="1255716"/>
          </a:xfrm>
          <a:prstGeom prst="rect">
            <a:avLst/>
          </a:prstGeom>
          <a:solidFill>
            <a:srgbClr val="12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FF9E11D7-1750-B945-8D2F-7C66E4932E69}"/>
              </a:ext>
            </a:extLst>
          </p:cNvPr>
          <p:cNvSpPr txBox="1"/>
          <p:nvPr/>
        </p:nvSpPr>
        <p:spPr>
          <a:xfrm>
            <a:off x="1" y="1496992"/>
            <a:ext cx="1904410" cy="584775"/>
          </a:xfrm>
          <a:prstGeom prst="rect">
            <a:avLst/>
          </a:prstGeom>
          <a:noFill/>
        </p:spPr>
        <p:txBody>
          <a:bodyPr wrap="square" rtlCol="0">
            <a:spAutoFit/>
          </a:bodyPr>
          <a:lstStyle/>
          <a:p>
            <a:pPr algn="r"/>
            <a:r>
              <a:rPr lang="en-US" sz="1600" dirty="0">
                <a:solidFill>
                  <a:schemeClr val="bg1"/>
                </a:solidFill>
                <a:latin typeface="Avenir Next" panose="020B0503020202020204" pitchFamily="34" charset="0"/>
              </a:rPr>
              <a:t>pumped potable supply</a:t>
            </a:r>
          </a:p>
        </p:txBody>
      </p:sp>
      <p:sp>
        <p:nvSpPr>
          <p:cNvPr id="64" name="&quot;No&quot; Symbol 63">
            <a:extLst>
              <a:ext uri="{FF2B5EF4-FFF2-40B4-BE49-F238E27FC236}">
                <a16:creationId xmlns:a16="http://schemas.microsoft.com/office/drawing/2014/main" id="{F9CBBB9B-0972-CD48-8E0A-F153D943598B}"/>
              </a:ext>
            </a:extLst>
          </p:cNvPr>
          <p:cNvSpPr/>
          <p:nvPr/>
        </p:nvSpPr>
        <p:spPr>
          <a:xfrm>
            <a:off x="3472187" y="2528421"/>
            <a:ext cx="159026" cy="159026"/>
          </a:xfrm>
          <a:prstGeom prst="noSmoking">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TextBox 64">
            <a:extLst>
              <a:ext uri="{FF2B5EF4-FFF2-40B4-BE49-F238E27FC236}">
                <a16:creationId xmlns:a16="http://schemas.microsoft.com/office/drawing/2014/main" id="{79F2B462-9DA3-B241-BA2E-7E60908FDA5D}"/>
              </a:ext>
            </a:extLst>
          </p:cNvPr>
          <p:cNvSpPr txBox="1"/>
          <p:nvPr/>
        </p:nvSpPr>
        <p:spPr>
          <a:xfrm>
            <a:off x="8139852" y="2382703"/>
            <a:ext cx="1806603" cy="584775"/>
          </a:xfrm>
          <a:prstGeom prst="rect">
            <a:avLst/>
          </a:prstGeom>
          <a:noFill/>
        </p:spPr>
        <p:txBody>
          <a:bodyPr wrap="square" rtlCol="0">
            <a:spAutoFit/>
          </a:bodyPr>
          <a:lstStyle/>
          <a:p>
            <a:r>
              <a:rPr lang="en-US" sz="1600" dirty="0">
                <a:solidFill>
                  <a:schemeClr val="bg1"/>
                </a:solidFill>
                <a:latin typeface="Avenir Next" panose="020B0503020202020204" pitchFamily="34" charset="0"/>
              </a:rPr>
              <a:t>gravity feed to consumer</a:t>
            </a:r>
          </a:p>
        </p:txBody>
      </p:sp>
      <p:sp>
        <p:nvSpPr>
          <p:cNvPr id="66" name="TextBox 65">
            <a:extLst>
              <a:ext uri="{FF2B5EF4-FFF2-40B4-BE49-F238E27FC236}">
                <a16:creationId xmlns:a16="http://schemas.microsoft.com/office/drawing/2014/main" id="{3C05E80D-9EE4-914F-82AC-AB42568D7267}"/>
              </a:ext>
            </a:extLst>
          </p:cNvPr>
          <p:cNvSpPr txBox="1"/>
          <p:nvPr/>
        </p:nvSpPr>
        <p:spPr>
          <a:xfrm>
            <a:off x="10013621" y="4790713"/>
            <a:ext cx="1608774" cy="369332"/>
          </a:xfrm>
          <a:prstGeom prst="rect">
            <a:avLst/>
          </a:prstGeom>
          <a:noFill/>
        </p:spPr>
        <p:txBody>
          <a:bodyPr wrap="none" rtlCol="0">
            <a:spAutoFit/>
          </a:bodyPr>
          <a:lstStyle/>
          <a:p>
            <a:r>
              <a:rPr lang="en-US" b="1" dirty="0">
                <a:solidFill>
                  <a:schemeClr val="bg1"/>
                </a:solidFill>
                <a:latin typeface="Avenir Next" panose="020B0503020202020204" pitchFamily="34" charset="0"/>
              </a:rPr>
              <a:t>ground level</a:t>
            </a:r>
          </a:p>
        </p:txBody>
      </p:sp>
      <p:sp>
        <p:nvSpPr>
          <p:cNvPr id="67" name="Rectangle 66">
            <a:extLst>
              <a:ext uri="{FF2B5EF4-FFF2-40B4-BE49-F238E27FC236}">
                <a16:creationId xmlns:a16="http://schemas.microsoft.com/office/drawing/2014/main" id="{EAB1EFAB-8868-8948-9ABC-AEEE24BF5F76}"/>
              </a:ext>
            </a:extLst>
          </p:cNvPr>
          <p:cNvSpPr/>
          <p:nvPr/>
        </p:nvSpPr>
        <p:spPr>
          <a:xfrm>
            <a:off x="2300206" y="5383034"/>
            <a:ext cx="999218" cy="1255716"/>
          </a:xfrm>
          <a:prstGeom prst="rect">
            <a:avLst/>
          </a:prstGeom>
          <a:solidFill>
            <a:srgbClr val="12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AA93B8D9-7238-6D45-9CBA-CB1D23023AE5}"/>
              </a:ext>
            </a:extLst>
          </p:cNvPr>
          <p:cNvSpPr txBox="1"/>
          <p:nvPr/>
        </p:nvSpPr>
        <p:spPr>
          <a:xfrm>
            <a:off x="3534716" y="4604559"/>
            <a:ext cx="1945378" cy="307777"/>
          </a:xfrm>
          <a:prstGeom prst="rect">
            <a:avLst/>
          </a:prstGeom>
          <a:noFill/>
        </p:spPr>
        <p:txBody>
          <a:bodyPr wrap="square" rtlCol="0">
            <a:spAutoFit/>
          </a:bodyPr>
          <a:lstStyle/>
          <a:p>
            <a:r>
              <a:rPr lang="en-US" sz="1400" dirty="0">
                <a:solidFill>
                  <a:schemeClr val="bg1"/>
                </a:solidFill>
                <a:latin typeface="Avenir Next" panose="020B0503020202020204" pitchFamily="34" charset="0"/>
              </a:rPr>
              <a:t>pump to consumer</a:t>
            </a:r>
          </a:p>
        </p:txBody>
      </p:sp>
      <p:cxnSp>
        <p:nvCxnSpPr>
          <p:cNvPr id="70" name="Straight Connector 69">
            <a:extLst>
              <a:ext uri="{FF2B5EF4-FFF2-40B4-BE49-F238E27FC236}">
                <a16:creationId xmlns:a16="http://schemas.microsoft.com/office/drawing/2014/main" id="{374137DF-D55A-9D43-BFD2-22CF67875107}"/>
              </a:ext>
            </a:extLst>
          </p:cNvPr>
          <p:cNvCxnSpPr/>
          <p:nvPr/>
        </p:nvCxnSpPr>
        <p:spPr>
          <a:xfrm>
            <a:off x="1819920" y="3759572"/>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68C9F61-A127-494A-92B9-DCC598C1A796}"/>
              </a:ext>
            </a:extLst>
          </p:cNvPr>
          <p:cNvSpPr txBox="1"/>
          <p:nvPr/>
        </p:nvSpPr>
        <p:spPr>
          <a:xfrm>
            <a:off x="72193" y="3430481"/>
            <a:ext cx="1952533" cy="954107"/>
          </a:xfrm>
          <a:prstGeom prst="rect">
            <a:avLst/>
          </a:prstGeom>
          <a:noFill/>
        </p:spPr>
        <p:txBody>
          <a:bodyPr wrap="square" rtlCol="0">
            <a:spAutoFit/>
          </a:bodyPr>
          <a:lstStyle/>
          <a:p>
            <a:pPr algn="r"/>
            <a:r>
              <a:rPr lang="en-US" sz="1400" dirty="0">
                <a:solidFill>
                  <a:schemeClr val="bg1"/>
                </a:solidFill>
                <a:latin typeface="Avenir Next" panose="020B0503020202020204" pitchFamily="34" charset="0"/>
              </a:rPr>
              <a:t>Gravity feed from roof or pump from under ground or ground source</a:t>
            </a:r>
          </a:p>
        </p:txBody>
      </p:sp>
      <p:sp>
        <p:nvSpPr>
          <p:cNvPr id="71" name="Freeform 70">
            <a:extLst>
              <a:ext uri="{FF2B5EF4-FFF2-40B4-BE49-F238E27FC236}">
                <a16:creationId xmlns:a16="http://schemas.microsoft.com/office/drawing/2014/main" id="{170FE90C-C40E-C944-8385-E640FF87947D}"/>
              </a:ext>
            </a:extLst>
          </p:cNvPr>
          <p:cNvSpPr/>
          <p:nvPr/>
        </p:nvSpPr>
        <p:spPr>
          <a:xfrm flipV="1">
            <a:off x="2291931" y="1863687"/>
            <a:ext cx="1007701" cy="45719"/>
          </a:xfrm>
          <a:custGeom>
            <a:avLst/>
            <a:gdLst>
              <a:gd name="connsiteX0" fmla="*/ 0 w 1729409"/>
              <a:gd name="connsiteY0" fmla="*/ 0 h 119370"/>
              <a:gd name="connsiteX1" fmla="*/ 695739 w 1729409"/>
              <a:gd name="connsiteY1" fmla="*/ 99391 h 119370"/>
              <a:gd name="connsiteX2" fmla="*/ 695739 w 1729409"/>
              <a:gd name="connsiteY2" fmla="*/ 99391 h 119370"/>
              <a:gd name="connsiteX3" fmla="*/ 914400 w 1729409"/>
              <a:gd name="connsiteY3" fmla="*/ 39756 h 119370"/>
              <a:gd name="connsiteX4" fmla="*/ 1530626 w 1729409"/>
              <a:gd name="connsiteY4" fmla="*/ 119270 h 119370"/>
              <a:gd name="connsiteX5" fmla="*/ 1729409 w 1729409"/>
              <a:gd name="connsiteY5" fmla="*/ 19878 h 119370"/>
              <a:gd name="connsiteX6" fmla="*/ 1729409 w 1729409"/>
              <a:gd name="connsiteY6" fmla="*/ 19878 h 11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409" h="119370">
                <a:moveTo>
                  <a:pt x="0" y="0"/>
                </a:moveTo>
                <a:lnTo>
                  <a:pt x="695739" y="99391"/>
                </a:lnTo>
                <a:lnTo>
                  <a:pt x="695739" y="99391"/>
                </a:lnTo>
                <a:cubicBezTo>
                  <a:pt x="732183" y="89452"/>
                  <a:pt x="775252" y="36443"/>
                  <a:pt x="914400" y="39756"/>
                </a:cubicBezTo>
                <a:cubicBezTo>
                  <a:pt x="1053548" y="43069"/>
                  <a:pt x="1394791" y="122583"/>
                  <a:pt x="1530626" y="119270"/>
                </a:cubicBezTo>
                <a:cubicBezTo>
                  <a:pt x="1666461" y="115957"/>
                  <a:pt x="1729409" y="19878"/>
                  <a:pt x="1729409" y="19878"/>
                </a:cubicBezTo>
                <a:lnTo>
                  <a:pt x="1729409" y="19878"/>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a:extLst>
              <a:ext uri="{FF2B5EF4-FFF2-40B4-BE49-F238E27FC236}">
                <a16:creationId xmlns:a16="http://schemas.microsoft.com/office/drawing/2014/main" id="{D68AD67A-7648-DA44-BF6D-866A73940ACF}"/>
              </a:ext>
            </a:extLst>
          </p:cNvPr>
          <p:cNvSpPr/>
          <p:nvPr/>
        </p:nvSpPr>
        <p:spPr>
          <a:xfrm flipV="1">
            <a:off x="6567144" y="1904796"/>
            <a:ext cx="1007701" cy="45719"/>
          </a:xfrm>
          <a:custGeom>
            <a:avLst/>
            <a:gdLst>
              <a:gd name="connsiteX0" fmla="*/ 0 w 1729409"/>
              <a:gd name="connsiteY0" fmla="*/ 0 h 119370"/>
              <a:gd name="connsiteX1" fmla="*/ 695739 w 1729409"/>
              <a:gd name="connsiteY1" fmla="*/ 99391 h 119370"/>
              <a:gd name="connsiteX2" fmla="*/ 695739 w 1729409"/>
              <a:gd name="connsiteY2" fmla="*/ 99391 h 119370"/>
              <a:gd name="connsiteX3" fmla="*/ 914400 w 1729409"/>
              <a:gd name="connsiteY3" fmla="*/ 39756 h 119370"/>
              <a:gd name="connsiteX4" fmla="*/ 1530626 w 1729409"/>
              <a:gd name="connsiteY4" fmla="*/ 119270 h 119370"/>
              <a:gd name="connsiteX5" fmla="*/ 1729409 w 1729409"/>
              <a:gd name="connsiteY5" fmla="*/ 19878 h 119370"/>
              <a:gd name="connsiteX6" fmla="*/ 1729409 w 1729409"/>
              <a:gd name="connsiteY6" fmla="*/ 19878 h 11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409" h="119370">
                <a:moveTo>
                  <a:pt x="0" y="0"/>
                </a:moveTo>
                <a:lnTo>
                  <a:pt x="695739" y="99391"/>
                </a:lnTo>
                <a:lnTo>
                  <a:pt x="695739" y="99391"/>
                </a:lnTo>
                <a:cubicBezTo>
                  <a:pt x="732183" y="89452"/>
                  <a:pt x="775252" y="36443"/>
                  <a:pt x="914400" y="39756"/>
                </a:cubicBezTo>
                <a:cubicBezTo>
                  <a:pt x="1053548" y="43069"/>
                  <a:pt x="1394791" y="122583"/>
                  <a:pt x="1530626" y="119270"/>
                </a:cubicBezTo>
                <a:cubicBezTo>
                  <a:pt x="1666461" y="115957"/>
                  <a:pt x="1729409" y="19878"/>
                  <a:pt x="1729409" y="19878"/>
                </a:cubicBezTo>
                <a:lnTo>
                  <a:pt x="1729409" y="19878"/>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D52D78C6-139C-A94B-BF98-6ABD7B793D57}"/>
              </a:ext>
            </a:extLst>
          </p:cNvPr>
          <p:cNvCxnSpPr/>
          <p:nvPr/>
        </p:nvCxnSpPr>
        <p:spPr>
          <a:xfrm>
            <a:off x="6061048" y="1756350"/>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62F3CF5-4A5B-1B4F-B7C5-47885496429F}"/>
              </a:ext>
            </a:extLst>
          </p:cNvPr>
          <p:cNvSpPr txBox="1"/>
          <p:nvPr/>
        </p:nvSpPr>
        <p:spPr>
          <a:xfrm>
            <a:off x="6781244" y="1570464"/>
            <a:ext cx="645626" cy="369332"/>
          </a:xfrm>
          <a:prstGeom prst="rect">
            <a:avLst/>
          </a:prstGeom>
          <a:noFill/>
        </p:spPr>
        <p:txBody>
          <a:bodyPr wrap="none" rtlCol="0">
            <a:spAutoFit/>
          </a:bodyPr>
          <a:lstStyle/>
          <a:p>
            <a:r>
              <a:rPr lang="en-US" dirty="0">
                <a:solidFill>
                  <a:schemeClr val="bg1"/>
                </a:solidFill>
                <a:latin typeface="Avenir Next" panose="020B0503020202020204" pitchFamily="34" charset="0"/>
              </a:rPr>
              <a:t>float</a:t>
            </a:r>
          </a:p>
        </p:txBody>
      </p:sp>
      <p:sp>
        <p:nvSpPr>
          <p:cNvPr id="76" name="TextBox 75">
            <a:extLst>
              <a:ext uri="{FF2B5EF4-FFF2-40B4-BE49-F238E27FC236}">
                <a16:creationId xmlns:a16="http://schemas.microsoft.com/office/drawing/2014/main" id="{6896DEA1-EEC7-D942-BFFB-53ED7CA4B601}"/>
              </a:ext>
            </a:extLst>
          </p:cNvPr>
          <p:cNvSpPr txBox="1"/>
          <p:nvPr/>
        </p:nvSpPr>
        <p:spPr>
          <a:xfrm>
            <a:off x="6793674" y="3552616"/>
            <a:ext cx="645626" cy="369332"/>
          </a:xfrm>
          <a:prstGeom prst="rect">
            <a:avLst/>
          </a:prstGeom>
          <a:noFill/>
        </p:spPr>
        <p:txBody>
          <a:bodyPr wrap="none" rtlCol="0">
            <a:spAutoFit/>
          </a:bodyPr>
          <a:lstStyle/>
          <a:p>
            <a:r>
              <a:rPr lang="en-US" dirty="0">
                <a:solidFill>
                  <a:schemeClr val="bg1"/>
                </a:solidFill>
                <a:latin typeface="Avenir Next" panose="020B0503020202020204" pitchFamily="34" charset="0"/>
              </a:rPr>
              <a:t>float</a:t>
            </a:r>
          </a:p>
        </p:txBody>
      </p:sp>
      <p:sp>
        <p:nvSpPr>
          <p:cNvPr id="77" name="TextBox 76">
            <a:extLst>
              <a:ext uri="{FF2B5EF4-FFF2-40B4-BE49-F238E27FC236}">
                <a16:creationId xmlns:a16="http://schemas.microsoft.com/office/drawing/2014/main" id="{939CD469-ADFC-FD43-A400-343675AA1259}"/>
              </a:ext>
            </a:extLst>
          </p:cNvPr>
          <p:cNvSpPr txBox="1"/>
          <p:nvPr/>
        </p:nvSpPr>
        <p:spPr>
          <a:xfrm>
            <a:off x="6790258" y="5436682"/>
            <a:ext cx="645626" cy="369332"/>
          </a:xfrm>
          <a:prstGeom prst="rect">
            <a:avLst/>
          </a:prstGeom>
          <a:noFill/>
        </p:spPr>
        <p:txBody>
          <a:bodyPr wrap="none" rtlCol="0">
            <a:spAutoFit/>
          </a:bodyPr>
          <a:lstStyle/>
          <a:p>
            <a:r>
              <a:rPr lang="en-US" dirty="0">
                <a:solidFill>
                  <a:schemeClr val="bg1"/>
                </a:solidFill>
                <a:latin typeface="Avenir Next" panose="020B0503020202020204" pitchFamily="34" charset="0"/>
              </a:rPr>
              <a:t>float</a:t>
            </a:r>
          </a:p>
        </p:txBody>
      </p:sp>
      <p:cxnSp>
        <p:nvCxnSpPr>
          <p:cNvPr id="81" name="Straight Connector 80">
            <a:extLst>
              <a:ext uri="{FF2B5EF4-FFF2-40B4-BE49-F238E27FC236}">
                <a16:creationId xmlns:a16="http://schemas.microsoft.com/office/drawing/2014/main" id="{E51A8214-500D-2F4B-BD7B-766917881196}"/>
              </a:ext>
            </a:extLst>
          </p:cNvPr>
          <p:cNvCxnSpPr/>
          <p:nvPr/>
        </p:nvCxnSpPr>
        <p:spPr>
          <a:xfrm>
            <a:off x="6071690" y="3759572"/>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Freeform 81">
            <a:extLst>
              <a:ext uri="{FF2B5EF4-FFF2-40B4-BE49-F238E27FC236}">
                <a16:creationId xmlns:a16="http://schemas.microsoft.com/office/drawing/2014/main" id="{55C0E8E6-E812-564C-8B63-16C399862F54}"/>
              </a:ext>
            </a:extLst>
          </p:cNvPr>
          <p:cNvSpPr/>
          <p:nvPr/>
        </p:nvSpPr>
        <p:spPr>
          <a:xfrm flipV="1">
            <a:off x="6571120" y="3905029"/>
            <a:ext cx="1007701" cy="45719"/>
          </a:xfrm>
          <a:custGeom>
            <a:avLst/>
            <a:gdLst>
              <a:gd name="connsiteX0" fmla="*/ 0 w 1729409"/>
              <a:gd name="connsiteY0" fmla="*/ 0 h 119370"/>
              <a:gd name="connsiteX1" fmla="*/ 695739 w 1729409"/>
              <a:gd name="connsiteY1" fmla="*/ 99391 h 119370"/>
              <a:gd name="connsiteX2" fmla="*/ 695739 w 1729409"/>
              <a:gd name="connsiteY2" fmla="*/ 99391 h 119370"/>
              <a:gd name="connsiteX3" fmla="*/ 914400 w 1729409"/>
              <a:gd name="connsiteY3" fmla="*/ 39756 h 119370"/>
              <a:gd name="connsiteX4" fmla="*/ 1530626 w 1729409"/>
              <a:gd name="connsiteY4" fmla="*/ 119270 h 119370"/>
              <a:gd name="connsiteX5" fmla="*/ 1729409 w 1729409"/>
              <a:gd name="connsiteY5" fmla="*/ 19878 h 119370"/>
              <a:gd name="connsiteX6" fmla="*/ 1729409 w 1729409"/>
              <a:gd name="connsiteY6" fmla="*/ 19878 h 11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409" h="119370">
                <a:moveTo>
                  <a:pt x="0" y="0"/>
                </a:moveTo>
                <a:lnTo>
                  <a:pt x="695739" y="99391"/>
                </a:lnTo>
                <a:lnTo>
                  <a:pt x="695739" y="99391"/>
                </a:lnTo>
                <a:cubicBezTo>
                  <a:pt x="732183" y="89452"/>
                  <a:pt x="775252" y="36443"/>
                  <a:pt x="914400" y="39756"/>
                </a:cubicBezTo>
                <a:cubicBezTo>
                  <a:pt x="1053548" y="43069"/>
                  <a:pt x="1394791" y="122583"/>
                  <a:pt x="1530626" y="119270"/>
                </a:cubicBezTo>
                <a:cubicBezTo>
                  <a:pt x="1666461" y="115957"/>
                  <a:pt x="1729409" y="19878"/>
                  <a:pt x="1729409" y="19878"/>
                </a:cubicBezTo>
                <a:lnTo>
                  <a:pt x="1729409" y="19878"/>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a:extLst>
              <a:ext uri="{FF2B5EF4-FFF2-40B4-BE49-F238E27FC236}">
                <a16:creationId xmlns:a16="http://schemas.microsoft.com/office/drawing/2014/main" id="{F3B8EB2B-3FFE-3E46-8676-3AC9B709C576}"/>
              </a:ext>
            </a:extLst>
          </p:cNvPr>
          <p:cNvSpPr/>
          <p:nvPr/>
        </p:nvSpPr>
        <p:spPr>
          <a:xfrm flipV="1">
            <a:off x="6571338" y="5757543"/>
            <a:ext cx="1007701" cy="45719"/>
          </a:xfrm>
          <a:custGeom>
            <a:avLst/>
            <a:gdLst>
              <a:gd name="connsiteX0" fmla="*/ 0 w 1729409"/>
              <a:gd name="connsiteY0" fmla="*/ 0 h 119370"/>
              <a:gd name="connsiteX1" fmla="*/ 695739 w 1729409"/>
              <a:gd name="connsiteY1" fmla="*/ 99391 h 119370"/>
              <a:gd name="connsiteX2" fmla="*/ 695739 w 1729409"/>
              <a:gd name="connsiteY2" fmla="*/ 99391 h 119370"/>
              <a:gd name="connsiteX3" fmla="*/ 914400 w 1729409"/>
              <a:gd name="connsiteY3" fmla="*/ 39756 h 119370"/>
              <a:gd name="connsiteX4" fmla="*/ 1530626 w 1729409"/>
              <a:gd name="connsiteY4" fmla="*/ 119270 h 119370"/>
              <a:gd name="connsiteX5" fmla="*/ 1729409 w 1729409"/>
              <a:gd name="connsiteY5" fmla="*/ 19878 h 119370"/>
              <a:gd name="connsiteX6" fmla="*/ 1729409 w 1729409"/>
              <a:gd name="connsiteY6" fmla="*/ 19878 h 11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409" h="119370">
                <a:moveTo>
                  <a:pt x="0" y="0"/>
                </a:moveTo>
                <a:lnTo>
                  <a:pt x="695739" y="99391"/>
                </a:lnTo>
                <a:lnTo>
                  <a:pt x="695739" y="99391"/>
                </a:lnTo>
                <a:cubicBezTo>
                  <a:pt x="732183" y="89452"/>
                  <a:pt x="775252" y="36443"/>
                  <a:pt x="914400" y="39756"/>
                </a:cubicBezTo>
                <a:cubicBezTo>
                  <a:pt x="1053548" y="43069"/>
                  <a:pt x="1394791" y="122583"/>
                  <a:pt x="1530626" y="119270"/>
                </a:cubicBezTo>
                <a:cubicBezTo>
                  <a:pt x="1666461" y="115957"/>
                  <a:pt x="1729409" y="19878"/>
                  <a:pt x="1729409" y="19878"/>
                </a:cubicBezTo>
                <a:lnTo>
                  <a:pt x="1729409" y="19878"/>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AB166D4B-3DFF-1548-A3C3-1B8EF87E180C}"/>
              </a:ext>
            </a:extLst>
          </p:cNvPr>
          <p:cNvCxnSpPr/>
          <p:nvPr/>
        </p:nvCxnSpPr>
        <p:spPr>
          <a:xfrm>
            <a:off x="6033590" y="5607979"/>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Freeform 84">
            <a:extLst>
              <a:ext uri="{FF2B5EF4-FFF2-40B4-BE49-F238E27FC236}">
                <a16:creationId xmlns:a16="http://schemas.microsoft.com/office/drawing/2014/main" id="{C0535535-DFD4-FE41-A9A9-345798BC41F6}"/>
              </a:ext>
            </a:extLst>
          </p:cNvPr>
          <p:cNvSpPr/>
          <p:nvPr/>
        </p:nvSpPr>
        <p:spPr>
          <a:xfrm flipV="1">
            <a:off x="2273025" y="3865316"/>
            <a:ext cx="1007701" cy="45719"/>
          </a:xfrm>
          <a:custGeom>
            <a:avLst/>
            <a:gdLst>
              <a:gd name="connsiteX0" fmla="*/ 0 w 1729409"/>
              <a:gd name="connsiteY0" fmla="*/ 0 h 119370"/>
              <a:gd name="connsiteX1" fmla="*/ 695739 w 1729409"/>
              <a:gd name="connsiteY1" fmla="*/ 99391 h 119370"/>
              <a:gd name="connsiteX2" fmla="*/ 695739 w 1729409"/>
              <a:gd name="connsiteY2" fmla="*/ 99391 h 119370"/>
              <a:gd name="connsiteX3" fmla="*/ 914400 w 1729409"/>
              <a:gd name="connsiteY3" fmla="*/ 39756 h 119370"/>
              <a:gd name="connsiteX4" fmla="*/ 1530626 w 1729409"/>
              <a:gd name="connsiteY4" fmla="*/ 119270 h 119370"/>
              <a:gd name="connsiteX5" fmla="*/ 1729409 w 1729409"/>
              <a:gd name="connsiteY5" fmla="*/ 19878 h 119370"/>
              <a:gd name="connsiteX6" fmla="*/ 1729409 w 1729409"/>
              <a:gd name="connsiteY6" fmla="*/ 19878 h 11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409" h="119370">
                <a:moveTo>
                  <a:pt x="0" y="0"/>
                </a:moveTo>
                <a:lnTo>
                  <a:pt x="695739" y="99391"/>
                </a:lnTo>
                <a:lnTo>
                  <a:pt x="695739" y="99391"/>
                </a:lnTo>
                <a:cubicBezTo>
                  <a:pt x="732183" y="89452"/>
                  <a:pt x="775252" y="36443"/>
                  <a:pt x="914400" y="39756"/>
                </a:cubicBezTo>
                <a:cubicBezTo>
                  <a:pt x="1053548" y="43069"/>
                  <a:pt x="1394791" y="122583"/>
                  <a:pt x="1530626" y="119270"/>
                </a:cubicBezTo>
                <a:cubicBezTo>
                  <a:pt x="1666461" y="115957"/>
                  <a:pt x="1729409" y="19878"/>
                  <a:pt x="1729409" y="19878"/>
                </a:cubicBezTo>
                <a:lnTo>
                  <a:pt x="1729409" y="19878"/>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249EABC2-1686-5244-A04E-CA29EB5B5129}"/>
              </a:ext>
            </a:extLst>
          </p:cNvPr>
          <p:cNvCxnSpPr/>
          <p:nvPr/>
        </p:nvCxnSpPr>
        <p:spPr>
          <a:xfrm>
            <a:off x="1858020" y="5582207"/>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Freeform 86">
            <a:extLst>
              <a:ext uri="{FF2B5EF4-FFF2-40B4-BE49-F238E27FC236}">
                <a16:creationId xmlns:a16="http://schemas.microsoft.com/office/drawing/2014/main" id="{329914E7-9C8F-684C-9D20-9D68830FFDEA}"/>
              </a:ext>
            </a:extLst>
          </p:cNvPr>
          <p:cNvSpPr/>
          <p:nvPr/>
        </p:nvSpPr>
        <p:spPr>
          <a:xfrm flipV="1">
            <a:off x="2273025" y="5672103"/>
            <a:ext cx="1007701" cy="45719"/>
          </a:xfrm>
          <a:custGeom>
            <a:avLst/>
            <a:gdLst>
              <a:gd name="connsiteX0" fmla="*/ 0 w 1729409"/>
              <a:gd name="connsiteY0" fmla="*/ 0 h 119370"/>
              <a:gd name="connsiteX1" fmla="*/ 695739 w 1729409"/>
              <a:gd name="connsiteY1" fmla="*/ 99391 h 119370"/>
              <a:gd name="connsiteX2" fmla="*/ 695739 w 1729409"/>
              <a:gd name="connsiteY2" fmla="*/ 99391 h 119370"/>
              <a:gd name="connsiteX3" fmla="*/ 914400 w 1729409"/>
              <a:gd name="connsiteY3" fmla="*/ 39756 h 119370"/>
              <a:gd name="connsiteX4" fmla="*/ 1530626 w 1729409"/>
              <a:gd name="connsiteY4" fmla="*/ 119270 h 119370"/>
              <a:gd name="connsiteX5" fmla="*/ 1729409 w 1729409"/>
              <a:gd name="connsiteY5" fmla="*/ 19878 h 119370"/>
              <a:gd name="connsiteX6" fmla="*/ 1729409 w 1729409"/>
              <a:gd name="connsiteY6" fmla="*/ 19878 h 11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409" h="119370">
                <a:moveTo>
                  <a:pt x="0" y="0"/>
                </a:moveTo>
                <a:lnTo>
                  <a:pt x="695739" y="99391"/>
                </a:lnTo>
                <a:lnTo>
                  <a:pt x="695739" y="99391"/>
                </a:lnTo>
                <a:cubicBezTo>
                  <a:pt x="732183" y="89452"/>
                  <a:pt x="775252" y="36443"/>
                  <a:pt x="914400" y="39756"/>
                </a:cubicBezTo>
                <a:cubicBezTo>
                  <a:pt x="1053548" y="43069"/>
                  <a:pt x="1394791" y="122583"/>
                  <a:pt x="1530626" y="119270"/>
                </a:cubicBezTo>
                <a:cubicBezTo>
                  <a:pt x="1666461" y="115957"/>
                  <a:pt x="1729409" y="19878"/>
                  <a:pt x="1729409" y="19878"/>
                </a:cubicBezTo>
                <a:lnTo>
                  <a:pt x="1729409" y="19878"/>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ot;No&quot; Symbol 88">
            <a:extLst>
              <a:ext uri="{FF2B5EF4-FFF2-40B4-BE49-F238E27FC236}">
                <a16:creationId xmlns:a16="http://schemas.microsoft.com/office/drawing/2014/main" id="{812DC8BD-0437-4E4C-B883-56B7B37A8292}"/>
              </a:ext>
            </a:extLst>
          </p:cNvPr>
          <p:cNvSpPr/>
          <p:nvPr/>
        </p:nvSpPr>
        <p:spPr>
          <a:xfrm>
            <a:off x="7740209" y="4527848"/>
            <a:ext cx="159026" cy="159026"/>
          </a:xfrm>
          <a:prstGeom prst="noSmoking">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TextBox 89">
            <a:extLst>
              <a:ext uri="{FF2B5EF4-FFF2-40B4-BE49-F238E27FC236}">
                <a16:creationId xmlns:a16="http://schemas.microsoft.com/office/drawing/2014/main" id="{B9931EF9-094C-974B-B00D-591687DED5C8}"/>
              </a:ext>
            </a:extLst>
          </p:cNvPr>
          <p:cNvSpPr txBox="1"/>
          <p:nvPr/>
        </p:nvSpPr>
        <p:spPr>
          <a:xfrm>
            <a:off x="3566013" y="2611303"/>
            <a:ext cx="2219927" cy="307777"/>
          </a:xfrm>
          <a:prstGeom prst="rect">
            <a:avLst/>
          </a:prstGeom>
          <a:noFill/>
        </p:spPr>
        <p:txBody>
          <a:bodyPr wrap="square" rtlCol="0">
            <a:spAutoFit/>
          </a:bodyPr>
          <a:lstStyle/>
          <a:p>
            <a:r>
              <a:rPr lang="en-US" sz="1400" dirty="0">
                <a:solidFill>
                  <a:schemeClr val="bg1"/>
                </a:solidFill>
                <a:latin typeface="Avenir Next" panose="020B0503020202020204" pitchFamily="34" charset="0"/>
              </a:rPr>
              <a:t>gravity feed to consumer</a:t>
            </a:r>
          </a:p>
        </p:txBody>
      </p:sp>
      <p:sp>
        <p:nvSpPr>
          <p:cNvPr id="92" name="&quot;No&quot; Symbol 91">
            <a:extLst>
              <a:ext uri="{FF2B5EF4-FFF2-40B4-BE49-F238E27FC236}">
                <a16:creationId xmlns:a16="http://schemas.microsoft.com/office/drawing/2014/main" id="{3763E6B4-9823-D648-B07D-E79A53D5EFD3}"/>
              </a:ext>
            </a:extLst>
          </p:cNvPr>
          <p:cNvSpPr/>
          <p:nvPr/>
        </p:nvSpPr>
        <p:spPr>
          <a:xfrm>
            <a:off x="7740209" y="6337598"/>
            <a:ext cx="159026" cy="159026"/>
          </a:xfrm>
          <a:prstGeom prst="noSmoking">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quot;No&quot; Symbol 93">
            <a:extLst>
              <a:ext uri="{FF2B5EF4-FFF2-40B4-BE49-F238E27FC236}">
                <a16:creationId xmlns:a16="http://schemas.microsoft.com/office/drawing/2014/main" id="{F7DF2308-55E6-FB43-836B-B42A47931C62}"/>
              </a:ext>
            </a:extLst>
          </p:cNvPr>
          <p:cNvSpPr/>
          <p:nvPr/>
        </p:nvSpPr>
        <p:spPr>
          <a:xfrm>
            <a:off x="3412205" y="6322163"/>
            <a:ext cx="159026" cy="159026"/>
          </a:xfrm>
          <a:prstGeom prst="noSmoking">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Box 94">
            <a:extLst>
              <a:ext uri="{FF2B5EF4-FFF2-40B4-BE49-F238E27FC236}">
                <a16:creationId xmlns:a16="http://schemas.microsoft.com/office/drawing/2014/main" id="{CC783D93-DF2E-374E-8C5F-5F33E2AAF533}"/>
              </a:ext>
            </a:extLst>
          </p:cNvPr>
          <p:cNvSpPr txBox="1"/>
          <p:nvPr/>
        </p:nvSpPr>
        <p:spPr>
          <a:xfrm>
            <a:off x="2577141" y="976247"/>
            <a:ext cx="399468" cy="461665"/>
          </a:xfrm>
          <a:prstGeom prst="rect">
            <a:avLst/>
          </a:prstGeom>
          <a:noFill/>
        </p:spPr>
        <p:txBody>
          <a:bodyPr wrap="none" rtlCol="0">
            <a:spAutoFit/>
          </a:bodyPr>
          <a:lstStyle/>
          <a:p>
            <a:r>
              <a:rPr lang="en-US" sz="2400" dirty="0">
                <a:solidFill>
                  <a:schemeClr val="bg1"/>
                </a:solidFill>
                <a:latin typeface="Avenir Next" panose="020B0503020202020204" pitchFamily="34" charset="0"/>
              </a:rPr>
              <a:t>A</a:t>
            </a:r>
          </a:p>
        </p:txBody>
      </p:sp>
      <p:sp>
        <p:nvSpPr>
          <p:cNvPr id="96" name="TextBox 95">
            <a:extLst>
              <a:ext uri="{FF2B5EF4-FFF2-40B4-BE49-F238E27FC236}">
                <a16:creationId xmlns:a16="http://schemas.microsoft.com/office/drawing/2014/main" id="{032898E6-5061-E740-962D-DE263F7D1845}"/>
              </a:ext>
            </a:extLst>
          </p:cNvPr>
          <p:cNvSpPr txBox="1"/>
          <p:nvPr/>
        </p:nvSpPr>
        <p:spPr>
          <a:xfrm>
            <a:off x="6882441" y="1052447"/>
            <a:ext cx="380232" cy="461665"/>
          </a:xfrm>
          <a:prstGeom prst="rect">
            <a:avLst/>
          </a:prstGeom>
          <a:noFill/>
        </p:spPr>
        <p:txBody>
          <a:bodyPr wrap="none" rtlCol="0">
            <a:spAutoFit/>
          </a:bodyPr>
          <a:lstStyle/>
          <a:p>
            <a:r>
              <a:rPr lang="en-US" sz="2400" dirty="0">
                <a:solidFill>
                  <a:schemeClr val="bg1"/>
                </a:solidFill>
                <a:latin typeface="Avenir Next" panose="020B0503020202020204" pitchFamily="34" charset="0"/>
              </a:rPr>
              <a:t>B</a:t>
            </a:r>
          </a:p>
        </p:txBody>
      </p:sp>
      <p:sp>
        <p:nvSpPr>
          <p:cNvPr id="97" name="TextBox 96">
            <a:extLst>
              <a:ext uri="{FF2B5EF4-FFF2-40B4-BE49-F238E27FC236}">
                <a16:creationId xmlns:a16="http://schemas.microsoft.com/office/drawing/2014/main" id="{05CAA92B-A20B-D444-B30D-58493A494DE5}"/>
              </a:ext>
            </a:extLst>
          </p:cNvPr>
          <p:cNvSpPr txBox="1"/>
          <p:nvPr/>
        </p:nvSpPr>
        <p:spPr>
          <a:xfrm>
            <a:off x="7639536" y="1280912"/>
            <a:ext cx="235962" cy="338554"/>
          </a:xfrm>
          <a:prstGeom prst="rect">
            <a:avLst/>
          </a:prstGeom>
          <a:noFill/>
        </p:spPr>
        <p:txBody>
          <a:bodyPr wrap="none" rtlCol="0">
            <a:spAutoFit/>
          </a:bodyPr>
          <a:lstStyle/>
          <a:p>
            <a:r>
              <a:rPr lang="en-US" sz="1600" dirty="0">
                <a:solidFill>
                  <a:schemeClr val="bg1"/>
                </a:solidFill>
                <a:latin typeface="Avenir Next" panose="020B0503020202020204" pitchFamily="34" charset="0"/>
              </a:rPr>
              <a:t>i</a:t>
            </a:r>
          </a:p>
        </p:txBody>
      </p:sp>
      <p:sp>
        <p:nvSpPr>
          <p:cNvPr id="98" name="TextBox 97">
            <a:extLst>
              <a:ext uri="{FF2B5EF4-FFF2-40B4-BE49-F238E27FC236}">
                <a16:creationId xmlns:a16="http://schemas.microsoft.com/office/drawing/2014/main" id="{5A4EDF58-8E95-854A-971C-21931E08F489}"/>
              </a:ext>
            </a:extLst>
          </p:cNvPr>
          <p:cNvSpPr txBox="1"/>
          <p:nvPr/>
        </p:nvSpPr>
        <p:spPr>
          <a:xfrm>
            <a:off x="7676093" y="3304903"/>
            <a:ext cx="287258" cy="338554"/>
          </a:xfrm>
          <a:prstGeom prst="rect">
            <a:avLst/>
          </a:prstGeom>
          <a:noFill/>
        </p:spPr>
        <p:txBody>
          <a:bodyPr wrap="none" rtlCol="0">
            <a:spAutoFit/>
          </a:bodyPr>
          <a:lstStyle/>
          <a:p>
            <a:r>
              <a:rPr lang="en-US" sz="1600" dirty="0">
                <a:solidFill>
                  <a:schemeClr val="bg1"/>
                </a:solidFill>
                <a:latin typeface="Avenir Next" panose="020B0503020202020204" pitchFamily="34" charset="0"/>
              </a:rPr>
              <a:t>ii</a:t>
            </a:r>
          </a:p>
        </p:txBody>
      </p:sp>
      <p:sp>
        <p:nvSpPr>
          <p:cNvPr id="99" name="TextBox 98">
            <a:extLst>
              <a:ext uri="{FF2B5EF4-FFF2-40B4-BE49-F238E27FC236}">
                <a16:creationId xmlns:a16="http://schemas.microsoft.com/office/drawing/2014/main" id="{DE96B23C-AC2B-2944-9E55-5907119CED7A}"/>
              </a:ext>
            </a:extLst>
          </p:cNvPr>
          <p:cNvSpPr txBox="1"/>
          <p:nvPr/>
        </p:nvSpPr>
        <p:spPr>
          <a:xfrm>
            <a:off x="7601064" y="5207659"/>
            <a:ext cx="338554" cy="338554"/>
          </a:xfrm>
          <a:prstGeom prst="rect">
            <a:avLst/>
          </a:prstGeom>
          <a:noFill/>
        </p:spPr>
        <p:txBody>
          <a:bodyPr wrap="none" rtlCol="0">
            <a:spAutoFit/>
          </a:bodyPr>
          <a:lstStyle/>
          <a:p>
            <a:r>
              <a:rPr lang="en-US" sz="1600" dirty="0">
                <a:solidFill>
                  <a:schemeClr val="bg1"/>
                </a:solidFill>
                <a:latin typeface="Avenir Next" panose="020B0503020202020204" pitchFamily="34" charset="0"/>
              </a:rPr>
              <a:t>iii</a:t>
            </a:r>
          </a:p>
        </p:txBody>
      </p:sp>
      <p:sp>
        <p:nvSpPr>
          <p:cNvPr id="100" name="TextBox 99">
            <a:extLst>
              <a:ext uri="{FF2B5EF4-FFF2-40B4-BE49-F238E27FC236}">
                <a16:creationId xmlns:a16="http://schemas.microsoft.com/office/drawing/2014/main" id="{BF9E9239-69DA-5643-AB3B-F35DB20969F9}"/>
              </a:ext>
            </a:extLst>
          </p:cNvPr>
          <p:cNvSpPr txBox="1"/>
          <p:nvPr/>
        </p:nvSpPr>
        <p:spPr>
          <a:xfrm>
            <a:off x="3277272" y="1339028"/>
            <a:ext cx="235962" cy="338554"/>
          </a:xfrm>
          <a:prstGeom prst="rect">
            <a:avLst/>
          </a:prstGeom>
          <a:noFill/>
        </p:spPr>
        <p:txBody>
          <a:bodyPr wrap="none" rtlCol="0">
            <a:spAutoFit/>
          </a:bodyPr>
          <a:lstStyle/>
          <a:p>
            <a:r>
              <a:rPr lang="en-US" sz="1600" dirty="0">
                <a:solidFill>
                  <a:schemeClr val="bg1"/>
                </a:solidFill>
                <a:latin typeface="Avenir Next" panose="020B0503020202020204" pitchFamily="34" charset="0"/>
              </a:rPr>
              <a:t>i</a:t>
            </a:r>
          </a:p>
        </p:txBody>
      </p:sp>
      <p:sp>
        <p:nvSpPr>
          <p:cNvPr id="101" name="TextBox 100">
            <a:extLst>
              <a:ext uri="{FF2B5EF4-FFF2-40B4-BE49-F238E27FC236}">
                <a16:creationId xmlns:a16="http://schemas.microsoft.com/office/drawing/2014/main" id="{D7B5A089-42BB-7341-A14C-4DAB9C01A64C}"/>
              </a:ext>
            </a:extLst>
          </p:cNvPr>
          <p:cNvSpPr txBox="1"/>
          <p:nvPr/>
        </p:nvSpPr>
        <p:spPr>
          <a:xfrm>
            <a:off x="3277921" y="3323357"/>
            <a:ext cx="287258" cy="338554"/>
          </a:xfrm>
          <a:prstGeom prst="rect">
            <a:avLst/>
          </a:prstGeom>
          <a:noFill/>
        </p:spPr>
        <p:txBody>
          <a:bodyPr wrap="none" rtlCol="0">
            <a:spAutoFit/>
          </a:bodyPr>
          <a:lstStyle/>
          <a:p>
            <a:r>
              <a:rPr lang="en-US" sz="1600" dirty="0">
                <a:solidFill>
                  <a:schemeClr val="bg1"/>
                </a:solidFill>
                <a:latin typeface="Avenir Next" panose="020B0503020202020204" pitchFamily="34" charset="0"/>
              </a:rPr>
              <a:t>ii</a:t>
            </a:r>
          </a:p>
        </p:txBody>
      </p:sp>
      <p:sp>
        <p:nvSpPr>
          <p:cNvPr id="102" name="TextBox 101">
            <a:extLst>
              <a:ext uri="{FF2B5EF4-FFF2-40B4-BE49-F238E27FC236}">
                <a16:creationId xmlns:a16="http://schemas.microsoft.com/office/drawing/2014/main" id="{4250FD7F-F94E-D14B-B062-BEDE5010594E}"/>
              </a:ext>
            </a:extLst>
          </p:cNvPr>
          <p:cNvSpPr txBox="1"/>
          <p:nvPr/>
        </p:nvSpPr>
        <p:spPr>
          <a:xfrm>
            <a:off x="3245353" y="5265978"/>
            <a:ext cx="338554" cy="338554"/>
          </a:xfrm>
          <a:prstGeom prst="rect">
            <a:avLst/>
          </a:prstGeom>
          <a:noFill/>
        </p:spPr>
        <p:txBody>
          <a:bodyPr wrap="none" rtlCol="0">
            <a:spAutoFit/>
          </a:bodyPr>
          <a:lstStyle/>
          <a:p>
            <a:r>
              <a:rPr lang="en-US" sz="1600" dirty="0">
                <a:solidFill>
                  <a:schemeClr val="bg1"/>
                </a:solidFill>
                <a:latin typeface="Avenir Next" panose="020B0503020202020204" pitchFamily="34" charset="0"/>
              </a:rPr>
              <a:t>iii</a:t>
            </a:r>
          </a:p>
        </p:txBody>
      </p:sp>
      <p:sp>
        <p:nvSpPr>
          <p:cNvPr id="74" name="Title 1">
            <a:extLst>
              <a:ext uri="{FF2B5EF4-FFF2-40B4-BE49-F238E27FC236}">
                <a16:creationId xmlns:a16="http://schemas.microsoft.com/office/drawing/2014/main" id="{D086DB18-A2DD-9047-96C4-9C417BAD3E0D}"/>
              </a:ext>
            </a:extLst>
          </p:cNvPr>
          <p:cNvSpPr>
            <a:spLocks noGrp="1"/>
          </p:cNvSpPr>
          <p:nvPr>
            <p:ph type="title"/>
          </p:nvPr>
        </p:nvSpPr>
        <p:spPr>
          <a:xfrm>
            <a:off x="739706" y="92442"/>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Above ground and underground tank configurations</a:t>
            </a:r>
          </a:p>
        </p:txBody>
      </p:sp>
    </p:spTree>
    <p:extLst>
      <p:ext uri="{BB962C8B-B14F-4D97-AF65-F5344CB8AC3E}">
        <p14:creationId xmlns:p14="http://schemas.microsoft.com/office/powerpoint/2010/main" val="1079080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722" y="1046603"/>
            <a:ext cx="5427178"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To enable food security</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Why harvest water in the digital era?</a:t>
            </a:r>
          </a:p>
        </p:txBody>
      </p:sp>
      <p:sp>
        <p:nvSpPr>
          <p:cNvPr id="7" name="TextBox 6">
            <a:extLst>
              <a:ext uri="{FF2B5EF4-FFF2-40B4-BE49-F238E27FC236}">
                <a16:creationId xmlns:a16="http://schemas.microsoft.com/office/drawing/2014/main" id="{204F3536-7CB2-4646-BAF1-077CFA5EEDDE}"/>
              </a:ext>
            </a:extLst>
          </p:cNvPr>
          <p:cNvSpPr txBox="1"/>
          <p:nvPr/>
        </p:nvSpPr>
        <p:spPr>
          <a:xfrm>
            <a:off x="7468706" y="2328059"/>
            <a:ext cx="4577364" cy="4524315"/>
          </a:xfrm>
          <a:prstGeom prst="rect">
            <a:avLst/>
          </a:prstGeom>
          <a:noFill/>
        </p:spPr>
        <p:txBody>
          <a:bodyPr wrap="square" rtlCol="0">
            <a:spAutoFit/>
          </a:bodyPr>
          <a:lstStyle/>
          <a:p>
            <a:r>
              <a:rPr lang="en-US" sz="1600" dirty="0">
                <a:solidFill>
                  <a:schemeClr val="bg1"/>
                </a:solidFill>
                <a:latin typeface="Avenir Next" panose="020B0503020202020204" pitchFamily="34" charset="0"/>
              </a:rPr>
              <a:t>As a Small Island Developing State and a Net Food Importing Developing Country, Jamaica is unable to produce sufficient quantities of food to support the growing demands of its population.  Various factors have and continue to impact Jamaica’s agriculture development, food security and nutrition. These include, but are not limited to:</a:t>
            </a:r>
          </a:p>
          <a:p>
            <a:pPr marL="285750" lvl="0" indent="-285750">
              <a:buFont typeface="Arial" panose="020B0604020202020204" pitchFamily="34" charset="0"/>
              <a:buChar char="•"/>
            </a:pPr>
            <a:r>
              <a:rPr lang="en-US" sz="1600" dirty="0">
                <a:solidFill>
                  <a:schemeClr val="bg1"/>
                </a:solidFill>
                <a:latin typeface="Avenir Next" panose="020B0503020202020204" pitchFamily="34" charset="0"/>
              </a:rPr>
              <a:t>Increased frequency and intensity of extreme weather events resulting from climate change, </a:t>
            </a:r>
            <a:r>
              <a:rPr lang="en-US" sz="1600" u="sng" dirty="0">
                <a:solidFill>
                  <a:schemeClr val="bg1"/>
                </a:solidFill>
                <a:latin typeface="Avenir Next" panose="020B0503020202020204" pitchFamily="34" charset="0"/>
              </a:rPr>
              <a:t>such as droughts, hurricanes and floods;</a:t>
            </a:r>
          </a:p>
          <a:p>
            <a:pPr marL="285750" lvl="0" indent="-285750">
              <a:buFont typeface="Arial" panose="020B0604020202020204" pitchFamily="34" charset="0"/>
              <a:buChar char="•"/>
            </a:pPr>
            <a:r>
              <a:rPr lang="en-US" sz="1600" dirty="0">
                <a:solidFill>
                  <a:schemeClr val="bg1"/>
                </a:solidFill>
                <a:latin typeface="Avenir Next" panose="020B0503020202020204" pitchFamily="34" charset="0"/>
              </a:rPr>
              <a:t>Small size of landholdings;</a:t>
            </a:r>
          </a:p>
          <a:p>
            <a:pPr marL="285750" lvl="0" indent="-285750">
              <a:buFont typeface="Arial" panose="020B0604020202020204" pitchFamily="34" charset="0"/>
              <a:buChar char="•"/>
            </a:pPr>
            <a:r>
              <a:rPr lang="en-US" sz="1600" dirty="0">
                <a:solidFill>
                  <a:schemeClr val="bg1"/>
                </a:solidFill>
                <a:latin typeface="Avenir Next" panose="020B0503020202020204" pitchFamily="34" charset="0"/>
              </a:rPr>
              <a:t>Limited availability and use of appropriate technology;</a:t>
            </a:r>
          </a:p>
          <a:p>
            <a:pPr marL="285750" lvl="0" indent="-285750">
              <a:buFont typeface="Arial" panose="020B0604020202020204" pitchFamily="34" charset="0"/>
              <a:buChar char="•"/>
            </a:pPr>
            <a:r>
              <a:rPr lang="en-US" sz="1600" dirty="0">
                <a:solidFill>
                  <a:schemeClr val="bg1"/>
                </a:solidFill>
                <a:latin typeface="Avenir Next" panose="020B0503020202020204" pitchFamily="34" charset="0"/>
              </a:rPr>
              <a:t>Reduced availability of agricultural lands, due to </a:t>
            </a:r>
            <a:r>
              <a:rPr lang="en-US" sz="1600" dirty="0" err="1">
                <a:solidFill>
                  <a:schemeClr val="bg1"/>
                </a:solidFill>
                <a:latin typeface="Avenir Next" panose="020B0503020202020204" pitchFamily="34" charset="0"/>
              </a:rPr>
              <a:t>urbanisation</a:t>
            </a:r>
            <a:r>
              <a:rPr lang="en-US" sz="1600" dirty="0">
                <a:solidFill>
                  <a:schemeClr val="bg1"/>
                </a:solidFill>
                <a:latin typeface="Avenir Next" panose="020B0503020202020204" pitchFamily="34" charset="0"/>
              </a:rPr>
              <a:t>; and  </a:t>
            </a:r>
          </a:p>
          <a:p>
            <a:pPr marL="285750" lvl="0" indent="-285750">
              <a:buFont typeface="Arial" panose="020B0604020202020204" pitchFamily="34" charset="0"/>
              <a:buChar char="•"/>
            </a:pPr>
            <a:r>
              <a:rPr lang="en-US" sz="1600" dirty="0">
                <a:solidFill>
                  <a:schemeClr val="bg1"/>
                </a:solidFill>
                <a:latin typeface="Avenir Next" panose="020B0503020202020204" pitchFamily="34" charset="0"/>
              </a:rPr>
              <a:t>High cost of capital</a:t>
            </a:r>
          </a:p>
        </p:txBody>
      </p:sp>
      <p:sp>
        <p:nvSpPr>
          <p:cNvPr id="9" name="TextBox 8">
            <a:extLst>
              <a:ext uri="{FF2B5EF4-FFF2-40B4-BE49-F238E27FC236}">
                <a16:creationId xmlns:a16="http://schemas.microsoft.com/office/drawing/2014/main" id="{DE4AE462-A59B-9E45-8A95-5B741A22D696}"/>
              </a:ext>
            </a:extLst>
          </p:cNvPr>
          <p:cNvSpPr txBox="1"/>
          <p:nvPr/>
        </p:nvSpPr>
        <p:spPr>
          <a:xfrm>
            <a:off x="2535722" y="2194709"/>
            <a:ext cx="4590661" cy="3693319"/>
          </a:xfrm>
          <a:prstGeom prst="rect">
            <a:avLst/>
          </a:prstGeom>
          <a:noFill/>
        </p:spPr>
        <p:txBody>
          <a:bodyPr wrap="square" rtlCol="0">
            <a:spAutoFit/>
          </a:bodyPr>
          <a:lstStyle/>
          <a:p>
            <a:r>
              <a:rPr lang="en-US" b="1" dirty="0">
                <a:solidFill>
                  <a:schemeClr val="bg1"/>
                </a:solidFill>
                <a:latin typeface="Avenir Next Demi Bold" panose="020B0503020202020204" pitchFamily="34" charset="0"/>
              </a:rPr>
              <a:t>What is food security? </a:t>
            </a:r>
          </a:p>
          <a:p>
            <a:r>
              <a:rPr lang="en-US" dirty="0">
                <a:solidFill>
                  <a:schemeClr val="bg1"/>
                </a:solidFill>
                <a:latin typeface="Avenir Next" panose="020B0503020202020204" pitchFamily="34" charset="0"/>
              </a:rPr>
              <a:t>Food security requires an available and reliable food supply at all times. At the global, regional and national levels, food supply can be affected by climate, disasters, war, civil unrest, population growth, lack of effective agricultural practices, and restrictions on trade.</a:t>
            </a:r>
          </a:p>
          <a:p>
            <a:endParaRPr lang="en-US" dirty="0">
              <a:solidFill>
                <a:schemeClr val="bg1"/>
              </a:solidFill>
              <a:latin typeface="Avenir Next" panose="020B0503020202020204" pitchFamily="34" charset="0"/>
            </a:endParaRPr>
          </a:p>
          <a:p>
            <a:r>
              <a:rPr lang="en-US" dirty="0">
                <a:solidFill>
                  <a:schemeClr val="bg1"/>
                </a:solidFill>
                <a:latin typeface="Avenir Next" panose="020B0503020202020204" pitchFamily="34" charset="0"/>
              </a:rPr>
              <a:t>At the household level, food security is essentially a matter of access to food and its appropriate use to ensure the health of individual family members.</a:t>
            </a:r>
          </a:p>
        </p:txBody>
      </p:sp>
      <p:pic>
        <p:nvPicPr>
          <p:cNvPr id="8" name="Picture 8" descr="Related image">
            <a:extLst>
              <a:ext uri="{FF2B5EF4-FFF2-40B4-BE49-F238E27FC236}">
                <a16:creationId xmlns:a16="http://schemas.microsoft.com/office/drawing/2014/main" id="{A84A15E4-2817-484D-A9D7-5C825E1D3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237" y="1029672"/>
            <a:ext cx="704462" cy="7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346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253" y="1063536"/>
            <a:ext cx="5427178"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To ensure safe schools</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Why harvest water in the digital era?</a:t>
            </a:r>
          </a:p>
        </p:txBody>
      </p:sp>
      <p:sp>
        <p:nvSpPr>
          <p:cNvPr id="9" name="TextBox 8">
            <a:extLst>
              <a:ext uri="{FF2B5EF4-FFF2-40B4-BE49-F238E27FC236}">
                <a16:creationId xmlns:a16="http://schemas.microsoft.com/office/drawing/2014/main" id="{DE4AE462-A59B-9E45-8A95-5B741A22D696}"/>
              </a:ext>
            </a:extLst>
          </p:cNvPr>
          <p:cNvSpPr txBox="1"/>
          <p:nvPr/>
        </p:nvSpPr>
        <p:spPr>
          <a:xfrm>
            <a:off x="2654253" y="4288691"/>
            <a:ext cx="7289847" cy="2062103"/>
          </a:xfrm>
          <a:prstGeom prst="rect">
            <a:avLst/>
          </a:prstGeom>
          <a:noFill/>
        </p:spPr>
        <p:txBody>
          <a:bodyPr wrap="square" rtlCol="0">
            <a:spAutoFit/>
          </a:bodyPr>
          <a:lstStyle/>
          <a:p>
            <a:r>
              <a:rPr lang="en-US" sz="1600" b="1" dirty="0">
                <a:solidFill>
                  <a:schemeClr val="bg1"/>
                </a:solidFill>
                <a:latin typeface="Avenir Next Demi Bold" panose="020B0503020202020204" pitchFamily="34" charset="0"/>
              </a:rPr>
              <a:t>A joint grant by the Japanese government valued at $10 million was not a want, but a dire need.</a:t>
            </a:r>
          </a:p>
          <a:p>
            <a:endParaRPr lang="en-US" sz="1600" b="1" dirty="0">
              <a:solidFill>
                <a:schemeClr val="bg1"/>
              </a:solidFill>
              <a:latin typeface="Avenir Next Demi Bold" panose="020B0503020202020204" pitchFamily="34" charset="0"/>
            </a:endParaRPr>
          </a:p>
          <a:p>
            <a:r>
              <a:rPr lang="en-US" sz="1600" b="1" dirty="0">
                <a:solidFill>
                  <a:schemeClr val="bg1"/>
                </a:solidFill>
                <a:latin typeface="Avenir Next Demi Bold" panose="020B0503020202020204" pitchFamily="34" charset="0"/>
              </a:rPr>
              <a:t>That is how Veronica Gaynor, principal of the Iris </a:t>
            </a:r>
            <a:r>
              <a:rPr lang="en-US" sz="1600" b="1" dirty="0" err="1">
                <a:solidFill>
                  <a:schemeClr val="bg1"/>
                </a:solidFill>
                <a:latin typeface="Avenir Next Demi Bold" panose="020B0503020202020204" pitchFamily="34" charset="0"/>
              </a:rPr>
              <a:t>Gelly</a:t>
            </a:r>
            <a:r>
              <a:rPr lang="en-US" sz="1600" b="1" dirty="0">
                <a:solidFill>
                  <a:schemeClr val="bg1"/>
                </a:solidFill>
                <a:latin typeface="Avenir Next Demi Bold" panose="020B0503020202020204" pitchFamily="34" charset="0"/>
              </a:rPr>
              <a:t> Primary School in Kingston, described the donation which she received recently at the Ministry of Education's offices in downtown Kingston, as she explained the challenges that students have to endure on a daily basis due to inadequate water supply, which then results in poor sanitation.</a:t>
            </a:r>
          </a:p>
        </p:txBody>
      </p:sp>
      <p:pic>
        <p:nvPicPr>
          <p:cNvPr id="8" name="Picture 8" descr="Related image">
            <a:extLst>
              <a:ext uri="{FF2B5EF4-FFF2-40B4-BE49-F238E27FC236}">
                <a16:creationId xmlns:a16="http://schemas.microsoft.com/office/drawing/2014/main" id="{1A6A3ABD-1489-BD40-BB2E-A327B9AA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969" y="1029672"/>
            <a:ext cx="704462" cy="7044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A76D633-937D-A948-B8A6-9C4854B33CB8}"/>
              </a:ext>
            </a:extLst>
          </p:cNvPr>
          <p:cNvPicPr>
            <a:picLocks noChangeAspect="1"/>
          </p:cNvPicPr>
          <p:nvPr/>
        </p:nvPicPr>
        <p:blipFill>
          <a:blip r:embed="rId4"/>
          <a:stretch>
            <a:fillRect/>
          </a:stretch>
        </p:blipFill>
        <p:spPr>
          <a:xfrm>
            <a:off x="2787650" y="1765011"/>
            <a:ext cx="5861050" cy="2332335"/>
          </a:xfrm>
          <a:prstGeom prst="rect">
            <a:avLst/>
          </a:prstGeom>
        </p:spPr>
      </p:pic>
    </p:spTree>
    <p:extLst>
      <p:ext uri="{BB962C8B-B14F-4D97-AF65-F5344CB8AC3E}">
        <p14:creationId xmlns:p14="http://schemas.microsoft.com/office/powerpoint/2010/main" val="272640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BDB15F-FED8-5C48-8D46-7C40997154D9}"/>
              </a:ext>
            </a:extLst>
          </p:cNvPr>
          <p:cNvSpPr/>
          <p:nvPr/>
        </p:nvSpPr>
        <p:spPr>
          <a:xfrm>
            <a:off x="0" y="11067"/>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88E234C1-0798-764D-80E1-52D28C0E275F}"/>
              </a:ext>
            </a:extLst>
          </p:cNvPr>
          <p:cNvSpPr>
            <a:spLocks noGrp="1"/>
          </p:cNvSpPr>
          <p:nvPr>
            <p:ph type="title"/>
          </p:nvPr>
        </p:nvSpPr>
        <p:spPr>
          <a:xfrm>
            <a:off x="739706" y="178707"/>
            <a:ext cx="9301441" cy="529953"/>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School deployment case study </a:t>
            </a:r>
          </a:p>
        </p:txBody>
      </p:sp>
    </p:spTree>
    <p:extLst>
      <p:ext uri="{BB962C8B-B14F-4D97-AF65-F5344CB8AC3E}">
        <p14:creationId xmlns:p14="http://schemas.microsoft.com/office/powerpoint/2010/main" val="84907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21" y="2414419"/>
            <a:ext cx="10515600" cy="605799"/>
          </a:xfrm>
          <a:solidFill>
            <a:schemeClr val="bg1">
              <a:lumMod val="95000"/>
            </a:schemeClr>
          </a:solidFill>
          <a:ln>
            <a:solidFill>
              <a:schemeClr val="bg2">
                <a:lumMod val="90000"/>
              </a:schemeClr>
            </a:solidFill>
          </a:ln>
        </p:spPr>
        <p:txBody>
          <a:bodyPr>
            <a:normAutofit/>
          </a:bodyPr>
          <a:lstStyle/>
          <a:p>
            <a:r>
              <a:rPr lang="en-US" sz="2000" dirty="0">
                <a:solidFill>
                  <a:schemeClr val="tx1">
                    <a:lumMod val="50000"/>
                    <a:lumOff val="50000"/>
                  </a:schemeClr>
                </a:solidFill>
                <a:latin typeface="Avenir Book" charset="0"/>
                <a:ea typeface="Avenir Book" charset="0"/>
                <a:cs typeface="Avenir Book" charset="0"/>
              </a:rPr>
              <a:t>1. Why harvest water in the digital era? </a:t>
            </a:r>
          </a:p>
        </p:txBody>
      </p:sp>
      <p:sp>
        <p:nvSpPr>
          <p:cNvPr id="10" name="Title 1">
            <a:extLst>
              <a:ext uri="{FF2B5EF4-FFF2-40B4-BE49-F238E27FC236}">
                <a16:creationId xmlns:a16="http://schemas.microsoft.com/office/drawing/2014/main" id="{7C0538E9-9B88-E74B-983A-0D2F12CE860F}"/>
              </a:ext>
            </a:extLst>
          </p:cNvPr>
          <p:cNvSpPr txBox="1">
            <a:spLocks/>
          </p:cNvSpPr>
          <p:nvPr/>
        </p:nvSpPr>
        <p:spPr>
          <a:xfrm>
            <a:off x="816821" y="3923879"/>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3. How to always have water @ home</a:t>
            </a:r>
          </a:p>
        </p:txBody>
      </p:sp>
      <p:sp>
        <p:nvSpPr>
          <p:cNvPr id="11" name="Title 1">
            <a:extLst>
              <a:ext uri="{FF2B5EF4-FFF2-40B4-BE49-F238E27FC236}">
                <a16:creationId xmlns:a16="http://schemas.microsoft.com/office/drawing/2014/main" id="{7EB296E1-0985-504C-8B9C-6ECCD9BD0E40}"/>
              </a:ext>
            </a:extLst>
          </p:cNvPr>
          <p:cNvSpPr txBox="1">
            <a:spLocks/>
          </p:cNvSpPr>
          <p:nvPr/>
        </p:nvSpPr>
        <p:spPr>
          <a:xfrm>
            <a:off x="816821" y="4738127"/>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4. How to always have water @ your farm</a:t>
            </a:r>
          </a:p>
        </p:txBody>
      </p:sp>
      <p:sp>
        <p:nvSpPr>
          <p:cNvPr id="13" name="Title 1">
            <a:extLst>
              <a:ext uri="{FF2B5EF4-FFF2-40B4-BE49-F238E27FC236}">
                <a16:creationId xmlns:a16="http://schemas.microsoft.com/office/drawing/2014/main" id="{58CCCCD1-A0F0-E04D-8324-32F2929AD043}"/>
              </a:ext>
            </a:extLst>
          </p:cNvPr>
          <p:cNvSpPr txBox="1">
            <a:spLocks/>
          </p:cNvSpPr>
          <p:nvPr/>
        </p:nvSpPr>
        <p:spPr>
          <a:xfrm>
            <a:off x="816821" y="5551390"/>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5. How to always have water @ your school</a:t>
            </a:r>
          </a:p>
        </p:txBody>
      </p:sp>
      <p:sp>
        <p:nvSpPr>
          <p:cNvPr id="7" name="Title 1">
            <a:extLst>
              <a:ext uri="{FF2B5EF4-FFF2-40B4-BE49-F238E27FC236}">
                <a16:creationId xmlns:a16="http://schemas.microsoft.com/office/drawing/2014/main" id="{B09B5F23-39D3-5747-A3A0-A291F1C9E8F4}"/>
              </a:ext>
            </a:extLst>
          </p:cNvPr>
          <p:cNvSpPr txBox="1">
            <a:spLocks/>
          </p:cNvSpPr>
          <p:nvPr/>
        </p:nvSpPr>
        <p:spPr>
          <a:xfrm>
            <a:off x="816821" y="631929"/>
            <a:ext cx="10515600"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lumMod val="95000"/>
                  </a:schemeClr>
                </a:solidFill>
                <a:latin typeface="Avenir Next Demi Bold" panose="020B0503020202020204" pitchFamily="34" charset="0"/>
                <a:ea typeface="Avenir Book" charset="0"/>
                <a:cs typeface="Avenir Book" charset="0"/>
              </a:rPr>
              <a:t>Curriculum</a:t>
            </a:r>
          </a:p>
        </p:txBody>
      </p:sp>
      <p:sp>
        <p:nvSpPr>
          <p:cNvPr id="8" name="Title 1">
            <a:extLst>
              <a:ext uri="{FF2B5EF4-FFF2-40B4-BE49-F238E27FC236}">
                <a16:creationId xmlns:a16="http://schemas.microsoft.com/office/drawing/2014/main" id="{C9B1371A-3DF0-B345-851B-79EADD5EC18B}"/>
              </a:ext>
            </a:extLst>
          </p:cNvPr>
          <p:cNvSpPr txBox="1">
            <a:spLocks/>
          </p:cNvSpPr>
          <p:nvPr/>
        </p:nvSpPr>
        <p:spPr>
          <a:xfrm>
            <a:off x="816821" y="1606049"/>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Course Overview</a:t>
            </a:r>
          </a:p>
        </p:txBody>
      </p:sp>
      <p:sp>
        <p:nvSpPr>
          <p:cNvPr id="5" name="Rectangle 4">
            <a:extLst>
              <a:ext uri="{FF2B5EF4-FFF2-40B4-BE49-F238E27FC236}">
                <a16:creationId xmlns:a16="http://schemas.microsoft.com/office/drawing/2014/main" id="{139B362B-8639-C248-8DE5-76CA6734850C}"/>
              </a:ext>
            </a:extLst>
          </p:cNvPr>
          <p:cNvSpPr/>
          <p:nvPr/>
        </p:nvSpPr>
        <p:spPr>
          <a:xfrm>
            <a:off x="9620250" y="178119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2" name="Rectangle 11">
            <a:hlinkClick r:id="rId3" action="ppaction://hlinksldjump"/>
            <a:extLst>
              <a:ext uri="{FF2B5EF4-FFF2-40B4-BE49-F238E27FC236}">
                <a16:creationId xmlns:a16="http://schemas.microsoft.com/office/drawing/2014/main" id="{B933A101-3B16-B04B-A52F-5596C052E516}"/>
              </a:ext>
            </a:extLst>
          </p:cNvPr>
          <p:cNvSpPr/>
          <p:nvPr/>
        </p:nvSpPr>
        <p:spPr>
          <a:xfrm>
            <a:off x="9620250" y="256707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4" name="Rectangle 13">
            <a:extLst>
              <a:ext uri="{FF2B5EF4-FFF2-40B4-BE49-F238E27FC236}">
                <a16:creationId xmlns:a16="http://schemas.microsoft.com/office/drawing/2014/main" id="{6B8EE323-703B-5E44-BFE7-D22A53E9E129}"/>
              </a:ext>
            </a:extLst>
          </p:cNvPr>
          <p:cNvSpPr/>
          <p:nvPr/>
        </p:nvSpPr>
        <p:spPr>
          <a:xfrm>
            <a:off x="9620250" y="409902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5" name="Rectangle 14">
            <a:extLst>
              <a:ext uri="{FF2B5EF4-FFF2-40B4-BE49-F238E27FC236}">
                <a16:creationId xmlns:a16="http://schemas.microsoft.com/office/drawing/2014/main" id="{12417DA0-A459-0448-A53E-A66A93E7994B}"/>
              </a:ext>
            </a:extLst>
          </p:cNvPr>
          <p:cNvSpPr/>
          <p:nvPr/>
        </p:nvSpPr>
        <p:spPr>
          <a:xfrm>
            <a:off x="9620250" y="4929911"/>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6" name="Rectangle 15">
            <a:extLst>
              <a:ext uri="{FF2B5EF4-FFF2-40B4-BE49-F238E27FC236}">
                <a16:creationId xmlns:a16="http://schemas.microsoft.com/office/drawing/2014/main" id="{96297CC6-5BD1-A046-9BC5-9B1EBD832A7A}"/>
              </a:ext>
            </a:extLst>
          </p:cNvPr>
          <p:cNvSpPr/>
          <p:nvPr/>
        </p:nvSpPr>
        <p:spPr>
          <a:xfrm>
            <a:off x="9620250" y="569482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7" name="Title 1">
            <a:extLst>
              <a:ext uri="{FF2B5EF4-FFF2-40B4-BE49-F238E27FC236}">
                <a16:creationId xmlns:a16="http://schemas.microsoft.com/office/drawing/2014/main" id="{9E5F44AC-90A7-7944-B506-744DD8CF9E80}"/>
              </a:ext>
            </a:extLst>
          </p:cNvPr>
          <p:cNvSpPr txBox="1">
            <a:spLocks/>
          </p:cNvSpPr>
          <p:nvPr/>
        </p:nvSpPr>
        <p:spPr>
          <a:xfrm>
            <a:off x="813945" y="3161878"/>
            <a:ext cx="10515600" cy="605799"/>
          </a:xfrm>
          <a:prstGeom prst="rect">
            <a:avLst/>
          </a:prstGeom>
          <a:solidFill>
            <a:srgbClr val="1289A7"/>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lumMod val="95000"/>
                  </a:schemeClr>
                </a:solidFill>
                <a:latin typeface="Avenir Book" charset="0"/>
                <a:ea typeface="Avenir Book" charset="0"/>
                <a:cs typeface="Avenir Book" charset="0"/>
              </a:rPr>
              <a:t>2. Tools for managing water tanks</a:t>
            </a:r>
          </a:p>
        </p:txBody>
      </p:sp>
      <p:sp>
        <p:nvSpPr>
          <p:cNvPr id="18" name="Rectangle 17">
            <a:extLst>
              <a:ext uri="{FF2B5EF4-FFF2-40B4-BE49-F238E27FC236}">
                <a16:creationId xmlns:a16="http://schemas.microsoft.com/office/drawing/2014/main" id="{AA6300DF-E178-5B48-85A5-689BEDEF66B0}"/>
              </a:ext>
            </a:extLst>
          </p:cNvPr>
          <p:cNvSpPr/>
          <p:nvPr/>
        </p:nvSpPr>
        <p:spPr>
          <a:xfrm>
            <a:off x="9617374" y="3337026"/>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Tree>
    <p:extLst>
      <p:ext uri="{BB962C8B-B14F-4D97-AF65-F5344CB8AC3E}">
        <p14:creationId xmlns:p14="http://schemas.microsoft.com/office/powerpoint/2010/main" val="2911004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798DD0D-F985-974B-BA4B-492436E01C98}"/>
              </a:ext>
            </a:extLst>
          </p:cNvPr>
          <p:cNvSpPr txBox="1">
            <a:spLocks/>
          </p:cNvSpPr>
          <p:nvPr/>
        </p:nvSpPr>
        <p:spPr>
          <a:xfrm>
            <a:off x="0" y="16468"/>
            <a:ext cx="12192000" cy="6841532"/>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r>
              <a:rPr lang="en-US" sz="3200" dirty="0">
                <a:solidFill>
                  <a:schemeClr val="bg1">
                    <a:lumMod val="95000"/>
                  </a:schemeClr>
                </a:solidFill>
                <a:latin typeface="Avenir Book" charset="0"/>
                <a:ea typeface="Avenir Book" charset="0"/>
                <a:cs typeface="Avenir Book" charset="0"/>
              </a:rPr>
              <a:t>		2.  Tools for managing water tanks</a:t>
            </a:r>
          </a:p>
        </p:txBody>
      </p:sp>
      <p:sp>
        <p:nvSpPr>
          <p:cNvPr id="15" name="Title 1">
            <a:extLst>
              <a:ext uri="{FF2B5EF4-FFF2-40B4-BE49-F238E27FC236}">
                <a16:creationId xmlns:a16="http://schemas.microsoft.com/office/drawing/2014/main" id="{1AD9057B-D4C8-874D-A20F-0B376C9174D4}"/>
              </a:ext>
            </a:extLst>
          </p:cNvPr>
          <p:cNvSpPr txBox="1">
            <a:spLocks/>
          </p:cNvSpPr>
          <p:nvPr/>
        </p:nvSpPr>
        <p:spPr>
          <a:xfrm>
            <a:off x="1924049" y="1480071"/>
            <a:ext cx="8839201" cy="464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chemeClr val="bg1"/>
              </a:solidFill>
            </a:endParaRPr>
          </a:p>
        </p:txBody>
      </p:sp>
    </p:spTree>
    <p:extLst>
      <p:ext uri="{BB962C8B-B14F-4D97-AF65-F5344CB8AC3E}">
        <p14:creationId xmlns:p14="http://schemas.microsoft.com/office/powerpoint/2010/main" val="50786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798DD0D-F985-974B-BA4B-492436E01C98}"/>
              </a:ext>
            </a:extLst>
          </p:cNvPr>
          <p:cNvSpPr txBox="1">
            <a:spLocks/>
          </p:cNvSpPr>
          <p:nvPr/>
        </p:nvSpPr>
        <p:spPr>
          <a:xfrm>
            <a:off x="0" y="16468"/>
            <a:ext cx="12192000" cy="6841532"/>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pPr algn="ctr"/>
            <a:r>
              <a:rPr lang="en-US" sz="3200" dirty="0">
                <a:solidFill>
                  <a:schemeClr val="bg1">
                    <a:lumMod val="95000"/>
                  </a:schemeClr>
                </a:solidFill>
                <a:latin typeface="Avenir Book" charset="0"/>
                <a:ea typeface="Avenir Book" charset="0"/>
                <a:cs typeface="Avenir Book" charset="0"/>
              </a:rPr>
              <a:t>  water tanks increase </a:t>
            </a:r>
          </a:p>
          <a:p>
            <a:pPr algn="ctr"/>
            <a:r>
              <a:rPr lang="en-US" sz="3200" dirty="0">
                <a:solidFill>
                  <a:schemeClr val="bg1">
                    <a:lumMod val="95000"/>
                  </a:schemeClr>
                </a:solidFill>
                <a:latin typeface="Avenir Book" charset="0"/>
                <a:ea typeface="Avenir Book" charset="0"/>
                <a:cs typeface="Avenir Book" charset="0"/>
              </a:rPr>
              <a:t>the certainty of supply</a:t>
            </a:r>
          </a:p>
        </p:txBody>
      </p:sp>
      <p:sp>
        <p:nvSpPr>
          <p:cNvPr id="15" name="Title 1">
            <a:extLst>
              <a:ext uri="{FF2B5EF4-FFF2-40B4-BE49-F238E27FC236}">
                <a16:creationId xmlns:a16="http://schemas.microsoft.com/office/drawing/2014/main" id="{1AD9057B-D4C8-874D-A20F-0B376C9174D4}"/>
              </a:ext>
            </a:extLst>
          </p:cNvPr>
          <p:cNvSpPr txBox="1">
            <a:spLocks/>
          </p:cNvSpPr>
          <p:nvPr/>
        </p:nvSpPr>
        <p:spPr>
          <a:xfrm>
            <a:off x="1924049" y="1480071"/>
            <a:ext cx="8839201" cy="464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chemeClr val="bg1"/>
              </a:solidFill>
            </a:endParaRPr>
          </a:p>
        </p:txBody>
      </p:sp>
      <p:sp>
        <p:nvSpPr>
          <p:cNvPr id="2" name="TextBox 1">
            <a:extLst>
              <a:ext uri="{FF2B5EF4-FFF2-40B4-BE49-F238E27FC236}">
                <a16:creationId xmlns:a16="http://schemas.microsoft.com/office/drawing/2014/main" id="{CB7A040F-A9AC-D34F-AE92-FE7EE69676A2}"/>
              </a:ext>
            </a:extLst>
          </p:cNvPr>
          <p:cNvSpPr txBox="1"/>
          <p:nvPr/>
        </p:nvSpPr>
        <p:spPr>
          <a:xfrm>
            <a:off x="3910958" y="1869913"/>
            <a:ext cx="4641012" cy="2185214"/>
          </a:xfrm>
          <a:prstGeom prst="rect">
            <a:avLst/>
          </a:prstGeom>
          <a:noFill/>
        </p:spPr>
        <p:txBody>
          <a:bodyPr wrap="square" rtlCol="0">
            <a:spAutoFit/>
          </a:bodyPr>
          <a:lstStyle/>
          <a:p>
            <a:pPr algn="ctr"/>
            <a:r>
              <a:rPr lang="en-US" sz="9600" b="1" dirty="0">
                <a:solidFill>
                  <a:schemeClr val="bg1"/>
                </a:solidFill>
                <a:latin typeface="Avenir Next Heavy" panose="020B0503020202020204" pitchFamily="34" charset="0"/>
              </a:rPr>
              <a:t>1</a:t>
            </a:r>
            <a:r>
              <a:rPr lang="en-US" sz="4000" dirty="0">
                <a:solidFill>
                  <a:schemeClr val="bg1"/>
                </a:solidFill>
                <a:latin typeface="Avenir Next" panose="020B0503020202020204" pitchFamily="34" charset="0"/>
              </a:rPr>
              <a:t>Billion</a:t>
            </a:r>
          </a:p>
          <a:p>
            <a:pPr algn="ctr"/>
            <a:r>
              <a:rPr lang="en-US" sz="2000" dirty="0">
                <a:solidFill>
                  <a:schemeClr val="bg1"/>
                </a:solidFill>
                <a:latin typeface="Avenir Next" panose="020B0503020202020204" pitchFamily="34" charset="0"/>
              </a:rPr>
              <a:t>globally are served by uncertain &amp; intermittent piped water supplies</a:t>
            </a:r>
          </a:p>
        </p:txBody>
      </p:sp>
    </p:spTree>
    <p:extLst>
      <p:ext uri="{BB962C8B-B14F-4D97-AF65-F5344CB8AC3E}">
        <p14:creationId xmlns:p14="http://schemas.microsoft.com/office/powerpoint/2010/main" val="3081074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022" y="1046603"/>
            <a:ext cx="3503128"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Learning Objectives</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2. Tools for managing water tanks</a:t>
            </a:r>
          </a:p>
        </p:txBody>
      </p:sp>
      <p:sp>
        <p:nvSpPr>
          <p:cNvPr id="7" name="TextBox 6">
            <a:extLst>
              <a:ext uri="{FF2B5EF4-FFF2-40B4-BE49-F238E27FC236}">
                <a16:creationId xmlns:a16="http://schemas.microsoft.com/office/drawing/2014/main" id="{204F3536-7CB2-4646-BAF1-077CFA5EEDDE}"/>
              </a:ext>
            </a:extLst>
          </p:cNvPr>
          <p:cNvSpPr txBox="1"/>
          <p:nvPr/>
        </p:nvSpPr>
        <p:spPr>
          <a:xfrm>
            <a:off x="2000248" y="3073837"/>
            <a:ext cx="6398685" cy="2646878"/>
          </a:xfrm>
          <a:prstGeom prst="rect">
            <a:avLst/>
          </a:prstGeom>
          <a:noFill/>
        </p:spPr>
        <p:txBody>
          <a:bodyPr wrap="square" rtlCol="0">
            <a:spAutoFit/>
          </a:bodyPr>
          <a:lstStyle/>
          <a:p>
            <a:pPr>
              <a:spcAft>
                <a:spcPts val="1200"/>
              </a:spcAft>
            </a:pPr>
            <a:r>
              <a:rPr lang="en-US" sz="2000" b="1" dirty="0">
                <a:solidFill>
                  <a:schemeClr val="bg1"/>
                </a:solidFill>
                <a:latin typeface="Avenir Next Demi Bold" panose="020B0503020202020204" pitchFamily="34" charset="0"/>
              </a:rPr>
              <a:t>In this module you will</a:t>
            </a:r>
            <a:endParaRPr lang="en-US" sz="2000" dirty="0">
              <a:solidFill>
                <a:schemeClr val="bg1"/>
              </a:solidFill>
              <a:latin typeface="Avenir Next" panose="020B0503020202020204" pitchFamily="34" charset="0"/>
            </a:endParaRPr>
          </a:p>
          <a:p>
            <a:pPr marL="285750" indent="-285750">
              <a:spcAft>
                <a:spcPts val="600"/>
              </a:spcAft>
              <a:buFont typeface="Arial" panose="020B0604020202020204" pitchFamily="34" charset="0"/>
              <a:buChar char="•"/>
            </a:pPr>
            <a:r>
              <a:rPr lang="en-US" dirty="0">
                <a:solidFill>
                  <a:schemeClr val="bg1"/>
                </a:solidFill>
                <a:latin typeface="Avenir Next" panose="020B0503020202020204" pitchFamily="34" charset="0"/>
              </a:rPr>
              <a:t>Learn about how to estimate the amount of water available to supply the tank and monitor this supply over the long term.</a:t>
            </a:r>
          </a:p>
          <a:p>
            <a:pPr marL="285750" indent="-285750">
              <a:spcAft>
                <a:spcPts val="600"/>
              </a:spcAft>
              <a:buFont typeface="Arial" panose="020B0604020202020204" pitchFamily="34" charset="0"/>
              <a:buChar char="•"/>
            </a:pPr>
            <a:r>
              <a:rPr lang="en-US" dirty="0">
                <a:solidFill>
                  <a:schemeClr val="bg1"/>
                </a:solidFill>
                <a:latin typeface="Avenir Next" panose="020B0503020202020204" pitchFamily="34" charset="0"/>
              </a:rPr>
              <a:t>Learn about water quality and how to ensure the water in your tank is safe to drink.</a:t>
            </a:r>
          </a:p>
          <a:p>
            <a:pPr marL="285750" indent="-285750">
              <a:spcAft>
                <a:spcPts val="600"/>
              </a:spcAft>
              <a:buFont typeface="Arial" panose="020B0604020202020204" pitchFamily="34" charset="0"/>
              <a:buChar char="•"/>
            </a:pPr>
            <a:r>
              <a:rPr lang="en-US" dirty="0">
                <a:solidFill>
                  <a:schemeClr val="bg1"/>
                </a:solidFill>
                <a:latin typeface="Avenir Next" panose="020B0503020202020204" pitchFamily="34" charset="0"/>
              </a:rPr>
              <a:t>Learn about checking for leaks and patching tanks and pipes once they have been identified. </a:t>
            </a:r>
          </a:p>
        </p:txBody>
      </p:sp>
      <p:sp>
        <p:nvSpPr>
          <p:cNvPr id="3" name="Rectangle 2">
            <a:extLst>
              <a:ext uri="{FF2B5EF4-FFF2-40B4-BE49-F238E27FC236}">
                <a16:creationId xmlns:a16="http://schemas.microsoft.com/office/drawing/2014/main" id="{FE39ED87-7A5E-794D-9DED-C7C05DF521F4}"/>
              </a:ext>
            </a:extLst>
          </p:cNvPr>
          <p:cNvSpPr/>
          <p:nvPr/>
        </p:nvSpPr>
        <p:spPr>
          <a:xfrm>
            <a:off x="2000248" y="1940950"/>
            <a:ext cx="8210551" cy="707886"/>
          </a:xfrm>
          <a:prstGeom prst="rect">
            <a:avLst/>
          </a:prstGeom>
        </p:spPr>
        <p:txBody>
          <a:bodyPr wrap="square">
            <a:spAutoFit/>
          </a:bodyPr>
          <a:lstStyle/>
          <a:p>
            <a:r>
              <a:rPr lang="en-US" sz="2000" i="1" dirty="0">
                <a:solidFill>
                  <a:schemeClr val="bg1"/>
                </a:solidFill>
              </a:rPr>
              <a:t>Upon completion of this module, the learner will understand the range of tools available to monitor and maintain water tanks</a:t>
            </a:r>
            <a:endParaRPr lang="en-US" sz="2000" dirty="0">
              <a:solidFill>
                <a:schemeClr val="bg1"/>
              </a:solidFill>
            </a:endParaRPr>
          </a:p>
        </p:txBody>
      </p:sp>
      <p:pic>
        <p:nvPicPr>
          <p:cNvPr id="8198" name="Picture 6" descr="Related image">
            <a:extLst>
              <a:ext uri="{FF2B5EF4-FFF2-40B4-BE49-F238E27FC236}">
                <a16:creationId xmlns:a16="http://schemas.microsoft.com/office/drawing/2014/main" id="{CFC0EFB2-3A68-1B41-9733-53357796B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48" y="1071932"/>
            <a:ext cx="680424" cy="68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7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201" y="1761984"/>
            <a:ext cx="7920656" cy="704462"/>
          </a:xfrm>
        </p:spPr>
        <p:txBody>
          <a:bodyPr>
            <a:normAutofit/>
          </a:bodyPr>
          <a:lstStyle/>
          <a:p>
            <a:r>
              <a:rPr lang="en-US" sz="2800" dirty="0">
                <a:solidFill>
                  <a:schemeClr val="bg1">
                    <a:lumMod val="95000"/>
                  </a:schemeClr>
                </a:solidFill>
                <a:latin typeface="Avenir Book" charset="0"/>
                <a:ea typeface="Avenir Book" charset="0"/>
                <a:cs typeface="Avenir Book" charset="0"/>
              </a:rPr>
              <a:t>Course Summary</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Course Overview</a:t>
            </a:r>
          </a:p>
        </p:txBody>
      </p:sp>
      <p:sp>
        <p:nvSpPr>
          <p:cNvPr id="14" name="Title 1">
            <a:extLst>
              <a:ext uri="{FF2B5EF4-FFF2-40B4-BE49-F238E27FC236}">
                <a16:creationId xmlns:a16="http://schemas.microsoft.com/office/drawing/2014/main" id="{AF5D6133-4591-284A-B1CE-0552A052CAE8}"/>
              </a:ext>
            </a:extLst>
          </p:cNvPr>
          <p:cNvSpPr txBox="1">
            <a:spLocks/>
          </p:cNvSpPr>
          <p:nvPr/>
        </p:nvSpPr>
        <p:spPr>
          <a:xfrm>
            <a:off x="2650064" y="3057847"/>
            <a:ext cx="7920656" cy="55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95000"/>
                  </a:schemeClr>
                </a:solidFill>
                <a:latin typeface="Avenir Book" charset="0"/>
                <a:ea typeface="Avenir Book" charset="0"/>
                <a:cs typeface="Avenir Book" charset="0"/>
              </a:rPr>
              <a:t>FAQ</a:t>
            </a:r>
          </a:p>
        </p:txBody>
      </p:sp>
      <p:pic>
        <p:nvPicPr>
          <p:cNvPr id="12" name="Picture 8" descr="Related image">
            <a:extLst>
              <a:ext uri="{FF2B5EF4-FFF2-40B4-BE49-F238E27FC236}">
                <a16:creationId xmlns:a16="http://schemas.microsoft.com/office/drawing/2014/main" id="{2D59A1AD-F0AB-7148-8BA4-546A88D9F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237" y="1673135"/>
            <a:ext cx="704462" cy="7044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elated image">
            <a:extLst>
              <a:ext uri="{FF2B5EF4-FFF2-40B4-BE49-F238E27FC236}">
                <a16:creationId xmlns:a16="http://schemas.microsoft.com/office/drawing/2014/main" id="{C423A658-A988-6640-85F1-87713583E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237" y="2926196"/>
            <a:ext cx="704462" cy="7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465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382" y="2813529"/>
            <a:ext cx="7920656" cy="704462"/>
          </a:xfrm>
        </p:spPr>
        <p:txBody>
          <a:bodyPr>
            <a:normAutofit/>
          </a:bodyPr>
          <a:lstStyle/>
          <a:p>
            <a:r>
              <a:rPr lang="en-US" sz="2800" dirty="0">
                <a:solidFill>
                  <a:schemeClr val="bg1">
                    <a:lumMod val="95000"/>
                  </a:schemeClr>
                </a:solidFill>
                <a:latin typeface="Avenir Book" charset="0"/>
                <a:ea typeface="Avenir Book" charset="0"/>
                <a:cs typeface="Avenir Book" charset="0"/>
              </a:rPr>
              <a:t>How to check water quality</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2. Tools for managing water tanks</a:t>
            </a:r>
          </a:p>
        </p:txBody>
      </p:sp>
      <p:sp>
        <p:nvSpPr>
          <p:cNvPr id="15" name="Title 1">
            <a:extLst>
              <a:ext uri="{FF2B5EF4-FFF2-40B4-BE49-F238E27FC236}">
                <a16:creationId xmlns:a16="http://schemas.microsoft.com/office/drawing/2014/main" id="{1AD9057B-D4C8-874D-A20F-0B376C9174D4}"/>
              </a:ext>
            </a:extLst>
          </p:cNvPr>
          <p:cNvSpPr txBox="1">
            <a:spLocks/>
          </p:cNvSpPr>
          <p:nvPr/>
        </p:nvSpPr>
        <p:spPr>
          <a:xfrm>
            <a:off x="2620434" y="4037414"/>
            <a:ext cx="5657851"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95000"/>
                  </a:schemeClr>
                </a:solidFill>
                <a:latin typeface="Avenir Book" charset="0"/>
                <a:ea typeface="Avenir Book" charset="0"/>
                <a:cs typeface="Avenir Book" charset="0"/>
              </a:rPr>
              <a:t>How to spot leaks</a:t>
            </a:r>
          </a:p>
        </p:txBody>
      </p:sp>
      <p:sp>
        <p:nvSpPr>
          <p:cNvPr id="7" name="Title 1">
            <a:extLst>
              <a:ext uri="{FF2B5EF4-FFF2-40B4-BE49-F238E27FC236}">
                <a16:creationId xmlns:a16="http://schemas.microsoft.com/office/drawing/2014/main" id="{7772A012-AFFC-7546-BB01-4F07D85CBB2F}"/>
              </a:ext>
            </a:extLst>
          </p:cNvPr>
          <p:cNvSpPr txBox="1">
            <a:spLocks/>
          </p:cNvSpPr>
          <p:nvPr/>
        </p:nvSpPr>
        <p:spPr>
          <a:xfrm>
            <a:off x="2567512" y="1617876"/>
            <a:ext cx="7920656" cy="8692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95000"/>
                  </a:schemeClr>
                </a:solidFill>
                <a:latin typeface="Avenir Book" charset="0"/>
                <a:ea typeface="Avenir Book" charset="0"/>
                <a:cs typeface="Avenir Book" charset="0"/>
              </a:rPr>
              <a:t>How to monitor supply</a:t>
            </a:r>
          </a:p>
        </p:txBody>
      </p:sp>
      <p:pic>
        <p:nvPicPr>
          <p:cNvPr id="8" name="Picture 8" descr="Related image">
            <a:extLst>
              <a:ext uri="{FF2B5EF4-FFF2-40B4-BE49-F238E27FC236}">
                <a16:creationId xmlns:a16="http://schemas.microsoft.com/office/drawing/2014/main" id="{1E646330-C498-8045-9FFB-73E2D2D53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237" y="1673135"/>
            <a:ext cx="704462" cy="7044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a:extLst>
              <a:ext uri="{FF2B5EF4-FFF2-40B4-BE49-F238E27FC236}">
                <a16:creationId xmlns:a16="http://schemas.microsoft.com/office/drawing/2014/main" id="{3EF8C65F-4F9B-8144-8265-0BCB60136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173" y="2807664"/>
            <a:ext cx="704462" cy="7044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lated image">
            <a:extLst>
              <a:ext uri="{FF2B5EF4-FFF2-40B4-BE49-F238E27FC236}">
                <a16:creationId xmlns:a16="http://schemas.microsoft.com/office/drawing/2014/main" id="{0B4A3358-3B24-FE4B-9A92-8FEFB16CC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173" y="3993004"/>
            <a:ext cx="704462" cy="7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689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252" y="1063536"/>
            <a:ext cx="6248207"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Monitor Supply</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2. Tools for managing water tanks</a:t>
            </a:r>
          </a:p>
        </p:txBody>
      </p:sp>
      <p:sp>
        <p:nvSpPr>
          <p:cNvPr id="9" name="TextBox 8">
            <a:extLst>
              <a:ext uri="{FF2B5EF4-FFF2-40B4-BE49-F238E27FC236}">
                <a16:creationId xmlns:a16="http://schemas.microsoft.com/office/drawing/2014/main" id="{DE4AE462-A59B-9E45-8A95-5B741A22D696}"/>
              </a:ext>
            </a:extLst>
          </p:cNvPr>
          <p:cNvSpPr txBox="1"/>
          <p:nvPr/>
        </p:nvSpPr>
        <p:spPr>
          <a:xfrm>
            <a:off x="2738159" y="2022831"/>
            <a:ext cx="6147047" cy="707886"/>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What is the source of water that supplies your tank?</a:t>
            </a:r>
            <a:endParaRPr lang="en-US" sz="2000" dirty="0">
              <a:solidFill>
                <a:schemeClr val="bg1"/>
              </a:solidFill>
              <a:latin typeface="Avenir Next" panose="020B0503020202020204" pitchFamily="34" charset="0"/>
            </a:endParaRPr>
          </a:p>
        </p:txBody>
      </p:sp>
      <p:pic>
        <p:nvPicPr>
          <p:cNvPr id="8" name="Picture 8" descr="Related image">
            <a:extLst>
              <a:ext uri="{FF2B5EF4-FFF2-40B4-BE49-F238E27FC236}">
                <a16:creationId xmlns:a16="http://schemas.microsoft.com/office/drawing/2014/main" id="{1A6A3ABD-1489-BD40-BB2E-A327B9AA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16" y="1029672"/>
            <a:ext cx="704462" cy="70446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BA22711-6638-CB45-BE30-12ECC6AC8317}"/>
              </a:ext>
            </a:extLst>
          </p:cNvPr>
          <p:cNvSpPr txBox="1">
            <a:spLocks/>
          </p:cNvSpPr>
          <p:nvPr/>
        </p:nvSpPr>
        <p:spPr>
          <a:xfrm>
            <a:off x="2758289" y="2865511"/>
            <a:ext cx="5918415"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Rooftop Rainwater</a:t>
            </a:r>
          </a:p>
        </p:txBody>
      </p:sp>
      <p:sp>
        <p:nvSpPr>
          <p:cNvPr id="11" name="Rectangle 10">
            <a:extLst>
              <a:ext uri="{FF2B5EF4-FFF2-40B4-BE49-F238E27FC236}">
                <a16:creationId xmlns:a16="http://schemas.microsoft.com/office/drawing/2014/main" id="{C2F2FB5C-92D8-CB4A-A1AB-3199A12BD6EA}"/>
              </a:ext>
            </a:extLst>
          </p:cNvPr>
          <p:cNvSpPr/>
          <p:nvPr/>
        </p:nvSpPr>
        <p:spPr>
          <a:xfrm>
            <a:off x="2861807" y="2967493"/>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2" name="Title 1">
            <a:extLst>
              <a:ext uri="{FF2B5EF4-FFF2-40B4-BE49-F238E27FC236}">
                <a16:creationId xmlns:a16="http://schemas.microsoft.com/office/drawing/2014/main" id="{F4661188-74C3-BD43-9809-503DDCBFBD7B}"/>
              </a:ext>
            </a:extLst>
          </p:cNvPr>
          <p:cNvSpPr txBox="1">
            <a:spLocks/>
          </p:cNvSpPr>
          <p:nvPr/>
        </p:nvSpPr>
        <p:spPr>
          <a:xfrm>
            <a:off x="2755413" y="3690772"/>
            <a:ext cx="5922762"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Piped Water</a:t>
            </a:r>
          </a:p>
        </p:txBody>
      </p:sp>
      <p:sp>
        <p:nvSpPr>
          <p:cNvPr id="14" name="Rectangle 13">
            <a:extLst>
              <a:ext uri="{FF2B5EF4-FFF2-40B4-BE49-F238E27FC236}">
                <a16:creationId xmlns:a16="http://schemas.microsoft.com/office/drawing/2014/main" id="{4E04EA3E-3A32-C641-95D6-C356E9FA64C4}"/>
              </a:ext>
            </a:extLst>
          </p:cNvPr>
          <p:cNvSpPr/>
          <p:nvPr/>
        </p:nvSpPr>
        <p:spPr>
          <a:xfrm>
            <a:off x="2858930" y="3792754"/>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5" name="Title 1">
            <a:extLst>
              <a:ext uri="{FF2B5EF4-FFF2-40B4-BE49-F238E27FC236}">
                <a16:creationId xmlns:a16="http://schemas.microsoft.com/office/drawing/2014/main" id="{10706FA4-A956-9D45-80B6-C16C97D1495C}"/>
              </a:ext>
            </a:extLst>
          </p:cNvPr>
          <p:cNvSpPr txBox="1">
            <a:spLocks/>
          </p:cNvSpPr>
          <p:nvPr/>
        </p:nvSpPr>
        <p:spPr>
          <a:xfrm>
            <a:off x="2735282" y="4516032"/>
            <a:ext cx="5953165"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Surface Runoff</a:t>
            </a:r>
          </a:p>
        </p:txBody>
      </p:sp>
      <p:sp>
        <p:nvSpPr>
          <p:cNvPr id="16" name="Rectangle 15">
            <a:extLst>
              <a:ext uri="{FF2B5EF4-FFF2-40B4-BE49-F238E27FC236}">
                <a16:creationId xmlns:a16="http://schemas.microsoft.com/office/drawing/2014/main" id="{802DDE72-B0D5-0C47-A429-51C72D214F13}"/>
              </a:ext>
            </a:extLst>
          </p:cNvPr>
          <p:cNvSpPr/>
          <p:nvPr/>
        </p:nvSpPr>
        <p:spPr>
          <a:xfrm>
            <a:off x="2856053" y="4618014"/>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2787653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Do I have enough rain to invest in rooftop harvesting?</a:t>
            </a:r>
          </a:p>
        </p:txBody>
      </p:sp>
      <p:sp>
        <p:nvSpPr>
          <p:cNvPr id="28" name="TextBox 27">
            <a:extLst>
              <a:ext uri="{FF2B5EF4-FFF2-40B4-BE49-F238E27FC236}">
                <a16:creationId xmlns:a16="http://schemas.microsoft.com/office/drawing/2014/main" id="{5D8B6C2E-0ABF-364E-9A32-571CB0F019F7}"/>
              </a:ext>
            </a:extLst>
          </p:cNvPr>
          <p:cNvSpPr txBox="1"/>
          <p:nvPr/>
        </p:nvSpPr>
        <p:spPr>
          <a:xfrm>
            <a:off x="812858" y="1484531"/>
            <a:ext cx="8221414" cy="707886"/>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The size of your roof and location in Jamaica will determine how much rainwater you will be able to collect.</a:t>
            </a:r>
            <a:endParaRPr lang="en-US" sz="2000" dirty="0">
              <a:solidFill>
                <a:schemeClr val="bg1"/>
              </a:solidFill>
              <a:latin typeface="Avenir Next" panose="020B0503020202020204" pitchFamily="34" charset="0"/>
            </a:endParaRPr>
          </a:p>
        </p:txBody>
      </p:sp>
      <p:pic>
        <p:nvPicPr>
          <p:cNvPr id="7" name="Picture 6">
            <a:extLst>
              <a:ext uri="{FF2B5EF4-FFF2-40B4-BE49-F238E27FC236}">
                <a16:creationId xmlns:a16="http://schemas.microsoft.com/office/drawing/2014/main" id="{EEFB7928-D40B-684A-AD8D-4B3B460AEE92}"/>
              </a:ext>
            </a:extLst>
          </p:cNvPr>
          <p:cNvPicPr>
            <a:picLocks noChangeAspect="1"/>
          </p:cNvPicPr>
          <p:nvPr/>
        </p:nvPicPr>
        <p:blipFill>
          <a:blip r:embed="rId3"/>
          <a:stretch>
            <a:fillRect/>
          </a:stretch>
        </p:blipFill>
        <p:spPr>
          <a:xfrm>
            <a:off x="812858" y="2607274"/>
            <a:ext cx="4823592" cy="4072319"/>
          </a:xfrm>
          <a:prstGeom prst="rect">
            <a:avLst/>
          </a:prstGeom>
        </p:spPr>
      </p:pic>
      <p:pic>
        <p:nvPicPr>
          <p:cNvPr id="29" name="Picture 2" descr="Image result for toolbox icon">
            <a:extLst>
              <a:ext uri="{FF2B5EF4-FFF2-40B4-BE49-F238E27FC236}">
                <a16:creationId xmlns:a16="http://schemas.microsoft.com/office/drawing/2014/main" id="{2CC3AED4-D9FC-534D-AA5C-BCBEE1F13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6560" y="2561618"/>
            <a:ext cx="1834880" cy="183488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838667D-C3CC-2447-B991-4B5EAB012E12}"/>
              </a:ext>
            </a:extLst>
          </p:cNvPr>
          <p:cNvSpPr/>
          <p:nvPr/>
        </p:nvSpPr>
        <p:spPr>
          <a:xfrm>
            <a:off x="7977806" y="4138885"/>
            <a:ext cx="3352803" cy="2677656"/>
          </a:xfrm>
          <a:prstGeom prst="rect">
            <a:avLst/>
          </a:prstGeom>
        </p:spPr>
        <p:txBody>
          <a:bodyPr wrap="square">
            <a:spAutoFit/>
          </a:bodyPr>
          <a:lstStyle/>
          <a:p>
            <a:pPr marL="409575" lvl="1" indent="-234950">
              <a:lnSpc>
                <a:spcPct val="150000"/>
              </a:lnSpc>
              <a:buFont typeface="Arial" panose="020B0604020202020204" pitchFamily="34" charset="0"/>
              <a:buChar char="•"/>
            </a:pPr>
            <a:r>
              <a:rPr lang="en-US" sz="1600" b="1" dirty="0">
                <a:solidFill>
                  <a:schemeClr val="bg1">
                    <a:lumMod val="95000"/>
                  </a:schemeClr>
                </a:solidFill>
                <a:latin typeface="Avenir Next Demi Bold" panose="020B0503020202020204" pitchFamily="34" charset="0"/>
              </a:rPr>
              <a:t>Go to http://</a:t>
            </a:r>
            <a:r>
              <a:rPr lang="en-US" sz="1600" b="1" dirty="0" err="1">
                <a:solidFill>
                  <a:schemeClr val="bg1">
                    <a:lumMod val="95000"/>
                  </a:schemeClr>
                </a:solidFill>
                <a:latin typeface="Avenir Next Demi Bold" panose="020B0503020202020204" pitchFamily="34" charset="0"/>
              </a:rPr>
              <a:t>bit.ly</a:t>
            </a:r>
            <a:r>
              <a:rPr lang="en-US" sz="1600" b="1" dirty="0">
                <a:solidFill>
                  <a:schemeClr val="bg1">
                    <a:lumMod val="95000"/>
                  </a:schemeClr>
                </a:solidFill>
                <a:latin typeface="Avenir Next Demi Bold" panose="020B0503020202020204" pitchFamily="34" charset="0"/>
              </a:rPr>
              <a:t>/</a:t>
            </a:r>
            <a:r>
              <a:rPr lang="en-US" sz="1600" b="1" dirty="0" err="1">
                <a:solidFill>
                  <a:schemeClr val="bg1">
                    <a:lumMod val="95000"/>
                  </a:schemeClr>
                </a:solidFill>
                <a:latin typeface="Avenir Next Demi Bold" panose="020B0503020202020204" pitchFamily="34" charset="0"/>
              </a:rPr>
              <a:t>myRain</a:t>
            </a:r>
            <a:endParaRPr lang="en-US" sz="1600" b="1" dirty="0">
              <a:solidFill>
                <a:schemeClr val="bg1">
                  <a:lumMod val="95000"/>
                </a:schemeClr>
              </a:solidFill>
              <a:latin typeface="Avenir Next Demi Bold" panose="020B0503020202020204" pitchFamily="34" charset="0"/>
            </a:endParaRPr>
          </a:p>
          <a:p>
            <a:pPr marL="409575" lvl="1" indent="-234950">
              <a:buFont typeface="Arial" panose="020B0604020202020204" pitchFamily="34" charset="0"/>
              <a:buChar char="•"/>
            </a:pPr>
            <a:endParaRPr lang="en-US" sz="1600" b="1" dirty="0">
              <a:solidFill>
                <a:schemeClr val="bg1">
                  <a:lumMod val="95000"/>
                </a:schemeClr>
              </a:solidFill>
              <a:latin typeface="Avenir Next Demi Bold" panose="020B0503020202020204" pitchFamily="34" charset="0"/>
            </a:endParaRPr>
          </a:p>
          <a:p>
            <a:pPr marL="409575" lvl="1" indent="-234950">
              <a:buFont typeface="Arial" panose="020B0604020202020204" pitchFamily="34" charset="0"/>
              <a:buChar char="•"/>
            </a:pPr>
            <a:r>
              <a:rPr lang="en-US" sz="1600" b="1" dirty="0">
                <a:solidFill>
                  <a:schemeClr val="bg1">
                    <a:lumMod val="95000"/>
                  </a:schemeClr>
                </a:solidFill>
                <a:latin typeface="Avenir Next Demi Bold" panose="020B0503020202020204" pitchFamily="34" charset="0"/>
              </a:rPr>
              <a:t>If the reported monthly rainfall for the station closest to you greater than </a:t>
            </a:r>
            <a:r>
              <a:rPr lang="en-US" sz="1600" b="1" u="sng" dirty="0">
                <a:solidFill>
                  <a:schemeClr val="bg1">
                    <a:lumMod val="95000"/>
                  </a:schemeClr>
                </a:solidFill>
                <a:latin typeface="Avenir Next Demi Bold" panose="020B0503020202020204" pitchFamily="34" charset="0"/>
              </a:rPr>
              <a:t>100 mm </a:t>
            </a:r>
            <a:r>
              <a:rPr lang="en-US" sz="1600" b="1" dirty="0">
                <a:solidFill>
                  <a:schemeClr val="bg1">
                    <a:lumMod val="95000"/>
                  </a:schemeClr>
                </a:solidFill>
                <a:latin typeface="Avenir Next Demi Bold" panose="020B0503020202020204" pitchFamily="34" charset="0"/>
              </a:rPr>
              <a:t>per month and your roof  is greater than </a:t>
            </a:r>
            <a:r>
              <a:rPr lang="en-US" sz="1600" b="1" u="sng" dirty="0">
                <a:solidFill>
                  <a:schemeClr val="bg1">
                    <a:lumMod val="95000"/>
                  </a:schemeClr>
                </a:solidFill>
                <a:latin typeface="Avenir Next Demi Bold" panose="020B0503020202020204" pitchFamily="34" charset="0"/>
              </a:rPr>
              <a:t>30 square meters</a:t>
            </a:r>
            <a:r>
              <a:rPr lang="en-US" sz="1600" b="1" dirty="0">
                <a:solidFill>
                  <a:schemeClr val="bg1">
                    <a:lumMod val="95000"/>
                  </a:schemeClr>
                </a:solidFill>
                <a:latin typeface="Avenir Next Demi Bold" panose="020B0503020202020204" pitchFamily="34" charset="0"/>
              </a:rPr>
              <a:t>, you should be able to harvest more than 1,000L per week. </a:t>
            </a:r>
          </a:p>
        </p:txBody>
      </p:sp>
      <p:sp>
        <p:nvSpPr>
          <p:cNvPr id="8" name="TextBox 7">
            <a:extLst>
              <a:ext uri="{FF2B5EF4-FFF2-40B4-BE49-F238E27FC236}">
                <a16:creationId xmlns:a16="http://schemas.microsoft.com/office/drawing/2014/main" id="{F72E4CA8-49BC-BB42-A5C0-4365C944C9BC}"/>
              </a:ext>
            </a:extLst>
          </p:cNvPr>
          <p:cNvSpPr txBox="1"/>
          <p:nvPr/>
        </p:nvSpPr>
        <p:spPr>
          <a:xfrm>
            <a:off x="8412192" y="3783485"/>
            <a:ext cx="1082989" cy="369332"/>
          </a:xfrm>
          <a:prstGeom prst="rect">
            <a:avLst/>
          </a:prstGeom>
          <a:noFill/>
        </p:spPr>
        <p:txBody>
          <a:bodyPr wrap="none" rtlCol="0">
            <a:spAutoFit/>
          </a:bodyPr>
          <a:lstStyle/>
          <a:p>
            <a:r>
              <a:rPr lang="en-US" u="sng" dirty="0">
                <a:solidFill>
                  <a:schemeClr val="bg1">
                    <a:lumMod val="95000"/>
                  </a:schemeClr>
                </a:solidFill>
              </a:rPr>
              <a:t>TOOLBOX</a:t>
            </a:r>
          </a:p>
        </p:txBody>
      </p:sp>
      <p:sp>
        <p:nvSpPr>
          <p:cNvPr id="9" name="TextBox 8">
            <a:extLst>
              <a:ext uri="{FF2B5EF4-FFF2-40B4-BE49-F238E27FC236}">
                <a16:creationId xmlns:a16="http://schemas.microsoft.com/office/drawing/2014/main" id="{F9D5E3D4-FB4F-484E-AD73-E0A945E47393}"/>
              </a:ext>
            </a:extLst>
          </p:cNvPr>
          <p:cNvSpPr txBox="1"/>
          <p:nvPr/>
        </p:nvSpPr>
        <p:spPr>
          <a:xfrm>
            <a:off x="3516793" y="2590341"/>
            <a:ext cx="627095" cy="246221"/>
          </a:xfrm>
          <a:prstGeom prst="rect">
            <a:avLst/>
          </a:prstGeom>
          <a:solidFill>
            <a:srgbClr val="FFFF00"/>
          </a:solidFill>
        </p:spPr>
        <p:txBody>
          <a:bodyPr wrap="none" rtlCol="0">
            <a:spAutoFit/>
          </a:bodyPr>
          <a:lstStyle/>
          <a:p>
            <a:r>
              <a:rPr lang="en-US" sz="1000" dirty="0">
                <a:latin typeface="Avenir Next" panose="020B0503020202020204" pitchFamily="34" charset="0"/>
              </a:rPr>
              <a:t>[in mm]</a:t>
            </a:r>
          </a:p>
        </p:txBody>
      </p:sp>
    </p:spTree>
    <p:extLst>
      <p:ext uri="{BB962C8B-B14F-4D97-AF65-F5344CB8AC3E}">
        <p14:creationId xmlns:p14="http://schemas.microsoft.com/office/powerpoint/2010/main" val="402580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750 Gallon Rain Harvesting System">
            <a:extLst>
              <a:ext uri="{FF2B5EF4-FFF2-40B4-BE49-F238E27FC236}">
                <a16:creationId xmlns:a16="http://schemas.microsoft.com/office/drawing/2014/main" id="{F052FD68-3580-D541-BA43-5D22B2303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147" y="-7556"/>
            <a:ext cx="8509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696C9F-592F-4F44-819D-5CD0722222A8}"/>
              </a:ext>
            </a:extLst>
          </p:cNvPr>
          <p:cNvSpPr txBox="1"/>
          <p:nvPr/>
        </p:nvSpPr>
        <p:spPr>
          <a:xfrm>
            <a:off x="1532147" y="6091271"/>
            <a:ext cx="8509000" cy="584775"/>
          </a:xfrm>
          <a:prstGeom prst="rect">
            <a:avLst/>
          </a:prstGeom>
          <a:solidFill>
            <a:srgbClr val="1289A7"/>
          </a:solidFill>
        </p:spPr>
        <p:txBody>
          <a:bodyPr wrap="square" rtlCol="0">
            <a:spAutoFit/>
          </a:bodyPr>
          <a:lstStyle/>
          <a:p>
            <a:r>
              <a:rPr lang="en-US" sz="1600" dirty="0">
                <a:solidFill>
                  <a:schemeClr val="bg1">
                    <a:lumMod val="95000"/>
                  </a:schemeClr>
                </a:solidFill>
                <a:latin typeface="Avenir Next" panose="020B0503020202020204" pitchFamily="34" charset="0"/>
              </a:rPr>
              <a:t>Three 250 gallon tanks placed in series for 750 gallons total of storage. The use of smaller tanks provides a design option that saves space. Dimensions per tank - 36" dia. x 67"H</a:t>
            </a:r>
          </a:p>
        </p:txBody>
      </p:sp>
    </p:spTree>
    <p:extLst>
      <p:ext uri="{BB962C8B-B14F-4D97-AF65-F5344CB8AC3E}">
        <p14:creationId xmlns:p14="http://schemas.microsoft.com/office/powerpoint/2010/main" val="2487263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696C9F-592F-4F44-819D-5CD0722222A8}"/>
              </a:ext>
            </a:extLst>
          </p:cNvPr>
          <p:cNvSpPr txBox="1"/>
          <p:nvPr/>
        </p:nvSpPr>
        <p:spPr>
          <a:xfrm>
            <a:off x="1741651" y="6091271"/>
            <a:ext cx="8121695" cy="338554"/>
          </a:xfrm>
          <a:prstGeom prst="rect">
            <a:avLst/>
          </a:prstGeom>
          <a:solidFill>
            <a:srgbClr val="1289A7"/>
          </a:solidFill>
        </p:spPr>
        <p:txBody>
          <a:bodyPr wrap="square" rtlCol="0">
            <a:spAutoFit/>
          </a:bodyPr>
          <a:lstStyle/>
          <a:p>
            <a:r>
              <a:rPr lang="en-US" sz="1600" dirty="0">
                <a:solidFill>
                  <a:schemeClr val="bg1">
                    <a:lumMod val="95000"/>
                  </a:schemeClr>
                </a:solidFill>
                <a:latin typeface="Avenir Next" panose="020B0503020202020204" pitchFamily="34" charset="0"/>
              </a:rPr>
              <a:t>500 gallon tank. Dimensions per tank - 48" dia. x 67"H</a:t>
            </a:r>
          </a:p>
        </p:txBody>
      </p:sp>
      <p:pic>
        <p:nvPicPr>
          <p:cNvPr id="11266" name="Picture 2" descr="https://poly-mart.com/wp-content/uploads/2013/04/PM500RH-Install-Dark-Green.jpg">
            <a:extLst>
              <a:ext uri="{FF2B5EF4-FFF2-40B4-BE49-F238E27FC236}">
                <a16:creationId xmlns:a16="http://schemas.microsoft.com/office/drawing/2014/main" id="{FFDF129D-31E0-3B4F-B4AE-D691ACA8C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651" y="0"/>
            <a:ext cx="8121695" cy="609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06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How much piped water should I try to store? </a:t>
            </a:r>
          </a:p>
        </p:txBody>
      </p:sp>
      <p:sp>
        <p:nvSpPr>
          <p:cNvPr id="28" name="Title 1">
            <a:extLst>
              <a:ext uri="{FF2B5EF4-FFF2-40B4-BE49-F238E27FC236}">
                <a16:creationId xmlns:a16="http://schemas.microsoft.com/office/drawing/2014/main" id="{F5B564E8-8055-3B4F-B775-4D06F31C3AD3}"/>
              </a:ext>
            </a:extLst>
          </p:cNvPr>
          <p:cNvSpPr txBox="1">
            <a:spLocks/>
          </p:cNvSpPr>
          <p:nvPr/>
        </p:nvSpPr>
        <p:spPr>
          <a:xfrm>
            <a:off x="739706" y="849830"/>
            <a:ext cx="8473305" cy="864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venir Next Demi Bold" panose="020B0503020202020204" pitchFamily="34" charset="0"/>
                <a:ea typeface="Avenir Book" charset="0"/>
                <a:cs typeface="Avenir Book" charset="0"/>
              </a:rPr>
              <a:t>Homeowners should aim to install at least 700 gallons (2,650L) of storage.</a:t>
            </a:r>
          </a:p>
        </p:txBody>
      </p:sp>
      <p:sp>
        <p:nvSpPr>
          <p:cNvPr id="29" name="TextBox 28">
            <a:extLst>
              <a:ext uri="{FF2B5EF4-FFF2-40B4-BE49-F238E27FC236}">
                <a16:creationId xmlns:a16="http://schemas.microsoft.com/office/drawing/2014/main" id="{6DA0DADB-FBB4-3F4B-8B0F-15A9AC1A888B}"/>
              </a:ext>
            </a:extLst>
          </p:cNvPr>
          <p:cNvSpPr txBox="1"/>
          <p:nvPr/>
        </p:nvSpPr>
        <p:spPr>
          <a:xfrm>
            <a:off x="739706" y="1589577"/>
            <a:ext cx="7800445" cy="1323439"/>
          </a:xfrm>
          <a:prstGeom prst="rect">
            <a:avLst/>
          </a:prstGeom>
          <a:noFill/>
        </p:spPr>
        <p:txBody>
          <a:bodyPr wrap="square" rtlCol="0">
            <a:spAutoFit/>
          </a:bodyPr>
          <a:lstStyle/>
          <a:p>
            <a:r>
              <a:rPr lang="en-US" sz="1600" dirty="0">
                <a:solidFill>
                  <a:schemeClr val="bg1"/>
                </a:solidFill>
                <a:latin typeface="Avenir Next" panose="020B0503020202020204" pitchFamily="34" charset="0"/>
              </a:rPr>
              <a:t>Draft Planning Guidelines for Rainwater Harvesting have been developed by Jamaica’s Ministry of Economic Growth &amp; Job Creation. The guidelines offer minimum water storage tank recommendations that ensure homeowners and businesses have at least a week of supply on hand to serve as a buffer for when rain or piped water is not available. </a:t>
            </a:r>
          </a:p>
        </p:txBody>
      </p:sp>
      <p:sp>
        <p:nvSpPr>
          <p:cNvPr id="16" name="Rectangle 15">
            <a:extLst>
              <a:ext uri="{FF2B5EF4-FFF2-40B4-BE49-F238E27FC236}">
                <a16:creationId xmlns:a16="http://schemas.microsoft.com/office/drawing/2014/main" id="{5866CDBE-9A95-9745-A7EA-CA2E4AE0F7F5}"/>
              </a:ext>
            </a:extLst>
          </p:cNvPr>
          <p:cNvSpPr/>
          <p:nvPr/>
        </p:nvSpPr>
        <p:spPr>
          <a:xfrm>
            <a:off x="1380224" y="4890141"/>
            <a:ext cx="810883" cy="12871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CD629A6-03E0-BC48-A943-2F70B6FEC0C4}"/>
              </a:ext>
            </a:extLst>
          </p:cNvPr>
          <p:cNvSpPr/>
          <p:nvPr/>
        </p:nvSpPr>
        <p:spPr>
          <a:xfrm>
            <a:off x="3893387" y="3607359"/>
            <a:ext cx="810883" cy="2560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B0E103D-040F-9546-8EC7-9320525D91F4}"/>
              </a:ext>
            </a:extLst>
          </p:cNvPr>
          <p:cNvCxnSpPr>
            <a:cxnSpLocks/>
          </p:cNvCxnSpPr>
          <p:nvPr/>
        </p:nvCxnSpPr>
        <p:spPr>
          <a:xfrm>
            <a:off x="807644" y="6177290"/>
            <a:ext cx="8431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97EF721-D1FA-4A48-949F-41C7DCD60C8D}"/>
              </a:ext>
            </a:extLst>
          </p:cNvPr>
          <p:cNvSpPr/>
          <p:nvPr/>
        </p:nvSpPr>
        <p:spPr>
          <a:xfrm>
            <a:off x="6808397" y="4215176"/>
            <a:ext cx="810883" cy="1954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43FA771-2A63-E04E-B3A4-AFD46B4A6F02}"/>
              </a:ext>
            </a:extLst>
          </p:cNvPr>
          <p:cNvSpPr txBox="1"/>
          <p:nvPr/>
        </p:nvSpPr>
        <p:spPr>
          <a:xfrm>
            <a:off x="1387396" y="4316250"/>
            <a:ext cx="787395" cy="615553"/>
          </a:xfrm>
          <a:prstGeom prst="rect">
            <a:avLst/>
          </a:prstGeom>
          <a:noFill/>
        </p:spPr>
        <p:txBody>
          <a:bodyPr wrap="none" rtlCol="0">
            <a:spAutoFit/>
          </a:bodyPr>
          <a:lstStyle/>
          <a:p>
            <a:pPr algn="ctr"/>
            <a:r>
              <a:rPr lang="en-US" sz="2000" b="1" dirty="0">
                <a:solidFill>
                  <a:schemeClr val="bg1"/>
                </a:solidFill>
                <a:latin typeface="Avenir Next Demi Bold" panose="020B0503020202020204" pitchFamily="34" charset="0"/>
              </a:rPr>
              <a:t>700 </a:t>
            </a:r>
          </a:p>
          <a:p>
            <a:pPr algn="ctr"/>
            <a:r>
              <a:rPr lang="en-US" sz="1400" b="1" dirty="0">
                <a:solidFill>
                  <a:schemeClr val="bg1"/>
                </a:solidFill>
                <a:latin typeface="Avenir Next Demi Bold" panose="020B0503020202020204" pitchFamily="34" charset="0"/>
              </a:rPr>
              <a:t>gallons</a:t>
            </a:r>
          </a:p>
        </p:txBody>
      </p:sp>
      <p:sp>
        <p:nvSpPr>
          <p:cNvPr id="21" name="TextBox 20">
            <a:extLst>
              <a:ext uri="{FF2B5EF4-FFF2-40B4-BE49-F238E27FC236}">
                <a16:creationId xmlns:a16="http://schemas.microsoft.com/office/drawing/2014/main" id="{0E507866-00E1-154E-94D0-D76B0BCC3863}"/>
              </a:ext>
            </a:extLst>
          </p:cNvPr>
          <p:cNvSpPr txBox="1"/>
          <p:nvPr/>
        </p:nvSpPr>
        <p:spPr>
          <a:xfrm>
            <a:off x="3783629" y="3276661"/>
            <a:ext cx="1044286" cy="615553"/>
          </a:xfrm>
          <a:prstGeom prst="rect">
            <a:avLst/>
          </a:prstGeom>
          <a:noFill/>
        </p:spPr>
        <p:txBody>
          <a:bodyPr wrap="square" rtlCol="0">
            <a:spAutoFit/>
          </a:bodyPr>
          <a:lstStyle/>
          <a:p>
            <a:pPr algn="ctr"/>
            <a:r>
              <a:rPr lang="en-US" sz="2000" b="1" dirty="0">
                <a:solidFill>
                  <a:schemeClr val="bg1"/>
                </a:solidFill>
                <a:latin typeface="Avenir Next Demi Bold" panose="020B0503020202020204" pitchFamily="34" charset="0"/>
              </a:rPr>
              <a:t>1,500 </a:t>
            </a:r>
            <a:r>
              <a:rPr lang="en-US" sz="1400" b="1" dirty="0">
                <a:solidFill>
                  <a:schemeClr val="bg1"/>
                </a:solidFill>
                <a:latin typeface="Avenir Next Demi Bold" panose="020B0503020202020204" pitchFamily="34" charset="0"/>
              </a:rPr>
              <a:t>gallons</a:t>
            </a:r>
          </a:p>
        </p:txBody>
      </p:sp>
      <p:sp>
        <p:nvSpPr>
          <p:cNvPr id="22" name="TextBox 21">
            <a:extLst>
              <a:ext uri="{FF2B5EF4-FFF2-40B4-BE49-F238E27FC236}">
                <a16:creationId xmlns:a16="http://schemas.microsoft.com/office/drawing/2014/main" id="{510DA006-9242-BA47-B512-9FBE35C3946F}"/>
              </a:ext>
            </a:extLst>
          </p:cNvPr>
          <p:cNvSpPr txBox="1"/>
          <p:nvPr/>
        </p:nvSpPr>
        <p:spPr>
          <a:xfrm>
            <a:off x="978738" y="6220774"/>
            <a:ext cx="1646915" cy="307777"/>
          </a:xfrm>
          <a:prstGeom prst="rect">
            <a:avLst/>
          </a:prstGeom>
          <a:noFill/>
        </p:spPr>
        <p:txBody>
          <a:bodyPr wrap="square" rtlCol="0">
            <a:spAutoFit/>
          </a:bodyPr>
          <a:lstStyle/>
          <a:p>
            <a:pPr algn="ctr"/>
            <a:r>
              <a:rPr lang="en-US" sz="1400" b="1" dirty="0">
                <a:solidFill>
                  <a:schemeClr val="bg1">
                    <a:lumMod val="95000"/>
                  </a:schemeClr>
                </a:solidFill>
                <a:latin typeface="Avenir Next Demi Bold" panose="020B0503020202020204" pitchFamily="34" charset="0"/>
              </a:rPr>
              <a:t>Residential Use</a:t>
            </a:r>
          </a:p>
        </p:txBody>
      </p:sp>
      <p:sp>
        <p:nvSpPr>
          <p:cNvPr id="23" name="TextBox 22">
            <a:extLst>
              <a:ext uri="{FF2B5EF4-FFF2-40B4-BE49-F238E27FC236}">
                <a16:creationId xmlns:a16="http://schemas.microsoft.com/office/drawing/2014/main" id="{467B028D-010B-2A4F-8473-DC0BCED1C4EF}"/>
              </a:ext>
            </a:extLst>
          </p:cNvPr>
          <p:cNvSpPr txBox="1"/>
          <p:nvPr/>
        </p:nvSpPr>
        <p:spPr>
          <a:xfrm>
            <a:off x="3521022" y="6220774"/>
            <a:ext cx="2746428" cy="307777"/>
          </a:xfrm>
          <a:prstGeom prst="rect">
            <a:avLst/>
          </a:prstGeom>
          <a:noFill/>
        </p:spPr>
        <p:txBody>
          <a:bodyPr wrap="square" rtlCol="0">
            <a:spAutoFit/>
          </a:bodyPr>
          <a:lstStyle/>
          <a:p>
            <a:pPr algn="ctr"/>
            <a:r>
              <a:rPr lang="en-US" sz="1400" b="1" dirty="0">
                <a:solidFill>
                  <a:schemeClr val="bg1">
                    <a:lumMod val="95000"/>
                  </a:schemeClr>
                </a:solidFill>
                <a:latin typeface="Avenir Next Demi Bold" panose="020B0503020202020204" pitchFamily="34" charset="0"/>
              </a:rPr>
              <a:t>Commercial + Industrial Use</a:t>
            </a:r>
          </a:p>
        </p:txBody>
      </p:sp>
      <p:sp>
        <p:nvSpPr>
          <p:cNvPr id="24" name="TextBox 23">
            <a:extLst>
              <a:ext uri="{FF2B5EF4-FFF2-40B4-BE49-F238E27FC236}">
                <a16:creationId xmlns:a16="http://schemas.microsoft.com/office/drawing/2014/main" id="{AE87F0D3-AD8F-A845-BA5C-932BCA5C2217}"/>
              </a:ext>
            </a:extLst>
          </p:cNvPr>
          <p:cNvSpPr txBox="1"/>
          <p:nvPr/>
        </p:nvSpPr>
        <p:spPr>
          <a:xfrm>
            <a:off x="6742768" y="3872706"/>
            <a:ext cx="944490" cy="615553"/>
          </a:xfrm>
          <a:prstGeom prst="rect">
            <a:avLst/>
          </a:prstGeom>
          <a:noFill/>
        </p:spPr>
        <p:txBody>
          <a:bodyPr wrap="none" rtlCol="0">
            <a:spAutoFit/>
          </a:bodyPr>
          <a:lstStyle/>
          <a:p>
            <a:pPr algn="ctr"/>
            <a:r>
              <a:rPr lang="en-US" sz="2000" b="1" dirty="0">
                <a:solidFill>
                  <a:schemeClr val="bg1"/>
                </a:solidFill>
                <a:latin typeface="Avenir Next Demi Bold" panose="020B0503020202020204" pitchFamily="34" charset="0"/>
              </a:rPr>
              <a:t>1,000 </a:t>
            </a:r>
          </a:p>
          <a:p>
            <a:pPr algn="ctr"/>
            <a:r>
              <a:rPr lang="en-US" sz="1400" b="1" dirty="0">
                <a:solidFill>
                  <a:schemeClr val="bg1"/>
                </a:solidFill>
                <a:latin typeface="Avenir Next Demi Bold" panose="020B0503020202020204" pitchFamily="34" charset="0"/>
              </a:rPr>
              <a:t>gallons</a:t>
            </a:r>
          </a:p>
        </p:txBody>
      </p:sp>
      <p:sp>
        <p:nvSpPr>
          <p:cNvPr id="27" name="TextBox 26">
            <a:extLst>
              <a:ext uri="{FF2B5EF4-FFF2-40B4-BE49-F238E27FC236}">
                <a16:creationId xmlns:a16="http://schemas.microsoft.com/office/drawing/2014/main" id="{31F91B87-AD0F-B146-9099-2716B9F06894}"/>
              </a:ext>
            </a:extLst>
          </p:cNvPr>
          <p:cNvSpPr txBox="1"/>
          <p:nvPr/>
        </p:nvSpPr>
        <p:spPr>
          <a:xfrm>
            <a:off x="6438191" y="6185339"/>
            <a:ext cx="1646915" cy="307777"/>
          </a:xfrm>
          <a:prstGeom prst="rect">
            <a:avLst/>
          </a:prstGeom>
          <a:noFill/>
        </p:spPr>
        <p:txBody>
          <a:bodyPr wrap="square" rtlCol="0">
            <a:spAutoFit/>
          </a:bodyPr>
          <a:lstStyle/>
          <a:p>
            <a:pPr algn="ctr"/>
            <a:r>
              <a:rPr lang="en-US" sz="1400" b="1" dirty="0">
                <a:solidFill>
                  <a:schemeClr val="bg1">
                    <a:lumMod val="95000"/>
                  </a:schemeClr>
                </a:solidFill>
                <a:latin typeface="Avenir Next Demi Bold" panose="020B0503020202020204" pitchFamily="34" charset="0"/>
              </a:rPr>
              <a:t>Office Use</a:t>
            </a:r>
          </a:p>
        </p:txBody>
      </p:sp>
    </p:spTree>
    <p:extLst>
      <p:ext uri="{BB962C8B-B14F-4D97-AF65-F5344CB8AC3E}">
        <p14:creationId xmlns:p14="http://schemas.microsoft.com/office/powerpoint/2010/main" val="395107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Digital Water Tank Management</a:t>
            </a:r>
          </a:p>
        </p:txBody>
      </p:sp>
      <p:pic>
        <p:nvPicPr>
          <p:cNvPr id="4" name="Picture 3">
            <a:extLst>
              <a:ext uri="{FF2B5EF4-FFF2-40B4-BE49-F238E27FC236}">
                <a16:creationId xmlns:a16="http://schemas.microsoft.com/office/drawing/2014/main" id="{CA5FCBB1-1BF6-C149-ADD0-4F31E658F056}"/>
              </a:ext>
            </a:extLst>
          </p:cNvPr>
          <p:cNvPicPr>
            <a:picLocks noChangeAspect="1"/>
          </p:cNvPicPr>
          <p:nvPr/>
        </p:nvPicPr>
        <p:blipFill>
          <a:blip r:embed="rId3"/>
          <a:stretch>
            <a:fillRect/>
          </a:stretch>
        </p:blipFill>
        <p:spPr>
          <a:xfrm>
            <a:off x="853057" y="1189174"/>
            <a:ext cx="6789057" cy="3818844"/>
          </a:xfrm>
          <a:prstGeom prst="rect">
            <a:avLst/>
          </a:prstGeom>
        </p:spPr>
      </p:pic>
      <p:sp>
        <p:nvSpPr>
          <p:cNvPr id="28" name="TextBox 27">
            <a:extLst>
              <a:ext uri="{FF2B5EF4-FFF2-40B4-BE49-F238E27FC236}">
                <a16:creationId xmlns:a16="http://schemas.microsoft.com/office/drawing/2014/main" id="{84E97824-0CAD-3D4F-9B49-8D66F98C2105}"/>
              </a:ext>
            </a:extLst>
          </p:cNvPr>
          <p:cNvSpPr txBox="1"/>
          <p:nvPr/>
        </p:nvSpPr>
        <p:spPr>
          <a:xfrm>
            <a:off x="853057" y="5008018"/>
            <a:ext cx="6789057" cy="1692771"/>
          </a:xfrm>
          <a:prstGeom prst="rect">
            <a:avLst/>
          </a:prstGeom>
          <a:solidFill>
            <a:srgbClr val="1289A7"/>
          </a:solidFill>
        </p:spPr>
        <p:txBody>
          <a:bodyPr wrap="square" rtlCol="0">
            <a:spAutoFit/>
          </a:bodyPr>
          <a:lstStyle/>
          <a:p>
            <a:r>
              <a:rPr lang="en-US" sz="1300" dirty="0">
                <a:solidFill>
                  <a:schemeClr val="bg1">
                    <a:lumMod val="95000"/>
                  </a:schemeClr>
                </a:solidFill>
                <a:latin typeface="Avenir Next" panose="020B0503020202020204" pitchFamily="34" charset="0"/>
              </a:rPr>
              <a:t>Digital Water Tank Management is being used in Kenya to increase the predictability of the urban intermittent water supply system.  In informal settlements, installing the tanks on kiosks provide the water utility with the visibility they lacked previously to respond quickly when tanks are running low. With is approach,  those who use the communal supply will always visit a kiosk that has water.  At homes with intermittent water supply, the system provides a simple way for homeowners to get alerts when tanks are running low and allows verified suppliers to respond know immediately where water needs to be delivered.  See more at </a:t>
            </a:r>
            <a:r>
              <a:rPr lang="en-US" sz="1300" dirty="0" err="1">
                <a:solidFill>
                  <a:schemeClr val="bg1">
                    <a:lumMod val="95000"/>
                  </a:schemeClr>
                </a:solidFill>
                <a:latin typeface="Avenir Next" panose="020B0503020202020204" pitchFamily="34" charset="0"/>
              </a:rPr>
              <a:t>www.smaji.ai</a:t>
            </a:r>
            <a:endParaRPr lang="en-US" sz="1300" dirty="0">
              <a:solidFill>
                <a:schemeClr val="bg1">
                  <a:lumMod val="95000"/>
                </a:schemeClr>
              </a:solidFill>
              <a:latin typeface="Avenir Next" panose="020B0503020202020204" pitchFamily="34" charset="0"/>
            </a:endParaRPr>
          </a:p>
        </p:txBody>
      </p:sp>
    </p:spTree>
    <p:extLst>
      <p:ext uri="{BB962C8B-B14F-4D97-AF65-F5344CB8AC3E}">
        <p14:creationId xmlns:p14="http://schemas.microsoft.com/office/powerpoint/2010/main" val="399618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How much surface runoff should I try to capture? </a:t>
            </a:r>
          </a:p>
        </p:txBody>
      </p:sp>
    </p:spTree>
    <p:extLst>
      <p:ext uri="{BB962C8B-B14F-4D97-AF65-F5344CB8AC3E}">
        <p14:creationId xmlns:p14="http://schemas.microsoft.com/office/powerpoint/2010/main" val="2575309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252" y="1063536"/>
            <a:ext cx="6248207"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Check Water Quality</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2. Tools for managing water tanks</a:t>
            </a:r>
          </a:p>
        </p:txBody>
      </p:sp>
      <p:pic>
        <p:nvPicPr>
          <p:cNvPr id="8" name="Picture 8" descr="Related image">
            <a:extLst>
              <a:ext uri="{FF2B5EF4-FFF2-40B4-BE49-F238E27FC236}">
                <a16:creationId xmlns:a16="http://schemas.microsoft.com/office/drawing/2014/main" id="{1A6A3ABD-1489-BD40-BB2E-A327B9AA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969" y="1029672"/>
            <a:ext cx="704462" cy="7044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4CA5D0E-8C31-DE43-8921-7A2CD153752D}"/>
              </a:ext>
            </a:extLst>
          </p:cNvPr>
          <p:cNvSpPr txBox="1"/>
          <p:nvPr/>
        </p:nvSpPr>
        <p:spPr>
          <a:xfrm>
            <a:off x="2738159" y="2022831"/>
            <a:ext cx="6147047" cy="400110"/>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Is the water in your tank safe to drink? </a:t>
            </a:r>
            <a:endParaRPr lang="en-US" sz="2000" dirty="0">
              <a:solidFill>
                <a:schemeClr val="bg1"/>
              </a:solidFill>
              <a:latin typeface="Avenir Next" panose="020B0503020202020204" pitchFamily="34" charset="0"/>
            </a:endParaRPr>
          </a:p>
        </p:txBody>
      </p:sp>
      <p:sp>
        <p:nvSpPr>
          <p:cNvPr id="11" name="Title 1">
            <a:extLst>
              <a:ext uri="{FF2B5EF4-FFF2-40B4-BE49-F238E27FC236}">
                <a16:creationId xmlns:a16="http://schemas.microsoft.com/office/drawing/2014/main" id="{1B4AF0F7-CA48-2A42-A8EA-338B2A191B76}"/>
              </a:ext>
            </a:extLst>
          </p:cNvPr>
          <p:cNvSpPr txBox="1">
            <a:spLocks/>
          </p:cNvSpPr>
          <p:nvPr/>
        </p:nvSpPr>
        <p:spPr>
          <a:xfrm>
            <a:off x="2758289" y="2865511"/>
            <a:ext cx="5918415"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Did you add chlorine?</a:t>
            </a:r>
          </a:p>
        </p:txBody>
      </p:sp>
      <p:sp>
        <p:nvSpPr>
          <p:cNvPr id="12" name="Rectangle 11">
            <a:extLst>
              <a:ext uri="{FF2B5EF4-FFF2-40B4-BE49-F238E27FC236}">
                <a16:creationId xmlns:a16="http://schemas.microsoft.com/office/drawing/2014/main" id="{DDAEA0B5-C214-294F-BD7B-3F01405A5A5A}"/>
              </a:ext>
            </a:extLst>
          </p:cNvPr>
          <p:cNvSpPr/>
          <p:nvPr/>
        </p:nvSpPr>
        <p:spPr>
          <a:xfrm>
            <a:off x="2861807" y="2967493"/>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837C07C4-7A50-7249-B322-5CCA49E72A2C}"/>
              </a:ext>
            </a:extLst>
          </p:cNvPr>
          <p:cNvSpPr txBox="1">
            <a:spLocks/>
          </p:cNvSpPr>
          <p:nvPr/>
        </p:nvSpPr>
        <p:spPr>
          <a:xfrm>
            <a:off x="2755413" y="3690772"/>
            <a:ext cx="5922762"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Did you  add filtration?</a:t>
            </a:r>
          </a:p>
        </p:txBody>
      </p:sp>
      <p:sp>
        <p:nvSpPr>
          <p:cNvPr id="15" name="Rectangle 14">
            <a:extLst>
              <a:ext uri="{FF2B5EF4-FFF2-40B4-BE49-F238E27FC236}">
                <a16:creationId xmlns:a16="http://schemas.microsoft.com/office/drawing/2014/main" id="{82DE2718-BFE1-AB45-9A84-095CCFC49F7F}"/>
              </a:ext>
            </a:extLst>
          </p:cNvPr>
          <p:cNvSpPr/>
          <p:nvPr/>
        </p:nvSpPr>
        <p:spPr>
          <a:xfrm>
            <a:off x="2858930" y="3792754"/>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A68119CA-7756-9D4C-B7B2-2DA5A3F158F2}"/>
              </a:ext>
            </a:extLst>
          </p:cNvPr>
          <p:cNvSpPr txBox="1">
            <a:spLocks/>
          </p:cNvSpPr>
          <p:nvPr/>
        </p:nvSpPr>
        <p:spPr>
          <a:xfrm>
            <a:off x="2735282" y="4516032"/>
            <a:ext cx="5953165"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Are you testing the quality regularly?</a:t>
            </a:r>
          </a:p>
        </p:txBody>
      </p:sp>
      <p:sp>
        <p:nvSpPr>
          <p:cNvPr id="17" name="Rectangle 16">
            <a:extLst>
              <a:ext uri="{FF2B5EF4-FFF2-40B4-BE49-F238E27FC236}">
                <a16:creationId xmlns:a16="http://schemas.microsoft.com/office/drawing/2014/main" id="{B39CBF2D-7A31-B94C-B4A9-767CAE5201F0}"/>
              </a:ext>
            </a:extLst>
          </p:cNvPr>
          <p:cNvSpPr/>
          <p:nvPr/>
        </p:nvSpPr>
        <p:spPr>
          <a:xfrm>
            <a:off x="2856053" y="4618014"/>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6568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What water quality parameters should I check?</a:t>
            </a:r>
          </a:p>
        </p:txBody>
      </p:sp>
      <p:sp>
        <p:nvSpPr>
          <p:cNvPr id="2" name="Rectangle 1">
            <a:extLst>
              <a:ext uri="{FF2B5EF4-FFF2-40B4-BE49-F238E27FC236}">
                <a16:creationId xmlns:a16="http://schemas.microsoft.com/office/drawing/2014/main" id="{F6006E9C-EE86-5449-80EA-1CBF90F24355}"/>
              </a:ext>
            </a:extLst>
          </p:cNvPr>
          <p:cNvSpPr/>
          <p:nvPr/>
        </p:nvSpPr>
        <p:spPr>
          <a:xfrm>
            <a:off x="849433" y="2524721"/>
            <a:ext cx="6048324" cy="3816429"/>
          </a:xfrm>
          <a:prstGeom prst="rect">
            <a:avLst/>
          </a:prstGeom>
        </p:spPr>
        <p:txBody>
          <a:bodyPr wrap="square">
            <a:spAutoFit/>
          </a:bodyPr>
          <a:lstStyle/>
          <a:p>
            <a:r>
              <a:rPr lang="en-US" b="1" dirty="0">
                <a:solidFill>
                  <a:schemeClr val="bg1"/>
                </a:solidFill>
                <a:latin typeface="Avenir Next" panose="020B0503020202020204" pitchFamily="34" charset="0"/>
              </a:rPr>
              <a:t>pH</a:t>
            </a:r>
            <a:r>
              <a:rPr lang="en-US" dirty="0">
                <a:solidFill>
                  <a:schemeClr val="bg1"/>
                </a:solidFill>
                <a:latin typeface="Avenir Next" panose="020B0503020202020204" pitchFamily="34" charset="0"/>
              </a:rPr>
              <a:t> – typically ranges from 6 to 9 for drinking water.  Treated water from the piped system will generally be in this range. pH has no direct impact on water consumers, but it is one of the most important operational water-quality parameters.  For example, pH should be less than 8 to ensure proper disinfection with chlorine</a:t>
            </a:r>
          </a:p>
          <a:p>
            <a:endParaRPr lang="en-US" dirty="0">
              <a:solidFill>
                <a:schemeClr val="bg1"/>
              </a:solidFill>
              <a:latin typeface="Avenir Next" panose="020B0503020202020204" pitchFamily="34" charset="0"/>
            </a:endParaRPr>
          </a:p>
          <a:p>
            <a:endParaRPr lang="en-US" sz="800" dirty="0">
              <a:solidFill>
                <a:schemeClr val="bg1"/>
              </a:solidFill>
              <a:latin typeface="Avenir Next" panose="020B0503020202020204" pitchFamily="34" charset="0"/>
            </a:endParaRPr>
          </a:p>
          <a:p>
            <a:r>
              <a:rPr lang="en-US" b="1" dirty="0">
                <a:solidFill>
                  <a:schemeClr val="bg1"/>
                </a:solidFill>
                <a:latin typeface="Avenir Next" panose="020B0503020202020204" pitchFamily="34" charset="0"/>
              </a:rPr>
              <a:t>Chlorine</a:t>
            </a:r>
            <a:r>
              <a:rPr lang="en-US" dirty="0">
                <a:solidFill>
                  <a:schemeClr val="bg1"/>
                </a:solidFill>
                <a:latin typeface="Avenir Next" panose="020B0503020202020204" pitchFamily="34" charset="0"/>
              </a:rPr>
              <a:t>  - Chlorine takes time to kill all the organisms. In water above about 18</a:t>
            </a:r>
            <a:r>
              <a:rPr lang="en-US" baseline="30000" dirty="0">
                <a:solidFill>
                  <a:schemeClr val="bg1"/>
                </a:solidFill>
                <a:latin typeface="Avenir Next" panose="020B0503020202020204" pitchFamily="34" charset="0"/>
              </a:rPr>
              <a:t>o</a:t>
            </a:r>
            <a:r>
              <a:rPr lang="en-US" dirty="0">
                <a:solidFill>
                  <a:schemeClr val="bg1"/>
                </a:solidFill>
                <a:latin typeface="Avenir Next" panose="020B0503020202020204" pitchFamily="34" charset="0"/>
              </a:rPr>
              <a:t>C the chlorine should be in contact with the water for at least 30 minutes. If the water is colder then the contact time must be increased. Properly disinfected water has a final, measurable residual of between 0.5 and 0.2 mg/l.</a:t>
            </a:r>
          </a:p>
        </p:txBody>
      </p:sp>
      <p:sp>
        <p:nvSpPr>
          <p:cNvPr id="5" name="TextBox 4">
            <a:extLst>
              <a:ext uri="{FF2B5EF4-FFF2-40B4-BE49-F238E27FC236}">
                <a16:creationId xmlns:a16="http://schemas.microsoft.com/office/drawing/2014/main" id="{38D985F9-19D3-A44C-9996-310699D24802}"/>
              </a:ext>
            </a:extLst>
          </p:cNvPr>
          <p:cNvSpPr txBox="1"/>
          <p:nvPr/>
        </p:nvSpPr>
        <p:spPr>
          <a:xfrm>
            <a:off x="812858" y="1484531"/>
            <a:ext cx="6593782" cy="707886"/>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You should consider occasionally testing for pH, the chlorine residual,  turbidity and </a:t>
            </a:r>
            <a:r>
              <a:rPr lang="en-US" sz="2000" b="1" dirty="0" err="1">
                <a:solidFill>
                  <a:schemeClr val="bg1"/>
                </a:solidFill>
                <a:latin typeface="Avenir Next Demi Bold" panose="020B0503020202020204" pitchFamily="34" charset="0"/>
              </a:rPr>
              <a:t>faecal</a:t>
            </a:r>
            <a:r>
              <a:rPr lang="en-US" sz="2000" b="1" dirty="0">
                <a:solidFill>
                  <a:schemeClr val="bg1"/>
                </a:solidFill>
                <a:latin typeface="Avenir Next Demi Bold" panose="020B0503020202020204" pitchFamily="34" charset="0"/>
              </a:rPr>
              <a:t> coliforms.</a:t>
            </a:r>
            <a:endParaRPr lang="en-US" sz="2000" dirty="0">
              <a:solidFill>
                <a:schemeClr val="bg1"/>
              </a:solidFill>
              <a:latin typeface="Avenir Next" panose="020B0503020202020204" pitchFamily="34" charset="0"/>
            </a:endParaRPr>
          </a:p>
        </p:txBody>
      </p:sp>
      <p:sp>
        <p:nvSpPr>
          <p:cNvPr id="7" name="Rectangle 6">
            <a:extLst>
              <a:ext uri="{FF2B5EF4-FFF2-40B4-BE49-F238E27FC236}">
                <a16:creationId xmlns:a16="http://schemas.microsoft.com/office/drawing/2014/main" id="{37F70C19-9092-7046-9B91-13AF7D5C411E}"/>
              </a:ext>
            </a:extLst>
          </p:cNvPr>
          <p:cNvSpPr/>
          <p:nvPr/>
        </p:nvSpPr>
        <p:spPr>
          <a:xfrm>
            <a:off x="482889" y="2542762"/>
            <a:ext cx="329969" cy="327804"/>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Rectangle 8">
            <a:extLst>
              <a:ext uri="{FF2B5EF4-FFF2-40B4-BE49-F238E27FC236}">
                <a16:creationId xmlns:a16="http://schemas.microsoft.com/office/drawing/2014/main" id="{C40F697A-F05C-B64F-A88C-8F0E30C3E1D2}"/>
              </a:ext>
            </a:extLst>
          </p:cNvPr>
          <p:cNvSpPr/>
          <p:nvPr/>
        </p:nvSpPr>
        <p:spPr>
          <a:xfrm>
            <a:off x="482888" y="4888216"/>
            <a:ext cx="329969" cy="327804"/>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47402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321" y="1097402"/>
            <a:ext cx="3503128"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Course Summary</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Course Overview</a:t>
            </a:r>
          </a:p>
        </p:txBody>
      </p:sp>
      <p:sp>
        <p:nvSpPr>
          <p:cNvPr id="7" name="TextBox 6">
            <a:extLst>
              <a:ext uri="{FF2B5EF4-FFF2-40B4-BE49-F238E27FC236}">
                <a16:creationId xmlns:a16="http://schemas.microsoft.com/office/drawing/2014/main" id="{204F3536-7CB2-4646-BAF1-077CFA5EEDDE}"/>
              </a:ext>
            </a:extLst>
          </p:cNvPr>
          <p:cNvSpPr txBox="1"/>
          <p:nvPr/>
        </p:nvSpPr>
        <p:spPr>
          <a:xfrm>
            <a:off x="1848237" y="2056686"/>
            <a:ext cx="4419213" cy="3431709"/>
          </a:xfrm>
          <a:prstGeom prst="rect">
            <a:avLst/>
          </a:prstGeom>
          <a:noFill/>
        </p:spPr>
        <p:txBody>
          <a:bodyPr wrap="square" rtlCol="0">
            <a:spAutoFit/>
          </a:bodyPr>
          <a:lstStyle/>
          <a:p>
            <a:pPr>
              <a:spcAft>
                <a:spcPts val="600"/>
              </a:spcAft>
            </a:pPr>
            <a:r>
              <a:rPr lang="en-US" sz="2000" b="1" dirty="0">
                <a:solidFill>
                  <a:schemeClr val="bg1"/>
                </a:solidFill>
                <a:latin typeface="Avenir Next Demi Bold" panose="020B0503020202020204" pitchFamily="34" charset="0"/>
              </a:rPr>
              <a:t>Why this course? </a:t>
            </a:r>
          </a:p>
          <a:p>
            <a:r>
              <a:rPr lang="en-US" sz="1600" dirty="0">
                <a:solidFill>
                  <a:schemeClr val="bg1"/>
                </a:solidFill>
                <a:latin typeface="Avenir Next" panose="020B0503020202020204" pitchFamily="34" charset="0"/>
              </a:rPr>
              <a:t>This course builds the capacity of the average homeowner, business owner or teacher, who lives with intermittent water supply, to make better decisions about harvesting water.  It uses short modules and case studies to teach non-experts how to make informed purchasing decisions and find local professionals who can deliver the services they need. </a:t>
            </a:r>
          </a:p>
          <a:p>
            <a:endParaRPr lang="en-US" sz="1600" dirty="0">
              <a:solidFill>
                <a:schemeClr val="bg1"/>
              </a:solidFill>
              <a:latin typeface="Avenir Next" panose="020B0503020202020204" pitchFamily="34" charset="0"/>
            </a:endParaRPr>
          </a:p>
          <a:p>
            <a:r>
              <a:rPr lang="en-US" sz="1600" dirty="0">
                <a:solidFill>
                  <a:schemeClr val="bg1"/>
                </a:solidFill>
                <a:latin typeface="Avenir Next" panose="020B0503020202020204" pitchFamily="34" charset="0"/>
              </a:rPr>
              <a:t>The course was made possible via funding from UNDP Jamaica.</a:t>
            </a:r>
          </a:p>
        </p:txBody>
      </p:sp>
      <p:sp>
        <p:nvSpPr>
          <p:cNvPr id="3" name="Rectangle 2">
            <a:extLst>
              <a:ext uri="{FF2B5EF4-FFF2-40B4-BE49-F238E27FC236}">
                <a16:creationId xmlns:a16="http://schemas.microsoft.com/office/drawing/2014/main" id="{317FC070-FDDF-3345-B56A-59810CEBF039}"/>
              </a:ext>
            </a:extLst>
          </p:cNvPr>
          <p:cNvSpPr/>
          <p:nvPr/>
        </p:nvSpPr>
        <p:spPr>
          <a:xfrm>
            <a:off x="7143750" y="2056686"/>
            <a:ext cx="4552950" cy="3349635"/>
          </a:xfrm>
          <a:prstGeom prst="rect">
            <a:avLst/>
          </a:prstGeom>
        </p:spPr>
        <p:txBody>
          <a:bodyPr wrap="square">
            <a:spAutoFit/>
          </a:bodyPr>
          <a:lstStyle/>
          <a:p>
            <a:pPr>
              <a:spcAft>
                <a:spcPts val="600"/>
              </a:spcAft>
            </a:pPr>
            <a:r>
              <a:rPr lang="en-US" sz="2000" b="1" dirty="0">
                <a:solidFill>
                  <a:schemeClr val="bg1"/>
                </a:solidFill>
                <a:latin typeface="Avenir Next Demi Bold" panose="020B0503020202020204" pitchFamily="34" charset="0"/>
              </a:rPr>
              <a:t>What’s included?</a:t>
            </a:r>
          </a:p>
          <a:p>
            <a:pPr marL="285750" indent="-285750">
              <a:spcAft>
                <a:spcPts val="800"/>
              </a:spcAft>
              <a:buFont typeface="Arial" panose="020B0604020202020204" pitchFamily="34" charset="0"/>
              <a:buChar char="•"/>
            </a:pPr>
            <a:r>
              <a:rPr lang="en-US" sz="1600" dirty="0">
                <a:solidFill>
                  <a:schemeClr val="bg1"/>
                </a:solidFill>
                <a:latin typeface="Avenir Next" panose="020B0503020202020204" pitchFamily="34" charset="0"/>
              </a:rPr>
              <a:t>Four user-friendly and interactive modules, divided into short, topical lectures. All of these modules are independent and can be taken individually</a:t>
            </a:r>
          </a:p>
          <a:p>
            <a:pPr marL="285750" indent="-285750">
              <a:spcAft>
                <a:spcPts val="800"/>
              </a:spcAft>
              <a:buFont typeface="Arial" panose="020B0604020202020204" pitchFamily="34" charset="0"/>
              <a:buChar char="•"/>
            </a:pPr>
            <a:r>
              <a:rPr lang="en-US" sz="1600" dirty="0">
                <a:solidFill>
                  <a:schemeClr val="bg1"/>
                </a:solidFill>
                <a:latin typeface="Avenir Next" panose="020B0503020202020204" pitchFamily="34" charset="0"/>
              </a:rPr>
              <a:t>Practical tasks designed to help you apply theory to your water harvesting context</a:t>
            </a:r>
          </a:p>
          <a:p>
            <a:pPr marL="285750" indent="-285750">
              <a:spcAft>
                <a:spcPts val="800"/>
              </a:spcAft>
              <a:buFont typeface="Arial" panose="020B0604020202020204" pitchFamily="34" charset="0"/>
              <a:buChar char="•"/>
            </a:pPr>
            <a:r>
              <a:rPr lang="en-US" sz="1600" dirty="0">
                <a:solidFill>
                  <a:schemeClr val="bg1"/>
                </a:solidFill>
                <a:latin typeface="Avenir Next" panose="020B0503020202020204" pitchFamily="34" charset="0"/>
              </a:rPr>
              <a:t>Case studies to support your learning where appropriate</a:t>
            </a:r>
          </a:p>
          <a:p>
            <a:pPr marL="285750" indent="-285750">
              <a:spcAft>
                <a:spcPts val="800"/>
              </a:spcAft>
              <a:buFont typeface="Arial" panose="020B0604020202020204" pitchFamily="34" charset="0"/>
              <a:buChar char="•"/>
            </a:pPr>
            <a:r>
              <a:rPr lang="en-US" sz="1600" dirty="0">
                <a:solidFill>
                  <a:schemeClr val="bg1"/>
                </a:solidFill>
                <a:latin typeface="Avenir Next" panose="020B0503020202020204" pitchFamily="34" charset="0"/>
              </a:rPr>
              <a:t>A certificate upon course completion</a:t>
            </a:r>
          </a:p>
          <a:p>
            <a:pPr>
              <a:spcAft>
                <a:spcPts val="800"/>
              </a:spcAft>
            </a:pPr>
            <a:endParaRPr lang="en-US" sz="1600" dirty="0">
              <a:solidFill>
                <a:schemeClr val="bg1"/>
              </a:solidFill>
              <a:latin typeface="Avenir Next" panose="020B0503020202020204" pitchFamily="34" charset="0"/>
            </a:endParaRPr>
          </a:p>
        </p:txBody>
      </p:sp>
      <p:pic>
        <p:nvPicPr>
          <p:cNvPr id="2056" name="Picture 8" descr="Related image">
            <a:extLst>
              <a:ext uri="{FF2B5EF4-FFF2-40B4-BE49-F238E27FC236}">
                <a16:creationId xmlns:a16="http://schemas.microsoft.com/office/drawing/2014/main" id="{2BFAD839-7265-1845-9CB5-583871E56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237" y="1046603"/>
            <a:ext cx="704462" cy="7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04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What water quality parameters should I check?</a:t>
            </a:r>
          </a:p>
        </p:txBody>
      </p:sp>
      <p:sp>
        <p:nvSpPr>
          <p:cNvPr id="2" name="Rectangle 1">
            <a:extLst>
              <a:ext uri="{FF2B5EF4-FFF2-40B4-BE49-F238E27FC236}">
                <a16:creationId xmlns:a16="http://schemas.microsoft.com/office/drawing/2014/main" id="{F6006E9C-EE86-5449-80EA-1CBF90F24355}"/>
              </a:ext>
            </a:extLst>
          </p:cNvPr>
          <p:cNvSpPr/>
          <p:nvPr/>
        </p:nvSpPr>
        <p:spPr>
          <a:xfrm>
            <a:off x="849433" y="2524721"/>
            <a:ext cx="6048324" cy="2708434"/>
          </a:xfrm>
          <a:prstGeom prst="rect">
            <a:avLst/>
          </a:prstGeom>
        </p:spPr>
        <p:txBody>
          <a:bodyPr wrap="square">
            <a:spAutoFit/>
          </a:bodyPr>
          <a:lstStyle/>
          <a:p>
            <a:r>
              <a:rPr lang="en-US" b="1" dirty="0">
                <a:solidFill>
                  <a:schemeClr val="bg1"/>
                </a:solidFill>
                <a:latin typeface="Avenir Next" panose="020B0503020202020204" pitchFamily="34" charset="0"/>
              </a:rPr>
              <a:t>turbidity</a:t>
            </a:r>
            <a:r>
              <a:rPr lang="en-US" dirty="0">
                <a:solidFill>
                  <a:schemeClr val="bg1"/>
                </a:solidFill>
                <a:latin typeface="Avenir Next" panose="020B0503020202020204" pitchFamily="34" charset="0"/>
              </a:rPr>
              <a:t> – </a:t>
            </a:r>
          </a:p>
          <a:p>
            <a:endParaRPr lang="en-US" dirty="0">
              <a:solidFill>
                <a:schemeClr val="bg1"/>
              </a:solidFill>
              <a:latin typeface="Avenir Next" panose="020B0503020202020204" pitchFamily="34" charset="0"/>
            </a:endParaRPr>
          </a:p>
          <a:p>
            <a:endParaRPr lang="en-US" sz="800" dirty="0">
              <a:solidFill>
                <a:schemeClr val="bg1"/>
              </a:solidFill>
              <a:latin typeface="Avenir Next" panose="020B0503020202020204" pitchFamily="34" charset="0"/>
            </a:endParaRPr>
          </a:p>
          <a:p>
            <a:endParaRPr lang="en-US" b="1" dirty="0">
              <a:solidFill>
                <a:schemeClr val="bg1"/>
              </a:solidFill>
              <a:latin typeface="Avenir Next" panose="020B0503020202020204" pitchFamily="34" charset="0"/>
            </a:endParaRPr>
          </a:p>
          <a:p>
            <a:endParaRPr lang="en-US" b="1" dirty="0">
              <a:solidFill>
                <a:schemeClr val="bg1"/>
              </a:solidFill>
              <a:latin typeface="Avenir Next" panose="020B0503020202020204" pitchFamily="34" charset="0"/>
            </a:endParaRPr>
          </a:p>
          <a:p>
            <a:endParaRPr lang="en-US" b="1" dirty="0">
              <a:solidFill>
                <a:schemeClr val="bg1"/>
              </a:solidFill>
              <a:latin typeface="Avenir Next" panose="020B0503020202020204" pitchFamily="34" charset="0"/>
            </a:endParaRPr>
          </a:p>
          <a:p>
            <a:endParaRPr lang="en-US" b="1" dirty="0">
              <a:solidFill>
                <a:schemeClr val="bg1"/>
              </a:solidFill>
              <a:latin typeface="Avenir Next" panose="020B0503020202020204" pitchFamily="34" charset="0"/>
            </a:endParaRPr>
          </a:p>
          <a:p>
            <a:endParaRPr lang="en-US" b="1" dirty="0">
              <a:solidFill>
                <a:schemeClr val="bg1"/>
              </a:solidFill>
              <a:latin typeface="Avenir Next" panose="020B0503020202020204" pitchFamily="34" charset="0"/>
            </a:endParaRPr>
          </a:p>
          <a:p>
            <a:endParaRPr lang="en-US" b="1" dirty="0">
              <a:solidFill>
                <a:schemeClr val="bg1"/>
              </a:solidFill>
              <a:latin typeface="Avenir Next" panose="020B0503020202020204" pitchFamily="34" charset="0"/>
            </a:endParaRPr>
          </a:p>
          <a:p>
            <a:r>
              <a:rPr lang="en-US" b="1" dirty="0" err="1">
                <a:solidFill>
                  <a:schemeClr val="bg1"/>
                </a:solidFill>
                <a:latin typeface="Avenir Next" panose="020B0503020202020204" pitchFamily="34" charset="0"/>
              </a:rPr>
              <a:t>Faecal</a:t>
            </a:r>
            <a:r>
              <a:rPr lang="en-US" b="1" dirty="0">
                <a:solidFill>
                  <a:schemeClr val="bg1"/>
                </a:solidFill>
                <a:latin typeface="Avenir Next" panose="020B0503020202020204" pitchFamily="34" charset="0"/>
              </a:rPr>
              <a:t> coliforms</a:t>
            </a:r>
            <a:r>
              <a:rPr lang="en-US" dirty="0">
                <a:solidFill>
                  <a:schemeClr val="bg1"/>
                </a:solidFill>
                <a:latin typeface="Avenir Next" panose="020B0503020202020204" pitchFamily="34" charset="0"/>
              </a:rPr>
              <a:t> -</a:t>
            </a:r>
          </a:p>
        </p:txBody>
      </p:sp>
      <p:sp>
        <p:nvSpPr>
          <p:cNvPr id="5" name="TextBox 4">
            <a:extLst>
              <a:ext uri="{FF2B5EF4-FFF2-40B4-BE49-F238E27FC236}">
                <a16:creationId xmlns:a16="http://schemas.microsoft.com/office/drawing/2014/main" id="{38D985F9-19D3-A44C-9996-310699D24802}"/>
              </a:ext>
            </a:extLst>
          </p:cNvPr>
          <p:cNvSpPr txBox="1"/>
          <p:nvPr/>
        </p:nvSpPr>
        <p:spPr>
          <a:xfrm>
            <a:off x="812858" y="1484531"/>
            <a:ext cx="6593782" cy="707886"/>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You should consider occasionally testing for pH, the chlorine residual,  turbidity and </a:t>
            </a:r>
            <a:r>
              <a:rPr lang="en-US" sz="2000" b="1" dirty="0" err="1">
                <a:solidFill>
                  <a:schemeClr val="bg1"/>
                </a:solidFill>
                <a:latin typeface="Avenir Next Demi Bold" panose="020B0503020202020204" pitchFamily="34" charset="0"/>
              </a:rPr>
              <a:t>faecal</a:t>
            </a:r>
            <a:r>
              <a:rPr lang="en-US" sz="2000" b="1" dirty="0">
                <a:solidFill>
                  <a:schemeClr val="bg1"/>
                </a:solidFill>
                <a:latin typeface="Avenir Next Demi Bold" panose="020B0503020202020204" pitchFamily="34" charset="0"/>
              </a:rPr>
              <a:t> coliforms.</a:t>
            </a:r>
            <a:endParaRPr lang="en-US" sz="2000" dirty="0">
              <a:solidFill>
                <a:schemeClr val="bg1"/>
              </a:solidFill>
              <a:latin typeface="Avenir Next" panose="020B0503020202020204" pitchFamily="34" charset="0"/>
            </a:endParaRPr>
          </a:p>
        </p:txBody>
      </p:sp>
      <p:sp>
        <p:nvSpPr>
          <p:cNvPr id="7" name="Rectangle 6">
            <a:extLst>
              <a:ext uri="{FF2B5EF4-FFF2-40B4-BE49-F238E27FC236}">
                <a16:creationId xmlns:a16="http://schemas.microsoft.com/office/drawing/2014/main" id="{37F70C19-9092-7046-9B91-13AF7D5C411E}"/>
              </a:ext>
            </a:extLst>
          </p:cNvPr>
          <p:cNvSpPr/>
          <p:nvPr/>
        </p:nvSpPr>
        <p:spPr>
          <a:xfrm>
            <a:off x="482889" y="2542762"/>
            <a:ext cx="329969" cy="327804"/>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Rectangle 8">
            <a:extLst>
              <a:ext uri="{FF2B5EF4-FFF2-40B4-BE49-F238E27FC236}">
                <a16:creationId xmlns:a16="http://schemas.microsoft.com/office/drawing/2014/main" id="{C40F697A-F05C-B64F-A88C-8F0E30C3E1D2}"/>
              </a:ext>
            </a:extLst>
          </p:cNvPr>
          <p:cNvSpPr/>
          <p:nvPr/>
        </p:nvSpPr>
        <p:spPr>
          <a:xfrm>
            <a:off x="482888" y="4888216"/>
            <a:ext cx="329969" cy="327804"/>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711674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When do I need chlorine?</a:t>
            </a:r>
          </a:p>
        </p:txBody>
      </p:sp>
      <p:sp>
        <p:nvSpPr>
          <p:cNvPr id="2" name="Rectangle 1">
            <a:extLst>
              <a:ext uri="{FF2B5EF4-FFF2-40B4-BE49-F238E27FC236}">
                <a16:creationId xmlns:a16="http://schemas.microsoft.com/office/drawing/2014/main" id="{F6006E9C-EE86-5449-80EA-1CBF90F24355}"/>
              </a:ext>
            </a:extLst>
          </p:cNvPr>
          <p:cNvSpPr/>
          <p:nvPr/>
        </p:nvSpPr>
        <p:spPr>
          <a:xfrm>
            <a:off x="849434" y="2524721"/>
            <a:ext cx="6096000" cy="2031325"/>
          </a:xfrm>
          <a:prstGeom prst="rect">
            <a:avLst/>
          </a:prstGeom>
        </p:spPr>
        <p:txBody>
          <a:bodyPr>
            <a:spAutoFit/>
          </a:bodyPr>
          <a:lstStyle/>
          <a:p>
            <a:r>
              <a:rPr lang="en-US" dirty="0">
                <a:solidFill>
                  <a:schemeClr val="bg1"/>
                </a:solidFill>
                <a:latin typeface="Avenir Next" panose="020B0503020202020204" pitchFamily="34" charset="0"/>
              </a:rPr>
              <a:t>It is important to add bleach to your tank or cistern regularly to eliminate microbial growth.  The rule of thumb is 1 tablespoon of bleach per 100 gallons of water if the tank/cistern is clean.  So you will need to know the size of your tank cistern. You can use a measuring stick to find the water line and calculate accordingly.</a:t>
            </a:r>
          </a:p>
        </p:txBody>
      </p:sp>
      <p:sp>
        <p:nvSpPr>
          <p:cNvPr id="5" name="TextBox 4">
            <a:extLst>
              <a:ext uri="{FF2B5EF4-FFF2-40B4-BE49-F238E27FC236}">
                <a16:creationId xmlns:a16="http://schemas.microsoft.com/office/drawing/2014/main" id="{38D985F9-19D3-A44C-9996-310699D24802}"/>
              </a:ext>
            </a:extLst>
          </p:cNvPr>
          <p:cNvSpPr txBox="1"/>
          <p:nvPr/>
        </p:nvSpPr>
        <p:spPr>
          <a:xfrm>
            <a:off x="812858" y="1484531"/>
            <a:ext cx="6593782" cy="707886"/>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If your water is coming from rooftop harvesting,  you should strongly consider adding chlorine/bleach.</a:t>
            </a:r>
            <a:endParaRPr lang="en-US" sz="2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41793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Filtration Options</a:t>
            </a:r>
          </a:p>
        </p:txBody>
      </p:sp>
    </p:spTree>
    <p:extLst>
      <p:ext uri="{BB962C8B-B14F-4D97-AF65-F5344CB8AC3E}">
        <p14:creationId xmlns:p14="http://schemas.microsoft.com/office/powerpoint/2010/main" val="2371418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252" y="1063536"/>
            <a:ext cx="6248207"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Fix Leaks</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2. Tools for managing water tanks</a:t>
            </a:r>
          </a:p>
        </p:txBody>
      </p:sp>
      <p:pic>
        <p:nvPicPr>
          <p:cNvPr id="8" name="Picture 8" descr="Related image">
            <a:extLst>
              <a:ext uri="{FF2B5EF4-FFF2-40B4-BE49-F238E27FC236}">
                <a16:creationId xmlns:a16="http://schemas.microsoft.com/office/drawing/2014/main" id="{1A6A3ABD-1489-BD40-BB2E-A327B9AA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969" y="1029672"/>
            <a:ext cx="704462" cy="7044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C6FC3AB-7BC0-9B48-9576-877F5980EB35}"/>
              </a:ext>
            </a:extLst>
          </p:cNvPr>
          <p:cNvSpPr txBox="1"/>
          <p:nvPr/>
        </p:nvSpPr>
        <p:spPr>
          <a:xfrm>
            <a:off x="2738159" y="2022831"/>
            <a:ext cx="6147047" cy="400110"/>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What kind of tank has the leak?</a:t>
            </a:r>
            <a:endParaRPr lang="en-US" sz="2000" dirty="0">
              <a:solidFill>
                <a:schemeClr val="bg1"/>
              </a:solidFill>
              <a:latin typeface="Avenir Next" panose="020B0503020202020204" pitchFamily="34" charset="0"/>
            </a:endParaRPr>
          </a:p>
        </p:txBody>
      </p:sp>
      <p:sp>
        <p:nvSpPr>
          <p:cNvPr id="11" name="Title 1">
            <a:extLst>
              <a:ext uri="{FF2B5EF4-FFF2-40B4-BE49-F238E27FC236}">
                <a16:creationId xmlns:a16="http://schemas.microsoft.com/office/drawing/2014/main" id="{3DB87DAD-5372-EB47-88FA-80C84CC86268}"/>
              </a:ext>
            </a:extLst>
          </p:cNvPr>
          <p:cNvSpPr txBox="1">
            <a:spLocks/>
          </p:cNvSpPr>
          <p:nvPr/>
        </p:nvSpPr>
        <p:spPr>
          <a:xfrm>
            <a:off x="2758289" y="2865511"/>
            <a:ext cx="5918415"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Plastic (Poly) Tanks</a:t>
            </a:r>
          </a:p>
        </p:txBody>
      </p:sp>
      <p:sp>
        <p:nvSpPr>
          <p:cNvPr id="12" name="Rectangle 11">
            <a:extLst>
              <a:ext uri="{FF2B5EF4-FFF2-40B4-BE49-F238E27FC236}">
                <a16:creationId xmlns:a16="http://schemas.microsoft.com/office/drawing/2014/main" id="{5F87D272-C79E-9348-BF07-50FEEEF6E36C}"/>
              </a:ext>
            </a:extLst>
          </p:cNvPr>
          <p:cNvSpPr/>
          <p:nvPr/>
        </p:nvSpPr>
        <p:spPr>
          <a:xfrm>
            <a:off x="2861807" y="2967493"/>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4" name="Title 1">
            <a:extLst>
              <a:ext uri="{FF2B5EF4-FFF2-40B4-BE49-F238E27FC236}">
                <a16:creationId xmlns:a16="http://schemas.microsoft.com/office/drawing/2014/main" id="{36CE2319-5083-724B-80D0-54D98835CCD4}"/>
              </a:ext>
            </a:extLst>
          </p:cNvPr>
          <p:cNvSpPr txBox="1">
            <a:spLocks/>
          </p:cNvSpPr>
          <p:nvPr/>
        </p:nvSpPr>
        <p:spPr>
          <a:xfrm>
            <a:off x="2755413" y="3690772"/>
            <a:ext cx="5922762"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Concrete Tank</a:t>
            </a:r>
          </a:p>
        </p:txBody>
      </p:sp>
      <p:sp>
        <p:nvSpPr>
          <p:cNvPr id="15" name="Rectangle 14">
            <a:extLst>
              <a:ext uri="{FF2B5EF4-FFF2-40B4-BE49-F238E27FC236}">
                <a16:creationId xmlns:a16="http://schemas.microsoft.com/office/drawing/2014/main" id="{2E1BC07D-64A2-9A44-8EC1-24639682B42F}"/>
              </a:ext>
            </a:extLst>
          </p:cNvPr>
          <p:cNvSpPr/>
          <p:nvPr/>
        </p:nvSpPr>
        <p:spPr>
          <a:xfrm>
            <a:off x="2858930" y="3792754"/>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6" name="Title 1">
            <a:extLst>
              <a:ext uri="{FF2B5EF4-FFF2-40B4-BE49-F238E27FC236}">
                <a16:creationId xmlns:a16="http://schemas.microsoft.com/office/drawing/2014/main" id="{0A77A87F-40AE-C34D-B92D-EA84E5FBDF63}"/>
              </a:ext>
            </a:extLst>
          </p:cNvPr>
          <p:cNvSpPr txBox="1">
            <a:spLocks/>
          </p:cNvSpPr>
          <p:nvPr/>
        </p:nvSpPr>
        <p:spPr>
          <a:xfrm>
            <a:off x="2735282" y="4516032"/>
            <a:ext cx="5953165"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Steel Tank</a:t>
            </a:r>
          </a:p>
        </p:txBody>
      </p:sp>
      <p:sp>
        <p:nvSpPr>
          <p:cNvPr id="17" name="Rectangle 16">
            <a:extLst>
              <a:ext uri="{FF2B5EF4-FFF2-40B4-BE49-F238E27FC236}">
                <a16:creationId xmlns:a16="http://schemas.microsoft.com/office/drawing/2014/main" id="{5D4B8503-CAD0-A047-AD18-FCDAAFE628E4}"/>
              </a:ext>
            </a:extLst>
          </p:cNvPr>
          <p:cNvSpPr/>
          <p:nvPr/>
        </p:nvSpPr>
        <p:spPr>
          <a:xfrm>
            <a:off x="2856053" y="4618014"/>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126857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Meet Lee. He’s repairing a leak in a poly tank.</a:t>
            </a:r>
          </a:p>
        </p:txBody>
      </p:sp>
      <p:sp>
        <p:nvSpPr>
          <p:cNvPr id="3" name="Rectangle 2">
            <a:extLst>
              <a:ext uri="{FF2B5EF4-FFF2-40B4-BE49-F238E27FC236}">
                <a16:creationId xmlns:a16="http://schemas.microsoft.com/office/drawing/2014/main" id="{C0B71874-227D-884C-BE82-7481A5FF0849}"/>
              </a:ext>
            </a:extLst>
          </p:cNvPr>
          <p:cNvSpPr/>
          <p:nvPr/>
        </p:nvSpPr>
        <p:spPr>
          <a:xfrm>
            <a:off x="739706" y="6221034"/>
            <a:ext cx="3197094" cy="369332"/>
          </a:xfrm>
          <a:prstGeom prst="rect">
            <a:avLst/>
          </a:prstGeom>
        </p:spPr>
        <p:txBody>
          <a:bodyPr wrap="none">
            <a:spAutoFit/>
          </a:bodyPr>
          <a:lstStyle/>
          <a:p>
            <a:r>
              <a:rPr lang="en-US" dirty="0">
                <a:solidFill>
                  <a:schemeClr val="bg1">
                    <a:lumMod val="95000"/>
                  </a:schemeClr>
                </a:solidFill>
              </a:rPr>
              <a:t>https://</a:t>
            </a:r>
            <a:r>
              <a:rPr lang="en-US" dirty="0" err="1">
                <a:solidFill>
                  <a:schemeClr val="bg1">
                    <a:lumMod val="95000"/>
                  </a:schemeClr>
                </a:solidFill>
              </a:rPr>
              <a:t>youtu.be</a:t>
            </a:r>
            <a:r>
              <a:rPr lang="en-US" dirty="0">
                <a:solidFill>
                  <a:schemeClr val="bg1">
                    <a:lumMod val="95000"/>
                  </a:schemeClr>
                </a:solidFill>
              </a:rPr>
              <a:t>/X3gMXrKPrDQ</a:t>
            </a:r>
          </a:p>
        </p:txBody>
      </p:sp>
      <p:pic>
        <p:nvPicPr>
          <p:cNvPr id="6" name="Picture 5">
            <a:extLst>
              <a:ext uri="{FF2B5EF4-FFF2-40B4-BE49-F238E27FC236}">
                <a16:creationId xmlns:a16="http://schemas.microsoft.com/office/drawing/2014/main" id="{C45742C9-C6C4-5D42-BB3E-FA48A56D4AC5}"/>
              </a:ext>
            </a:extLst>
          </p:cNvPr>
          <p:cNvPicPr>
            <a:picLocks noChangeAspect="1"/>
          </p:cNvPicPr>
          <p:nvPr/>
        </p:nvPicPr>
        <p:blipFill>
          <a:blip r:embed="rId3"/>
          <a:stretch>
            <a:fillRect/>
          </a:stretch>
        </p:blipFill>
        <p:spPr>
          <a:xfrm>
            <a:off x="848520" y="1270827"/>
            <a:ext cx="8136454" cy="4567431"/>
          </a:xfrm>
          <a:prstGeom prst="rect">
            <a:avLst/>
          </a:prstGeom>
        </p:spPr>
      </p:pic>
    </p:spTree>
    <p:extLst>
      <p:ext uri="{BB962C8B-B14F-4D97-AF65-F5344CB8AC3E}">
        <p14:creationId xmlns:p14="http://schemas.microsoft.com/office/powerpoint/2010/main" val="1983500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Fix </a:t>
            </a:r>
            <a:r>
              <a:rPr lang="en-US" sz="2400" b="1" dirty="0" err="1">
                <a:solidFill>
                  <a:schemeClr val="bg1"/>
                </a:solidFill>
                <a:latin typeface="Avenir Next Heavy" panose="020B0503020202020204" pitchFamily="34" charset="0"/>
                <a:ea typeface="Avenir Book" charset="0"/>
                <a:cs typeface="Avenir Book" charset="0"/>
              </a:rPr>
              <a:t>Ieaks</a:t>
            </a:r>
            <a:r>
              <a:rPr lang="en-US" sz="2400" b="1" dirty="0">
                <a:solidFill>
                  <a:schemeClr val="bg1"/>
                </a:solidFill>
                <a:latin typeface="Avenir Next Heavy" panose="020B0503020202020204" pitchFamily="34" charset="0"/>
                <a:ea typeface="Avenir Book" charset="0"/>
                <a:cs typeface="Avenir Book" charset="0"/>
              </a:rPr>
              <a:t> in plastic service lines</a:t>
            </a:r>
          </a:p>
        </p:txBody>
      </p:sp>
      <p:sp>
        <p:nvSpPr>
          <p:cNvPr id="2" name="Rectangle 1">
            <a:extLst>
              <a:ext uri="{FF2B5EF4-FFF2-40B4-BE49-F238E27FC236}">
                <a16:creationId xmlns:a16="http://schemas.microsoft.com/office/drawing/2014/main" id="{F6006E9C-EE86-5449-80EA-1CBF90F24355}"/>
              </a:ext>
            </a:extLst>
          </p:cNvPr>
          <p:cNvSpPr/>
          <p:nvPr/>
        </p:nvSpPr>
        <p:spPr>
          <a:xfrm>
            <a:off x="794570" y="2524721"/>
            <a:ext cx="6096000" cy="3139321"/>
          </a:xfrm>
          <a:prstGeom prst="rect">
            <a:avLst/>
          </a:prstGeom>
        </p:spPr>
        <p:txBody>
          <a:bodyPr>
            <a:spAutoFit/>
          </a:bodyPr>
          <a:lstStyle/>
          <a:p>
            <a:r>
              <a:rPr lang="en-US" dirty="0">
                <a:solidFill>
                  <a:schemeClr val="bg1"/>
                </a:solidFill>
                <a:latin typeface="Avenir Next" panose="020B0503020202020204" pitchFamily="34" charset="0"/>
              </a:rPr>
              <a:t>PVC plumbing is a popular choice for residential plumbing. It is inexpensive and requires less skill to install compared to copper plumbing. It also has the advantage of having a long corrosion-free service life. Repairs are usually simple as well. When leaks or breaks occur, replacing defective fittings and/or pipes frequently requires only a few simple tools and readily available replacement parts.</a:t>
            </a:r>
          </a:p>
          <a:p>
            <a:endParaRPr lang="en-US" dirty="0">
              <a:solidFill>
                <a:schemeClr val="bg1"/>
              </a:solidFill>
              <a:latin typeface="Avenir Next" panose="020B0503020202020204" pitchFamily="34" charset="0"/>
            </a:endParaRPr>
          </a:p>
          <a:p>
            <a:r>
              <a:rPr lang="en-US" dirty="0">
                <a:solidFill>
                  <a:schemeClr val="bg1"/>
                </a:solidFill>
                <a:latin typeface="Avenir Next" panose="020B0503020202020204" pitchFamily="34" charset="0"/>
              </a:rPr>
              <a:t>You will need to cut out and replace the defective section</a:t>
            </a:r>
          </a:p>
        </p:txBody>
      </p:sp>
      <p:sp>
        <p:nvSpPr>
          <p:cNvPr id="5" name="TextBox 4">
            <a:extLst>
              <a:ext uri="{FF2B5EF4-FFF2-40B4-BE49-F238E27FC236}">
                <a16:creationId xmlns:a16="http://schemas.microsoft.com/office/drawing/2014/main" id="{38D985F9-19D3-A44C-9996-310699D24802}"/>
              </a:ext>
            </a:extLst>
          </p:cNvPr>
          <p:cNvSpPr txBox="1"/>
          <p:nvPr/>
        </p:nvSpPr>
        <p:spPr>
          <a:xfrm>
            <a:off x="757994" y="1082195"/>
            <a:ext cx="6593782" cy="1323439"/>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The service lines that deliver water to your tank may also develop leaks. Regular inspection and repair will reduce wasting water.  Plastic pipes are easier to repair than copper pipes</a:t>
            </a:r>
            <a:endParaRPr lang="en-US" sz="2000" dirty="0">
              <a:solidFill>
                <a:schemeClr val="bg1"/>
              </a:solidFill>
              <a:latin typeface="Avenir Next" panose="020B0503020202020204" pitchFamily="34" charset="0"/>
            </a:endParaRPr>
          </a:p>
        </p:txBody>
      </p:sp>
      <p:pic>
        <p:nvPicPr>
          <p:cNvPr id="1028" name="Picture 4" descr="How to Repair a Leak in PVC Pipe Plumbing">
            <a:extLst>
              <a:ext uri="{FF2B5EF4-FFF2-40B4-BE49-F238E27FC236}">
                <a16:creationId xmlns:a16="http://schemas.microsoft.com/office/drawing/2014/main" id="{8666ED29-49BE-644C-9A1C-E4D8B0512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868" y="2524721"/>
            <a:ext cx="4445000" cy="2984500"/>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40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Steps for repairing plastic service lines</a:t>
            </a:r>
          </a:p>
        </p:txBody>
      </p:sp>
      <p:sp>
        <p:nvSpPr>
          <p:cNvPr id="2" name="Rectangle 1">
            <a:extLst>
              <a:ext uri="{FF2B5EF4-FFF2-40B4-BE49-F238E27FC236}">
                <a16:creationId xmlns:a16="http://schemas.microsoft.com/office/drawing/2014/main" id="{F6006E9C-EE86-5449-80EA-1CBF90F24355}"/>
              </a:ext>
            </a:extLst>
          </p:cNvPr>
          <p:cNvSpPr/>
          <p:nvPr/>
        </p:nvSpPr>
        <p:spPr>
          <a:xfrm>
            <a:off x="794570" y="1827198"/>
            <a:ext cx="4673542" cy="1754326"/>
          </a:xfrm>
          <a:prstGeom prst="rect">
            <a:avLst/>
          </a:prstGeom>
        </p:spPr>
        <p:txBody>
          <a:bodyPr wrap="square">
            <a:spAutoFit/>
          </a:bodyPr>
          <a:lstStyle/>
          <a:p>
            <a:r>
              <a:rPr lang="en-US" dirty="0">
                <a:solidFill>
                  <a:schemeClr val="bg1"/>
                </a:solidFill>
                <a:latin typeface="Avenir Next" panose="020B0503020202020204" pitchFamily="34" charset="0"/>
              </a:rPr>
              <a:t>Water can travel along the pipe a considerable distance from the source of the problem before falling as a drip. Wipe the area around the suspected leak dry with a clean cloth and look carefully for the source of the leak.</a:t>
            </a:r>
          </a:p>
        </p:txBody>
      </p:sp>
      <p:sp>
        <p:nvSpPr>
          <p:cNvPr id="5" name="TextBox 4">
            <a:extLst>
              <a:ext uri="{FF2B5EF4-FFF2-40B4-BE49-F238E27FC236}">
                <a16:creationId xmlns:a16="http://schemas.microsoft.com/office/drawing/2014/main" id="{38D985F9-19D3-A44C-9996-310699D24802}"/>
              </a:ext>
            </a:extLst>
          </p:cNvPr>
          <p:cNvSpPr txBox="1"/>
          <p:nvPr/>
        </p:nvSpPr>
        <p:spPr>
          <a:xfrm>
            <a:off x="794570" y="1248381"/>
            <a:ext cx="6593782" cy="400110"/>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1. Locate the Leak</a:t>
            </a:r>
            <a:endParaRPr lang="en-US" sz="2000" dirty="0">
              <a:solidFill>
                <a:schemeClr val="bg1"/>
              </a:solidFill>
              <a:latin typeface="Avenir Next" panose="020B0503020202020204" pitchFamily="34" charset="0"/>
            </a:endParaRPr>
          </a:p>
        </p:txBody>
      </p:sp>
      <p:sp>
        <p:nvSpPr>
          <p:cNvPr id="7" name="Rectangle 6">
            <a:extLst>
              <a:ext uri="{FF2B5EF4-FFF2-40B4-BE49-F238E27FC236}">
                <a16:creationId xmlns:a16="http://schemas.microsoft.com/office/drawing/2014/main" id="{8896BAE1-003D-FD49-8404-B99ACBF3FFAE}"/>
              </a:ext>
            </a:extLst>
          </p:cNvPr>
          <p:cNvSpPr/>
          <p:nvPr/>
        </p:nvSpPr>
        <p:spPr>
          <a:xfrm>
            <a:off x="794570" y="4583191"/>
            <a:ext cx="4673542" cy="1754326"/>
          </a:xfrm>
          <a:prstGeom prst="rect">
            <a:avLst/>
          </a:prstGeom>
        </p:spPr>
        <p:txBody>
          <a:bodyPr wrap="square">
            <a:spAutoFit/>
          </a:bodyPr>
          <a:lstStyle/>
          <a:p>
            <a:r>
              <a:rPr lang="en-US" dirty="0">
                <a:solidFill>
                  <a:schemeClr val="bg1"/>
                </a:solidFill>
                <a:latin typeface="Avenir Next" panose="020B0503020202020204" pitchFamily="34" charset="0"/>
              </a:rPr>
              <a:t>There is no practical method for removing PVC pipe from glued fittings. When the leak is located at or within 2 inches of a joint, the simplest repair method is to remove a section of pipe along with the adjoining fitting(s).</a:t>
            </a:r>
          </a:p>
        </p:txBody>
      </p:sp>
      <p:sp>
        <p:nvSpPr>
          <p:cNvPr id="8" name="TextBox 7">
            <a:extLst>
              <a:ext uri="{FF2B5EF4-FFF2-40B4-BE49-F238E27FC236}">
                <a16:creationId xmlns:a16="http://schemas.microsoft.com/office/drawing/2014/main" id="{FFA30FC7-440A-6C44-8C99-A7B0ED22A3D7}"/>
              </a:ext>
            </a:extLst>
          </p:cNvPr>
          <p:cNvSpPr txBox="1"/>
          <p:nvPr/>
        </p:nvSpPr>
        <p:spPr>
          <a:xfrm>
            <a:off x="794570" y="3779632"/>
            <a:ext cx="4673542" cy="707886"/>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2. Determine which pieces you need to replace</a:t>
            </a:r>
            <a:endParaRPr lang="en-US" sz="2000" dirty="0">
              <a:solidFill>
                <a:schemeClr val="bg1"/>
              </a:solidFill>
              <a:latin typeface="Avenir Next" panose="020B0503020202020204" pitchFamily="34" charset="0"/>
            </a:endParaRPr>
          </a:p>
        </p:txBody>
      </p:sp>
      <p:pic>
        <p:nvPicPr>
          <p:cNvPr id="2050" name="Picture 2" descr="Image result for toolbox icon">
            <a:extLst>
              <a:ext uri="{FF2B5EF4-FFF2-40B4-BE49-F238E27FC236}">
                <a16:creationId xmlns:a16="http://schemas.microsoft.com/office/drawing/2014/main" id="{744C94FD-EB8A-6A4C-8A09-4BADA5FF5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560" y="1448436"/>
            <a:ext cx="1834880" cy="18348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80DB170-7ADF-CC42-BD8A-85D57131FAAC}"/>
              </a:ext>
            </a:extLst>
          </p:cNvPr>
          <p:cNvSpPr/>
          <p:nvPr/>
        </p:nvSpPr>
        <p:spPr>
          <a:xfrm>
            <a:off x="7977807" y="3025703"/>
            <a:ext cx="3034748" cy="2308324"/>
          </a:xfrm>
          <a:prstGeom prst="rect">
            <a:avLst/>
          </a:prstGeom>
        </p:spPr>
        <p:txBody>
          <a:bodyPr wrap="square">
            <a:spAutoFit/>
          </a:bodyPr>
          <a:lstStyle/>
          <a:p>
            <a:pPr marL="409575" lvl="1" indent="-234950">
              <a:lnSpc>
                <a:spcPct val="150000"/>
              </a:lnSpc>
              <a:buFont typeface="Arial" panose="020B0604020202020204" pitchFamily="34" charset="0"/>
              <a:buChar char="•"/>
            </a:pPr>
            <a:r>
              <a:rPr lang="en-US" b="1" dirty="0">
                <a:solidFill>
                  <a:schemeClr val="bg1">
                    <a:lumMod val="95000"/>
                  </a:schemeClr>
                </a:solidFill>
                <a:latin typeface="Avenir Next Demi Bold" panose="020B0503020202020204" pitchFamily="34" charset="0"/>
              </a:rPr>
              <a:t>PVC cutters</a:t>
            </a:r>
          </a:p>
          <a:p>
            <a:pPr marL="409575" lvl="1" indent="-234950">
              <a:lnSpc>
                <a:spcPct val="150000"/>
              </a:lnSpc>
              <a:buFont typeface="Arial" panose="020B0604020202020204" pitchFamily="34" charset="0"/>
              <a:buChar char="•"/>
            </a:pPr>
            <a:r>
              <a:rPr lang="en-US" b="1" dirty="0">
                <a:solidFill>
                  <a:schemeClr val="bg1">
                    <a:lumMod val="95000"/>
                  </a:schemeClr>
                </a:solidFill>
                <a:latin typeface="Avenir Next Demi Bold" panose="020B0503020202020204" pitchFamily="34" charset="0"/>
              </a:rPr>
              <a:t>PVC solvent</a:t>
            </a:r>
          </a:p>
          <a:p>
            <a:pPr marL="409575" lvl="1" indent="-234950">
              <a:lnSpc>
                <a:spcPct val="150000"/>
              </a:lnSpc>
              <a:buFont typeface="Arial" panose="020B0604020202020204" pitchFamily="34" charset="0"/>
              <a:buChar char="•"/>
            </a:pPr>
            <a:r>
              <a:rPr lang="en-US" b="1" dirty="0">
                <a:solidFill>
                  <a:schemeClr val="bg1">
                    <a:lumMod val="95000"/>
                  </a:schemeClr>
                </a:solidFill>
                <a:latin typeface="Avenir Next Demi Bold" panose="020B0503020202020204" pitchFamily="34" charset="0"/>
              </a:rPr>
              <a:t>PVC glue</a:t>
            </a:r>
          </a:p>
          <a:p>
            <a:pPr marL="409575" lvl="1" indent="-234950">
              <a:lnSpc>
                <a:spcPct val="150000"/>
              </a:lnSpc>
              <a:buFont typeface="Arial" panose="020B0604020202020204" pitchFamily="34" charset="0"/>
              <a:buChar char="•"/>
            </a:pPr>
            <a:r>
              <a:rPr lang="en-US" b="1" dirty="0">
                <a:solidFill>
                  <a:schemeClr val="bg1">
                    <a:lumMod val="95000"/>
                  </a:schemeClr>
                </a:solidFill>
                <a:latin typeface="Avenir Next Demi Bold" panose="020B0503020202020204" pitchFamily="34" charset="0"/>
              </a:rPr>
              <a:t>Clean rags</a:t>
            </a:r>
          </a:p>
          <a:p>
            <a:pPr marL="409575" lvl="1" indent="-234950">
              <a:buFont typeface="Arial" panose="020B0604020202020204" pitchFamily="34" charset="0"/>
              <a:buChar char="•"/>
            </a:pPr>
            <a:r>
              <a:rPr lang="en-US" b="1" dirty="0">
                <a:solidFill>
                  <a:schemeClr val="bg1">
                    <a:lumMod val="95000"/>
                  </a:schemeClr>
                </a:solidFill>
                <a:latin typeface="Avenir Next Demi Bold" panose="020B0503020202020204" pitchFamily="34" charset="0"/>
              </a:rPr>
              <a:t>Replacement pipes and/or fittings</a:t>
            </a:r>
          </a:p>
        </p:txBody>
      </p:sp>
      <p:sp>
        <p:nvSpPr>
          <p:cNvPr id="6" name="TextBox 5">
            <a:extLst>
              <a:ext uri="{FF2B5EF4-FFF2-40B4-BE49-F238E27FC236}">
                <a16:creationId xmlns:a16="http://schemas.microsoft.com/office/drawing/2014/main" id="{073CA096-ADB7-2147-8D7A-9B3112934A15}"/>
              </a:ext>
            </a:extLst>
          </p:cNvPr>
          <p:cNvSpPr txBox="1"/>
          <p:nvPr/>
        </p:nvSpPr>
        <p:spPr>
          <a:xfrm>
            <a:off x="8345512" y="2704361"/>
            <a:ext cx="947182" cy="369332"/>
          </a:xfrm>
          <a:prstGeom prst="rect">
            <a:avLst/>
          </a:prstGeom>
          <a:noFill/>
        </p:spPr>
        <p:txBody>
          <a:bodyPr wrap="none" rtlCol="0">
            <a:spAutoFit/>
          </a:bodyPr>
          <a:lstStyle/>
          <a:p>
            <a:r>
              <a:rPr lang="en-US" b="1" dirty="0">
                <a:solidFill>
                  <a:schemeClr val="bg1"/>
                </a:solidFill>
                <a:latin typeface="Avenir Next Demi Bold" panose="020B0503020202020204" pitchFamily="34" charset="0"/>
              </a:rPr>
              <a:t>TOOLS</a:t>
            </a:r>
          </a:p>
        </p:txBody>
      </p:sp>
    </p:spTree>
    <p:extLst>
      <p:ext uri="{BB962C8B-B14F-4D97-AF65-F5344CB8AC3E}">
        <p14:creationId xmlns:p14="http://schemas.microsoft.com/office/powerpoint/2010/main" val="2497928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Steps for repairing plastic service lines</a:t>
            </a:r>
          </a:p>
        </p:txBody>
      </p:sp>
      <p:sp>
        <p:nvSpPr>
          <p:cNvPr id="2" name="Rectangle 1">
            <a:extLst>
              <a:ext uri="{FF2B5EF4-FFF2-40B4-BE49-F238E27FC236}">
                <a16:creationId xmlns:a16="http://schemas.microsoft.com/office/drawing/2014/main" id="{F6006E9C-EE86-5449-80EA-1CBF90F24355}"/>
              </a:ext>
            </a:extLst>
          </p:cNvPr>
          <p:cNvSpPr/>
          <p:nvPr/>
        </p:nvSpPr>
        <p:spPr>
          <a:xfrm>
            <a:off x="794570" y="1779687"/>
            <a:ext cx="4673542" cy="1200329"/>
          </a:xfrm>
          <a:prstGeom prst="rect">
            <a:avLst/>
          </a:prstGeom>
        </p:spPr>
        <p:txBody>
          <a:bodyPr wrap="square">
            <a:spAutoFit/>
          </a:bodyPr>
          <a:lstStyle/>
          <a:p>
            <a:r>
              <a:rPr lang="en-US" dirty="0">
                <a:solidFill>
                  <a:schemeClr val="bg1"/>
                </a:solidFill>
                <a:latin typeface="Avenir Next" panose="020B0503020202020204" pitchFamily="34" charset="0"/>
              </a:rPr>
              <a:t>If the house has an internal or local shut-off valve, use that. If not, you may need to turn off the main water supply valve.</a:t>
            </a:r>
          </a:p>
          <a:p>
            <a:endParaRPr lang="en-US" dirty="0">
              <a:solidFill>
                <a:schemeClr val="bg1"/>
              </a:solidFill>
              <a:latin typeface="Avenir Next" panose="020B0503020202020204" pitchFamily="34" charset="0"/>
            </a:endParaRPr>
          </a:p>
        </p:txBody>
      </p:sp>
      <p:sp>
        <p:nvSpPr>
          <p:cNvPr id="5" name="TextBox 4">
            <a:extLst>
              <a:ext uri="{FF2B5EF4-FFF2-40B4-BE49-F238E27FC236}">
                <a16:creationId xmlns:a16="http://schemas.microsoft.com/office/drawing/2014/main" id="{38D985F9-19D3-A44C-9996-310699D24802}"/>
              </a:ext>
            </a:extLst>
          </p:cNvPr>
          <p:cNvSpPr txBox="1"/>
          <p:nvPr/>
        </p:nvSpPr>
        <p:spPr>
          <a:xfrm>
            <a:off x="794570" y="1248381"/>
            <a:ext cx="6593782" cy="400110"/>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3. Turn off water supply to leaking pipe</a:t>
            </a:r>
            <a:endParaRPr lang="en-US" sz="2000" dirty="0">
              <a:solidFill>
                <a:schemeClr val="bg1"/>
              </a:solidFill>
              <a:latin typeface="Avenir Next" panose="020B0503020202020204" pitchFamily="34" charset="0"/>
            </a:endParaRPr>
          </a:p>
        </p:txBody>
      </p:sp>
      <p:sp>
        <p:nvSpPr>
          <p:cNvPr id="3" name="Rectangle 2">
            <a:extLst>
              <a:ext uri="{FF2B5EF4-FFF2-40B4-BE49-F238E27FC236}">
                <a16:creationId xmlns:a16="http://schemas.microsoft.com/office/drawing/2014/main" id="{411AC1E0-63D4-594F-93A5-0AAC7DB0CAEF}"/>
              </a:ext>
            </a:extLst>
          </p:cNvPr>
          <p:cNvSpPr/>
          <p:nvPr/>
        </p:nvSpPr>
        <p:spPr>
          <a:xfrm>
            <a:off x="771748" y="3581091"/>
            <a:ext cx="4934108" cy="3139321"/>
          </a:xfrm>
          <a:prstGeom prst="rect">
            <a:avLst/>
          </a:prstGeom>
        </p:spPr>
        <p:txBody>
          <a:bodyPr wrap="square">
            <a:spAutoFit/>
          </a:bodyPr>
          <a:lstStyle/>
          <a:p>
            <a:r>
              <a:rPr lang="en-US" dirty="0">
                <a:solidFill>
                  <a:schemeClr val="bg1"/>
                </a:solidFill>
                <a:latin typeface="Avenir Next" panose="020B0503020202020204" pitchFamily="34" charset="0"/>
              </a:rPr>
              <a:t>Use PVC cutters to remove at least 1 inch of piping on either side of the leak. The defect causing the leak may not be readily apparent with visual inspection. Removing a small amount of apparently sound material decreases the likelihood of the leak reappearing. Place the PVC cutters at the desired location, hold the cutter's jaws at a 90-degree angle to the pipe and make a straight cut through the pipe on either side of the leak.</a:t>
            </a:r>
          </a:p>
        </p:txBody>
      </p:sp>
      <p:sp>
        <p:nvSpPr>
          <p:cNvPr id="9" name="TextBox 8">
            <a:extLst>
              <a:ext uri="{FF2B5EF4-FFF2-40B4-BE49-F238E27FC236}">
                <a16:creationId xmlns:a16="http://schemas.microsoft.com/office/drawing/2014/main" id="{76F4A516-7D06-A84C-8C4A-543E3F46B3C7}"/>
              </a:ext>
            </a:extLst>
          </p:cNvPr>
          <p:cNvSpPr txBox="1"/>
          <p:nvPr/>
        </p:nvSpPr>
        <p:spPr>
          <a:xfrm>
            <a:off x="794570" y="3172617"/>
            <a:ext cx="6593782" cy="400110"/>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4. Remove the defective section of plumbing </a:t>
            </a:r>
            <a:endParaRPr lang="en-US" sz="2000" dirty="0">
              <a:solidFill>
                <a:schemeClr val="bg1"/>
              </a:solidFill>
              <a:latin typeface="Avenir Next" panose="020B0503020202020204" pitchFamily="34" charset="0"/>
            </a:endParaRPr>
          </a:p>
        </p:txBody>
      </p:sp>
      <p:pic>
        <p:nvPicPr>
          <p:cNvPr id="3076" name="Picture 4" descr="Pipe &amp; Tube Cutter">
            <a:extLst>
              <a:ext uri="{FF2B5EF4-FFF2-40B4-BE49-F238E27FC236}">
                <a16:creationId xmlns:a16="http://schemas.microsoft.com/office/drawing/2014/main" id="{CF72D834-FC40-634D-8B88-D4EAA741D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410" y="1495918"/>
            <a:ext cx="2471826" cy="2471826"/>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193F8C-FB69-9F46-9B1F-A82630772F06}"/>
              </a:ext>
            </a:extLst>
          </p:cNvPr>
          <p:cNvSpPr txBox="1"/>
          <p:nvPr/>
        </p:nvSpPr>
        <p:spPr>
          <a:xfrm>
            <a:off x="8103410" y="3978554"/>
            <a:ext cx="2471826" cy="584775"/>
          </a:xfrm>
          <a:prstGeom prst="rect">
            <a:avLst/>
          </a:prstGeom>
          <a:solidFill>
            <a:srgbClr val="1289A7"/>
          </a:solidFill>
        </p:spPr>
        <p:txBody>
          <a:bodyPr wrap="square" rtlCol="0">
            <a:spAutoFit/>
          </a:bodyPr>
          <a:lstStyle/>
          <a:p>
            <a:r>
              <a:rPr lang="en-US" sz="1600" b="1" i="1" dirty="0">
                <a:solidFill>
                  <a:schemeClr val="bg1"/>
                </a:solidFill>
                <a:latin typeface="Avenir Next" panose="020B0503020202020204" pitchFamily="34" charset="0"/>
              </a:rPr>
              <a:t>Pipe and tube cutter      ~ $120 USD</a:t>
            </a:r>
          </a:p>
        </p:txBody>
      </p:sp>
      <p:sp>
        <p:nvSpPr>
          <p:cNvPr id="4" name="Rectangle 3">
            <a:extLst>
              <a:ext uri="{FF2B5EF4-FFF2-40B4-BE49-F238E27FC236}">
                <a16:creationId xmlns:a16="http://schemas.microsoft.com/office/drawing/2014/main" id="{917D4ED5-EEC2-5248-B870-4184F7FD6EA1}"/>
              </a:ext>
            </a:extLst>
          </p:cNvPr>
          <p:cNvSpPr/>
          <p:nvPr/>
        </p:nvSpPr>
        <p:spPr>
          <a:xfrm>
            <a:off x="7613374" y="4745506"/>
            <a:ext cx="3359426" cy="1708160"/>
          </a:xfrm>
          <a:prstGeom prst="rect">
            <a:avLst/>
          </a:prstGeom>
        </p:spPr>
        <p:txBody>
          <a:bodyPr wrap="square">
            <a:spAutoFit/>
          </a:bodyPr>
          <a:lstStyle/>
          <a:p>
            <a:pPr algn="ctr"/>
            <a:r>
              <a:rPr lang="en-US" sz="1500" u="sng" dirty="0">
                <a:solidFill>
                  <a:schemeClr val="bg1"/>
                </a:solidFill>
                <a:latin typeface="Avenir Next Medium" panose="020B0503020202020204" pitchFamily="34" charset="0"/>
              </a:rPr>
              <a:t>NOTE</a:t>
            </a:r>
            <a:r>
              <a:rPr lang="en-US" sz="1500" dirty="0">
                <a:solidFill>
                  <a:schemeClr val="bg1"/>
                </a:solidFill>
                <a:latin typeface="Avenir Next Medium" panose="020B0503020202020204" pitchFamily="34" charset="0"/>
              </a:rPr>
              <a:t>: It is possible to use a hacksaw to cut PVC pipes. However, pieces of the small “fuzzy” edges left over from this cutting method can clog the small valves of ice-makers, water filters and other automatic devices in your home. </a:t>
            </a:r>
          </a:p>
        </p:txBody>
      </p:sp>
    </p:spTree>
    <p:extLst>
      <p:ext uri="{BB962C8B-B14F-4D97-AF65-F5344CB8AC3E}">
        <p14:creationId xmlns:p14="http://schemas.microsoft.com/office/powerpoint/2010/main" val="1117434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Steps for repairing plastic service lines</a:t>
            </a:r>
          </a:p>
        </p:txBody>
      </p:sp>
      <p:sp>
        <p:nvSpPr>
          <p:cNvPr id="2" name="Rectangle 1">
            <a:extLst>
              <a:ext uri="{FF2B5EF4-FFF2-40B4-BE49-F238E27FC236}">
                <a16:creationId xmlns:a16="http://schemas.microsoft.com/office/drawing/2014/main" id="{F6006E9C-EE86-5449-80EA-1CBF90F24355}"/>
              </a:ext>
            </a:extLst>
          </p:cNvPr>
          <p:cNvSpPr/>
          <p:nvPr/>
        </p:nvSpPr>
        <p:spPr>
          <a:xfrm>
            <a:off x="794570" y="1998348"/>
            <a:ext cx="5884526" cy="1200329"/>
          </a:xfrm>
          <a:prstGeom prst="rect">
            <a:avLst/>
          </a:prstGeom>
        </p:spPr>
        <p:txBody>
          <a:bodyPr wrap="square">
            <a:spAutoFit/>
          </a:bodyPr>
          <a:lstStyle/>
          <a:p>
            <a:r>
              <a:rPr lang="en-US" dirty="0">
                <a:solidFill>
                  <a:schemeClr val="bg1"/>
                </a:solidFill>
                <a:latin typeface="Avenir Next" panose="020B0503020202020204" pitchFamily="34" charset="0"/>
              </a:rPr>
              <a:t>Make any necessary adjustments to the parts before glue-up. Once all the parts are properly sized, disassemble them in preparation for primer and glue application.</a:t>
            </a:r>
          </a:p>
        </p:txBody>
      </p:sp>
      <p:sp>
        <p:nvSpPr>
          <p:cNvPr id="5" name="TextBox 4">
            <a:extLst>
              <a:ext uri="{FF2B5EF4-FFF2-40B4-BE49-F238E27FC236}">
                <a16:creationId xmlns:a16="http://schemas.microsoft.com/office/drawing/2014/main" id="{38D985F9-19D3-A44C-9996-310699D24802}"/>
              </a:ext>
            </a:extLst>
          </p:cNvPr>
          <p:cNvSpPr txBox="1"/>
          <p:nvPr/>
        </p:nvSpPr>
        <p:spPr>
          <a:xfrm>
            <a:off x="794570" y="1248381"/>
            <a:ext cx="6177108" cy="707886"/>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5. Loosely assemble the replacement parts and dry-fit them in position </a:t>
            </a:r>
            <a:endParaRPr lang="en-US" sz="2000" dirty="0">
              <a:solidFill>
                <a:schemeClr val="bg1"/>
              </a:solidFill>
              <a:latin typeface="Avenir Next" panose="020B0503020202020204" pitchFamily="34" charset="0"/>
            </a:endParaRPr>
          </a:p>
        </p:txBody>
      </p:sp>
      <p:sp>
        <p:nvSpPr>
          <p:cNvPr id="3" name="Rectangle 2">
            <a:extLst>
              <a:ext uri="{FF2B5EF4-FFF2-40B4-BE49-F238E27FC236}">
                <a16:creationId xmlns:a16="http://schemas.microsoft.com/office/drawing/2014/main" id="{411AC1E0-63D4-594F-93A5-0AAC7DB0CAEF}"/>
              </a:ext>
            </a:extLst>
          </p:cNvPr>
          <p:cNvSpPr/>
          <p:nvPr/>
        </p:nvSpPr>
        <p:spPr>
          <a:xfrm>
            <a:off x="771747" y="4435849"/>
            <a:ext cx="6191745" cy="923330"/>
          </a:xfrm>
          <a:prstGeom prst="rect">
            <a:avLst/>
          </a:prstGeom>
        </p:spPr>
        <p:txBody>
          <a:bodyPr wrap="square">
            <a:spAutoFit/>
          </a:bodyPr>
          <a:lstStyle/>
          <a:p>
            <a:r>
              <a:rPr lang="en-US" dirty="0">
                <a:solidFill>
                  <a:schemeClr val="bg1"/>
                </a:solidFill>
                <a:latin typeface="Avenir Next" panose="020B0503020202020204" pitchFamily="34" charset="0"/>
              </a:rPr>
              <a:t>Use the applicator brush attached to the underside of the container lid to apply a thin coat of solvent to all surfaces to be joined.</a:t>
            </a:r>
          </a:p>
        </p:txBody>
      </p:sp>
      <p:sp>
        <p:nvSpPr>
          <p:cNvPr id="9" name="TextBox 8">
            <a:extLst>
              <a:ext uri="{FF2B5EF4-FFF2-40B4-BE49-F238E27FC236}">
                <a16:creationId xmlns:a16="http://schemas.microsoft.com/office/drawing/2014/main" id="{76F4A516-7D06-A84C-8C4A-543E3F46B3C7}"/>
              </a:ext>
            </a:extLst>
          </p:cNvPr>
          <p:cNvSpPr txBox="1"/>
          <p:nvPr/>
        </p:nvSpPr>
        <p:spPr>
          <a:xfrm>
            <a:off x="794570" y="3570186"/>
            <a:ext cx="5884526" cy="707886"/>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6. Apply PVC primer solvent to the inside of each fitting and the outside of each pipe</a:t>
            </a:r>
            <a:endParaRPr lang="en-US" sz="2000" dirty="0">
              <a:solidFill>
                <a:schemeClr val="bg1"/>
              </a:solidFill>
              <a:latin typeface="Avenir Next" panose="020B0503020202020204" pitchFamily="34" charset="0"/>
            </a:endParaRPr>
          </a:p>
        </p:txBody>
      </p:sp>
      <p:sp>
        <p:nvSpPr>
          <p:cNvPr id="12" name="TextBox 11">
            <a:extLst>
              <a:ext uri="{FF2B5EF4-FFF2-40B4-BE49-F238E27FC236}">
                <a16:creationId xmlns:a16="http://schemas.microsoft.com/office/drawing/2014/main" id="{1E193F8C-FB69-9F46-9B1F-A82630772F06}"/>
              </a:ext>
            </a:extLst>
          </p:cNvPr>
          <p:cNvSpPr txBox="1"/>
          <p:nvPr/>
        </p:nvSpPr>
        <p:spPr>
          <a:xfrm>
            <a:off x="7766248" y="4992345"/>
            <a:ext cx="3562454" cy="584775"/>
          </a:xfrm>
          <a:prstGeom prst="rect">
            <a:avLst/>
          </a:prstGeom>
          <a:solidFill>
            <a:srgbClr val="1289A7"/>
          </a:solidFill>
        </p:spPr>
        <p:txBody>
          <a:bodyPr wrap="square" rtlCol="0">
            <a:spAutoFit/>
          </a:bodyPr>
          <a:lstStyle/>
          <a:p>
            <a:r>
              <a:rPr lang="en-US" sz="1600" b="1" i="1" dirty="0">
                <a:solidFill>
                  <a:schemeClr val="bg1"/>
                </a:solidFill>
                <a:latin typeface="Avenir Next" panose="020B0503020202020204" pitchFamily="34" charset="0"/>
              </a:rPr>
              <a:t>PVC Primer &amp; Glue </a:t>
            </a:r>
          </a:p>
          <a:p>
            <a:r>
              <a:rPr lang="en-US" sz="1600" b="1" i="1" dirty="0">
                <a:solidFill>
                  <a:schemeClr val="bg1"/>
                </a:solidFill>
                <a:latin typeface="Avenir Next" panose="020B0503020202020204" pitchFamily="34" charset="0"/>
              </a:rPr>
              <a:t>~ $10 USD</a:t>
            </a:r>
          </a:p>
        </p:txBody>
      </p:sp>
      <p:pic>
        <p:nvPicPr>
          <p:cNvPr id="5122" name="Picture 2" descr="Oatey  Handy Pack  Clear/Purple  Primer and Cement  For PVC 4 oz. ">
            <a:extLst>
              <a:ext uri="{FF2B5EF4-FFF2-40B4-BE49-F238E27FC236}">
                <a16:creationId xmlns:a16="http://schemas.microsoft.com/office/drawing/2014/main" id="{A269EC8C-9874-2A42-AAFF-15A6F872A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248" y="1428687"/>
            <a:ext cx="3562454" cy="356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772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Steps for repairing plastic service lines</a:t>
            </a:r>
          </a:p>
        </p:txBody>
      </p:sp>
      <p:sp>
        <p:nvSpPr>
          <p:cNvPr id="5" name="TextBox 4">
            <a:extLst>
              <a:ext uri="{FF2B5EF4-FFF2-40B4-BE49-F238E27FC236}">
                <a16:creationId xmlns:a16="http://schemas.microsoft.com/office/drawing/2014/main" id="{38D985F9-19D3-A44C-9996-310699D24802}"/>
              </a:ext>
            </a:extLst>
          </p:cNvPr>
          <p:cNvSpPr txBox="1"/>
          <p:nvPr/>
        </p:nvSpPr>
        <p:spPr>
          <a:xfrm>
            <a:off x="794570" y="1248381"/>
            <a:ext cx="6177108" cy="400110"/>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9. Apply Glue </a:t>
            </a:r>
            <a:endParaRPr lang="en-US" sz="2000" dirty="0">
              <a:solidFill>
                <a:schemeClr val="bg1"/>
              </a:solidFill>
              <a:latin typeface="Avenir Next" panose="020B0503020202020204" pitchFamily="34" charset="0"/>
            </a:endParaRPr>
          </a:p>
        </p:txBody>
      </p:sp>
      <p:sp>
        <p:nvSpPr>
          <p:cNvPr id="3" name="Rectangle 2">
            <a:extLst>
              <a:ext uri="{FF2B5EF4-FFF2-40B4-BE49-F238E27FC236}">
                <a16:creationId xmlns:a16="http://schemas.microsoft.com/office/drawing/2014/main" id="{411AC1E0-63D4-594F-93A5-0AAC7DB0CAEF}"/>
              </a:ext>
            </a:extLst>
          </p:cNvPr>
          <p:cNvSpPr/>
          <p:nvPr/>
        </p:nvSpPr>
        <p:spPr>
          <a:xfrm>
            <a:off x="794570" y="1750745"/>
            <a:ext cx="6463939" cy="4801314"/>
          </a:xfrm>
          <a:prstGeom prst="rect">
            <a:avLst/>
          </a:prstGeom>
        </p:spPr>
        <p:txBody>
          <a:bodyPr wrap="square">
            <a:spAutoFit/>
          </a:bodyPr>
          <a:lstStyle/>
          <a:p>
            <a:r>
              <a:rPr lang="en-US" dirty="0">
                <a:solidFill>
                  <a:schemeClr val="bg1"/>
                </a:solidFill>
                <a:latin typeface="Avenir Next" panose="020B0503020202020204" pitchFamily="34" charset="0"/>
              </a:rPr>
              <a:t>Start at one side of the exposed plumbing. Apply a coat of PVC glue to the outside of the pipe and the inside of the replacement fitting with the applicator brush attached to the container lid. Insert the pipe into the fitting with a twisting motion. This helps spread the glue inside the joint and helps the pipe slide completely into the neck of the fitting. Hold the newly formed joint together firmly for 10 seconds to prevent slippage.</a:t>
            </a:r>
          </a:p>
          <a:p>
            <a:endParaRPr lang="en-US" dirty="0">
              <a:solidFill>
                <a:schemeClr val="bg1"/>
              </a:solidFill>
              <a:latin typeface="Avenir Next" panose="020B0503020202020204" pitchFamily="34" charset="0"/>
            </a:endParaRPr>
          </a:p>
          <a:p>
            <a:r>
              <a:rPr lang="en-US" dirty="0">
                <a:solidFill>
                  <a:schemeClr val="bg1"/>
                </a:solidFill>
                <a:latin typeface="Avenir Next" panose="020B0503020202020204" pitchFamily="34" charset="0"/>
              </a:rPr>
              <a:t>Repeat this procedure until all missing pieces are replaced.</a:t>
            </a:r>
          </a:p>
          <a:p>
            <a:endParaRPr lang="en-US" dirty="0">
              <a:solidFill>
                <a:schemeClr val="bg1"/>
              </a:solidFill>
              <a:latin typeface="Avenir Next" panose="020B0503020202020204" pitchFamily="34" charset="0"/>
            </a:endParaRPr>
          </a:p>
          <a:p>
            <a:r>
              <a:rPr lang="en-US" dirty="0">
                <a:solidFill>
                  <a:schemeClr val="bg1"/>
                </a:solidFill>
                <a:latin typeface="Avenir Next" panose="020B0503020202020204" pitchFamily="34" charset="0"/>
              </a:rPr>
              <a:t>Allow the glue on the repaired plumbing to cure for at least 15 minutes. In warmer, drier conditions, the glue may not take this long to cure. However, applying pressure too soon can cause the new joints to fail.</a:t>
            </a:r>
          </a:p>
          <a:p>
            <a:endParaRPr lang="en-US" dirty="0">
              <a:solidFill>
                <a:schemeClr val="bg1"/>
              </a:solidFill>
              <a:latin typeface="Avenir Next" panose="020B0503020202020204" pitchFamily="34" charset="0"/>
            </a:endParaRPr>
          </a:p>
          <a:p>
            <a:r>
              <a:rPr lang="en-US" sz="2000" b="1" dirty="0">
                <a:solidFill>
                  <a:schemeClr val="bg1"/>
                </a:solidFill>
                <a:latin typeface="Avenir Next Demi Bold" panose="020B0503020202020204" pitchFamily="34" charset="0"/>
              </a:rPr>
              <a:t>10.  Restore water pressure and check for leaks</a:t>
            </a:r>
          </a:p>
        </p:txBody>
      </p:sp>
    </p:spTree>
    <p:extLst>
      <p:ext uri="{BB962C8B-B14F-4D97-AF65-F5344CB8AC3E}">
        <p14:creationId xmlns:p14="http://schemas.microsoft.com/office/powerpoint/2010/main" val="190505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722" y="1046603"/>
            <a:ext cx="3503128"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FAQ</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Course Overview</a:t>
            </a:r>
          </a:p>
        </p:txBody>
      </p:sp>
      <p:sp>
        <p:nvSpPr>
          <p:cNvPr id="7" name="TextBox 6">
            <a:extLst>
              <a:ext uri="{FF2B5EF4-FFF2-40B4-BE49-F238E27FC236}">
                <a16:creationId xmlns:a16="http://schemas.microsoft.com/office/drawing/2014/main" id="{204F3536-7CB2-4646-BAF1-077CFA5EEDDE}"/>
              </a:ext>
            </a:extLst>
          </p:cNvPr>
          <p:cNvSpPr txBox="1"/>
          <p:nvPr/>
        </p:nvSpPr>
        <p:spPr>
          <a:xfrm>
            <a:off x="1829187" y="2056686"/>
            <a:ext cx="4590661" cy="3693319"/>
          </a:xfrm>
          <a:prstGeom prst="rect">
            <a:avLst/>
          </a:prstGeom>
          <a:noFill/>
        </p:spPr>
        <p:txBody>
          <a:bodyPr wrap="square" rtlCol="0">
            <a:spAutoFit/>
          </a:bodyPr>
          <a:lstStyle/>
          <a:p>
            <a:r>
              <a:rPr lang="en-US" sz="2000" b="1" dirty="0">
                <a:solidFill>
                  <a:schemeClr val="bg1"/>
                </a:solidFill>
                <a:latin typeface="Avenir Next Demi Bold" panose="020B0503020202020204" pitchFamily="34" charset="0"/>
              </a:rPr>
              <a:t>How long does it take to complete the course? </a:t>
            </a:r>
          </a:p>
          <a:p>
            <a:r>
              <a:rPr lang="en-US" sz="1700" dirty="0">
                <a:solidFill>
                  <a:schemeClr val="bg1"/>
                </a:solidFill>
                <a:latin typeface="Avenir Next" panose="020B0503020202020204" pitchFamily="34" charset="0"/>
              </a:rPr>
              <a:t>You should plan to spend one hour per module. The course is completely self-paced and will eventually be offered online – ultimately, you decide when you start and when you finish. </a:t>
            </a:r>
          </a:p>
          <a:p>
            <a:endParaRPr lang="en-US" dirty="0">
              <a:solidFill>
                <a:schemeClr val="bg1"/>
              </a:solidFill>
              <a:latin typeface="Avenir Next" panose="020B0503020202020204" pitchFamily="34" charset="0"/>
            </a:endParaRPr>
          </a:p>
          <a:p>
            <a:r>
              <a:rPr lang="en-US" sz="2000" b="1" dirty="0">
                <a:solidFill>
                  <a:schemeClr val="bg1"/>
                </a:solidFill>
                <a:latin typeface="Avenir Next Demi Bold" panose="020B0503020202020204" pitchFamily="34" charset="0"/>
              </a:rPr>
              <a:t>What if I want to give feedback on the course? </a:t>
            </a:r>
          </a:p>
          <a:p>
            <a:r>
              <a:rPr lang="en-US" sz="1700" dirty="0">
                <a:solidFill>
                  <a:schemeClr val="bg1"/>
                </a:solidFill>
                <a:latin typeface="Avenir Next" panose="020B0503020202020204" pitchFamily="34" charset="0"/>
              </a:rPr>
              <a:t>We are always happy to receive feedback. If you would like to get in touch with us you can email us at </a:t>
            </a:r>
            <a:r>
              <a:rPr lang="en-US" sz="1700" dirty="0" err="1">
                <a:solidFill>
                  <a:schemeClr val="bg1"/>
                </a:solidFill>
                <a:latin typeface="Avenir Next" panose="020B0503020202020204" pitchFamily="34" charset="0"/>
              </a:rPr>
              <a:t>xxx@xxx.com</a:t>
            </a:r>
            <a:endParaRPr lang="en-US" sz="1700" dirty="0">
              <a:solidFill>
                <a:schemeClr val="bg1"/>
              </a:solidFill>
              <a:latin typeface="Avenir Next" panose="020B0503020202020204" pitchFamily="34" charset="0"/>
            </a:endParaRPr>
          </a:p>
        </p:txBody>
      </p:sp>
      <p:sp>
        <p:nvSpPr>
          <p:cNvPr id="9" name="TextBox 8">
            <a:extLst>
              <a:ext uri="{FF2B5EF4-FFF2-40B4-BE49-F238E27FC236}">
                <a16:creationId xmlns:a16="http://schemas.microsoft.com/office/drawing/2014/main" id="{DE4AE462-A59B-9E45-8A95-5B741A22D696}"/>
              </a:ext>
            </a:extLst>
          </p:cNvPr>
          <p:cNvSpPr txBox="1"/>
          <p:nvPr/>
        </p:nvSpPr>
        <p:spPr>
          <a:xfrm>
            <a:off x="7053120" y="2056686"/>
            <a:ext cx="4817146" cy="4708981"/>
          </a:xfrm>
          <a:prstGeom prst="rect">
            <a:avLst/>
          </a:prstGeom>
          <a:noFill/>
        </p:spPr>
        <p:txBody>
          <a:bodyPr wrap="square" rtlCol="0">
            <a:spAutoFit/>
          </a:bodyPr>
          <a:lstStyle/>
          <a:p>
            <a:pPr>
              <a:spcAft>
                <a:spcPts val="600"/>
              </a:spcAft>
            </a:pPr>
            <a:r>
              <a:rPr lang="en-US" sz="2000" b="1" dirty="0">
                <a:solidFill>
                  <a:schemeClr val="bg1"/>
                </a:solidFill>
                <a:latin typeface="Avenir Next Demi Bold" panose="020B0503020202020204" pitchFamily="34" charset="0"/>
              </a:rPr>
              <a:t>How is this course different from other water harvesting courses? </a:t>
            </a:r>
          </a:p>
          <a:p>
            <a:r>
              <a:rPr lang="en-US" sz="1700" dirty="0">
                <a:solidFill>
                  <a:schemeClr val="bg1"/>
                </a:solidFill>
                <a:latin typeface="Avenir Next" panose="020B0503020202020204" pitchFamily="34" charset="0"/>
              </a:rPr>
              <a:t>Many of the existing courses on water harvesting were designed for a highly technical audience. They also primarily emphasize rainwater harvesting in rural settings  and ignore all of the other important information that needs to be considered beyond design such as installation and long term maintenance. </a:t>
            </a:r>
          </a:p>
          <a:p>
            <a:endParaRPr lang="en-US" sz="1700" dirty="0">
              <a:solidFill>
                <a:schemeClr val="bg1"/>
              </a:solidFill>
              <a:latin typeface="Avenir Next" panose="020B0503020202020204" pitchFamily="34" charset="0"/>
            </a:endParaRPr>
          </a:p>
          <a:p>
            <a:r>
              <a:rPr lang="en-US" sz="1700" dirty="0">
                <a:solidFill>
                  <a:schemeClr val="bg1"/>
                </a:solidFill>
                <a:latin typeface="Avenir Next" panose="020B0503020202020204" pitchFamily="34" charset="0"/>
              </a:rPr>
              <a:t>We designed this course for non-experts. It aims to equip them with just enough understanding so that they can ask the right questions when seeking professional assistance or dig deeper if they want to proceed with a DIY project. </a:t>
            </a:r>
          </a:p>
        </p:txBody>
      </p:sp>
      <p:pic>
        <p:nvPicPr>
          <p:cNvPr id="11" name="Picture 8" descr="Related image">
            <a:extLst>
              <a:ext uri="{FF2B5EF4-FFF2-40B4-BE49-F238E27FC236}">
                <a16:creationId xmlns:a16="http://schemas.microsoft.com/office/drawing/2014/main" id="{A5E114DB-3795-EE4C-80F8-B59D71C4C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237" y="1046603"/>
            <a:ext cx="704462" cy="7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708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Repairing plastic service lines outside</a:t>
            </a:r>
          </a:p>
        </p:txBody>
      </p:sp>
      <p:pic>
        <p:nvPicPr>
          <p:cNvPr id="6146" name="Picture 2" descr="http://static.npaper-wehaa.com/pub-files/1218232256489cbfc03ebaa/pub/Igin-December-2013/lib/138687012452a9f56c79e25.jpg">
            <a:extLst>
              <a:ext uri="{FF2B5EF4-FFF2-40B4-BE49-F238E27FC236}">
                <a16:creationId xmlns:a16="http://schemas.microsoft.com/office/drawing/2014/main" id="{422DF6FC-0700-FA48-924F-C5AB376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762" y="1148991"/>
            <a:ext cx="6018903" cy="300945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tatic.npaper-wehaa.com/pub-files/1218232256489cbfc03ebaa/pub/Igin-December-2013/lib/138687019152a9f5af840b9.jpg">
            <a:extLst>
              <a:ext uri="{FF2B5EF4-FFF2-40B4-BE49-F238E27FC236}">
                <a16:creationId xmlns:a16="http://schemas.microsoft.com/office/drawing/2014/main" id="{AEC3C151-DF16-6245-9FAA-6845D84CF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65" y="1523192"/>
            <a:ext cx="4241800" cy="4356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atic.npaper-wehaa.com/pub-files/1218232256489cbfc03ebaa/pub/Igin-December-2013/lib/138687233552a9fe0f924e6.jpg">
            <a:extLst>
              <a:ext uri="{FF2B5EF4-FFF2-40B4-BE49-F238E27FC236}">
                <a16:creationId xmlns:a16="http://schemas.microsoft.com/office/drawing/2014/main" id="{3C0B8DB2-1860-5740-9C3C-ED96E6D44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762" y="4103346"/>
            <a:ext cx="6018903" cy="274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10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21" y="2414419"/>
            <a:ext cx="10515600" cy="605799"/>
          </a:xfrm>
          <a:solidFill>
            <a:schemeClr val="bg1">
              <a:lumMod val="95000"/>
            </a:schemeClr>
          </a:solidFill>
          <a:ln>
            <a:solidFill>
              <a:schemeClr val="bg2">
                <a:lumMod val="90000"/>
              </a:schemeClr>
            </a:solidFill>
          </a:ln>
        </p:spPr>
        <p:txBody>
          <a:bodyPr>
            <a:normAutofit/>
          </a:bodyPr>
          <a:lstStyle/>
          <a:p>
            <a:r>
              <a:rPr lang="en-US" sz="2000" dirty="0">
                <a:solidFill>
                  <a:schemeClr val="tx1">
                    <a:lumMod val="50000"/>
                    <a:lumOff val="50000"/>
                  </a:schemeClr>
                </a:solidFill>
                <a:latin typeface="Avenir Book" charset="0"/>
                <a:ea typeface="Avenir Book" charset="0"/>
                <a:cs typeface="Avenir Book" charset="0"/>
              </a:rPr>
              <a:t>1. Why harvest water in the digital era? </a:t>
            </a:r>
          </a:p>
        </p:txBody>
      </p:sp>
      <p:sp>
        <p:nvSpPr>
          <p:cNvPr id="10" name="Title 1">
            <a:extLst>
              <a:ext uri="{FF2B5EF4-FFF2-40B4-BE49-F238E27FC236}">
                <a16:creationId xmlns:a16="http://schemas.microsoft.com/office/drawing/2014/main" id="{7C0538E9-9B88-E74B-983A-0D2F12CE860F}"/>
              </a:ext>
            </a:extLst>
          </p:cNvPr>
          <p:cNvSpPr txBox="1">
            <a:spLocks/>
          </p:cNvSpPr>
          <p:nvPr/>
        </p:nvSpPr>
        <p:spPr>
          <a:xfrm>
            <a:off x="816821" y="3923879"/>
            <a:ext cx="10515600" cy="605799"/>
          </a:xfrm>
          <a:prstGeom prst="rect">
            <a:avLst/>
          </a:prstGeom>
          <a:solidFill>
            <a:srgbClr val="1289A7"/>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lumMod val="95000"/>
                  </a:schemeClr>
                </a:solidFill>
                <a:latin typeface="Avenir Book" charset="0"/>
                <a:ea typeface="Avenir Book" charset="0"/>
                <a:cs typeface="Avenir Book" charset="0"/>
              </a:rPr>
              <a:t>3. How to always have water @ home</a:t>
            </a:r>
          </a:p>
        </p:txBody>
      </p:sp>
      <p:sp>
        <p:nvSpPr>
          <p:cNvPr id="11" name="Title 1">
            <a:extLst>
              <a:ext uri="{FF2B5EF4-FFF2-40B4-BE49-F238E27FC236}">
                <a16:creationId xmlns:a16="http://schemas.microsoft.com/office/drawing/2014/main" id="{7EB296E1-0985-504C-8B9C-6ECCD9BD0E40}"/>
              </a:ext>
            </a:extLst>
          </p:cNvPr>
          <p:cNvSpPr txBox="1">
            <a:spLocks/>
          </p:cNvSpPr>
          <p:nvPr/>
        </p:nvSpPr>
        <p:spPr>
          <a:xfrm>
            <a:off x="816821" y="4738127"/>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4. How to always have water @ your farm</a:t>
            </a:r>
          </a:p>
        </p:txBody>
      </p:sp>
      <p:sp>
        <p:nvSpPr>
          <p:cNvPr id="13" name="Title 1">
            <a:extLst>
              <a:ext uri="{FF2B5EF4-FFF2-40B4-BE49-F238E27FC236}">
                <a16:creationId xmlns:a16="http://schemas.microsoft.com/office/drawing/2014/main" id="{58CCCCD1-A0F0-E04D-8324-32F2929AD043}"/>
              </a:ext>
            </a:extLst>
          </p:cNvPr>
          <p:cNvSpPr txBox="1">
            <a:spLocks/>
          </p:cNvSpPr>
          <p:nvPr/>
        </p:nvSpPr>
        <p:spPr>
          <a:xfrm>
            <a:off x="816821" y="5551390"/>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5. How to always have water @ your school</a:t>
            </a:r>
          </a:p>
        </p:txBody>
      </p:sp>
      <p:sp>
        <p:nvSpPr>
          <p:cNvPr id="7" name="Title 1">
            <a:extLst>
              <a:ext uri="{FF2B5EF4-FFF2-40B4-BE49-F238E27FC236}">
                <a16:creationId xmlns:a16="http://schemas.microsoft.com/office/drawing/2014/main" id="{B09B5F23-39D3-5747-A3A0-A291F1C9E8F4}"/>
              </a:ext>
            </a:extLst>
          </p:cNvPr>
          <p:cNvSpPr txBox="1">
            <a:spLocks/>
          </p:cNvSpPr>
          <p:nvPr/>
        </p:nvSpPr>
        <p:spPr>
          <a:xfrm>
            <a:off x="816821" y="631929"/>
            <a:ext cx="10515600"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lumMod val="95000"/>
                  </a:schemeClr>
                </a:solidFill>
                <a:latin typeface="Avenir Next Demi Bold" panose="020B0503020202020204" pitchFamily="34" charset="0"/>
                <a:ea typeface="Avenir Book" charset="0"/>
                <a:cs typeface="Avenir Book" charset="0"/>
              </a:rPr>
              <a:t>Curriculum</a:t>
            </a:r>
          </a:p>
        </p:txBody>
      </p:sp>
      <p:sp>
        <p:nvSpPr>
          <p:cNvPr id="8" name="Title 1">
            <a:extLst>
              <a:ext uri="{FF2B5EF4-FFF2-40B4-BE49-F238E27FC236}">
                <a16:creationId xmlns:a16="http://schemas.microsoft.com/office/drawing/2014/main" id="{C9B1371A-3DF0-B345-851B-79EADD5EC18B}"/>
              </a:ext>
            </a:extLst>
          </p:cNvPr>
          <p:cNvSpPr txBox="1">
            <a:spLocks/>
          </p:cNvSpPr>
          <p:nvPr/>
        </p:nvSpPr>
        <p:spPr>
          <a:xfrm>
            <a:off x="816821" y="1606049"/>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Course Overview</a:t>
            </a:r>
          </a:p>
        </p:txBody>
      </p:sp>
      <p:sp>
        <p:nvSpPr>
          <p:cNvPr id="5" name="Rectangle 4">
            <a:extLst>
              <a:ext uri="{FF2B5EF4-FFF2-40B4-BE49-F238E27FC236}">
                <a16:creationId xmlns:a16="http://schemas.microsoft.com/office/drawing/2014/main" id="{139B362B-8639-C248-8DE5-76CA6734850C}"/>
              </a:ext>
            </a:extLst>
          </p:cNvPr>
          <p:cNvSpPr/>
          <p:nvPr/>
        </p:nvSpPr>
        <p:spPr>
          <a:xfrm>
            <a:off x="9620250" y="178119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2" name="Rectangle 11">
            <a:hlinkClick r:id="rId3" action="ppaction://hlinksldjump"/>
            <a:extLst>
              <a:ext uri="{FF2B5EF4-FFF2-40B4-BE49-F238E27FC236}">
                <a16:creationId xmlns:a16="http://schemas.microsoft.com/office/drawing/2014/main" id="{B933A101-3B16-B04B-A52F-5596C052E516}"/>
              </a:ext>
            </a:extLst>
          </p:cNvPr>
          <p:cNvSpPr/>
          <p:nvPr/>
        </p:nvSpPr>
        <p:spPr>
          <a:xfrm>
            <a:off x="9620250" y="256707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4" name="Rectangle 13">
            <a:extLst>
              <a:ext uri="{FF2B5EF4-FFF2-40B4-BE49-F238E27FC236}">
                <a16:creationId xmlns:a16="http://schemas.microsoft.com/office/drawing/2014/main" id="{6B8EE323-703B-5E44-BFE7-D22A53E9E129}"/>
              </a:ext>
            </a:extLst>
          </p:cNvPr>
          <p:cNvSpPr/>
          <p:nvPr/>
        </p:nvSpPr>
        <p:spPr>
          <a:xfrm>
            <a:off x="9620250" y="409902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5" name="Rectangle 14">
            <a:extLst>
              <a:ext uri="{FF2B5EF4-FFF2-40B4-BE49-F238E27FC236}">
                <a16:creationId xmlns:a16="http://schemas.microsoft.com/office/drawing/2014/main" id="{12417DA0-A459-0448-A53E-A66A93E7994B}"/>
              </a:ext>
            </a:extLst>
          </p:cNvPr>
          <p:cNvSpPr/>
          <p:nvPr/>
        </p:nvSpPr>
        <p:spPr>
          <a:xfrm>
            <a:off x="9620250" y="4929911"/>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6" name="Rectangle 15">
            <a:extLst>
              <a:ext uri="{FF2B5EF4-FFF2-40B4-BE49-F238E27FC236}">
                <a16:creationId xmlns:a16="http://schemas.microsoft.com/office/drawing/2014/main" id="{96297CC6-5BD1-A046-9BC5-9B1EBD832A7A}"/>
              </a:ext>
            </a:extLst>
          </p:cNvPr>
          <p:cNvSpPr/>
          <p:nvPr/>
        </p:nvSpPr>
        <p:spPr>
          <a:xfrm>
            <a:off x="9620250" y="569482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7" name="Title 1">
            <a:extLst>
              <a:ext uri="{FF2B5EF4-FFF2-40B4-BE49-F238E27FC236}">
                <a16:creationId xmlns:a16="http://schemas.microsoft.com/office/drawing/2014/main" id="{9E5F44AC-90A7-7944-B506-744DD8CF9E80}"/>
              </a:ext>
            </a:extLst>
          </p:cNvPr>
          <p:cNvSpPr txBox="1">
            <a:spLocks/>
          </p:cNvSpPr>
          <p:nvPr/>
        </p:nvSpPr>
        <p:spPr>
          <a:xfrm>
            <a:off x="813945" y="3161878"/>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2. Tools for managing water tanks</a:t>
            </a:r>
          </a:p>
        </p:txBody>
      </p:sp>
      <p:sp>
        <p:nvSpPr>
          <p:cNvPr id="18" name="Rectangle 17">
            <a:extLst>
              <a:ext uri="{FF2B5EF4-FFF2-40B4-BE49-F238E27FC236}">
                <a16:creationId xmlns:a16="http://schemas.microsoft.com/office/drawing/2014/main" id="{AA6300DF-E178-5B48-85A5-689BEDEF66B0}"/>
              </a:ext>
            </a:extLst>
          </p:cNvPr>
          <p:cNvSpPr/>
          <p:nvPr/>
        </p:nvSpPr>
        <p:spPr>
          <a:xfrm>
            <a:off x="9617374" y="3337026"/>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Tree>
    <p:extLst>
      <p:ext uri="{BB962C8B-B14F-4D97-AF65-F5344CB8AC3E}">
        <p14:creationId xmlns:p14="http://schemas.microsoft.com/office/powerpoint/2010/main" val="2404751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798DD0D-F985-974B-BA4B-492436E01C98}"/>
              </a:ext>
            </a:extLst>
          </p:cNvPr>
          <p:cNvSpPr txBox="1">
            <a:spLocks/>
          </p:cNvSpPr>
          <p:nvPr/>
        </p:nvSpPr>
        <p:spPr>
          <a:xfrm>
            <a:off x="0" y="16468"/>
            <a:ext cx="12192000" cy="6841532"/>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r>
              <a:rPr lang="en-US" sz="3200" dirty="0">
                <a:solidFill>
                  <a:schemeClr val="bg1">
                    <a:lumMod val="95000"/>
                  </a:schemeClr>
                </a:solidFill>
                <a:latin typeface="Avenir Book" charset="0"/>
                <a:ea typeface="Avenir Book" charset="0"/>
                <a:cs typeface="Avenir Book" charset="0"/>
              </a:rPr>
              <a:t>		3. </a:t>
            </a:r>
            <a:r>
              <a:rPr lang="en-US" sz="3200" dirty="0">
                <a:solidFill>
                  <a:schemeClr val="accent3">
                    <a:lumMod val="20000"/>
                    <a:lumOff val="80000"/>
                  </a:schemeClr>
                </a:solidFill>
                <a:latin typeface="Avenir Book" charset="0"/>
                <a:ea typeface="Avenir Book" charset="0"/>
                <a:cs typeface="Avenir Book" charset="0"/>
              </a:rPr>
              <a:t>How to always have water @ home</a:t>
            </a:r>
          </a:p>
          <a:p>
            <a:endParaRPr lang="en-US" sz="3200" dirty="0">
              <a:solidFill>
                <a:schemeClr val="bg1">
                  <a:lumMod val="95000"/>
                </a:schemeClr>
              </a:solidFill>
              <a:latin typeface="Avenir Book" charset="0"/>
              <a:ea typeface="Avenir Book" charset="0"/>
              <a:cs typeface="Avenir Book" charset="0"/>
            </a:endParaRPr>
          </a:p>
        </p:txBody>
      </p:sp>
      <p:sp>
        <p:nvSpPr>
          <p:cNvPr id="15" name="Title 1">
            <a:extLst>
              <a:ext uri="{FF2B5EF4-FFF2-40B4-BE49-F238E27FC236}">
                <a16:creationId xmlns:a16="http://schemas.microsoft.com/office/drawing/2014/main" id="{1AD9057B-D4C8-874D-A20F-0B376C9174D4}"/>
              </a:ext>
            </a:extLst>
          </p:cNvPr>
          <p:cNvSpPr txBox="1">
            <a:spLocks/>
          </p:cNvSpPr>
          <p:nvPr/>
        </p:nvSpPr>
        <p:spPr>
          <a:xfrm>
            <a:off x="1924049" y="1480071"/>
            <a:ext cx="8839201" cy="464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chemeClr val="bg1"/>
              </a:solidFill>
            </a:endParaRPr>
          </a:p>
        </p:txBody>
      </p:sp>
    </p:spTree>
    <p:extLst>
      <p:ext uri="{BB962C8B-B14F-4D97-AF65-F5344CB8AC3E}">
        <p14:creationId xmlns:p14="http://schemas.microsoft.com/office/powerpoint/2010/main" val="199657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679" y="1778277"/>
            <a:ext cx="7920656" cy="704462"/>
          </a:xfrm>
        </p:spPr>
        <p:txBody>
          <a:bodyPr>
            <a:normAutofit/>
          </a:bodyPr>
          <a:lstStyle/>
          <a:p>
            <a:r>
              <a:rPr lang="en-US" sz="2800" dirty="0">
                <a:solidFill>
                  <a:schemeClr val="bg1">
                    <a:lumMod val="95000"/>
                  </a:schemeClr>
                </a:solidFill>
                <a:latin typeface="Avenir Book" charset="0"/>
                <a:ea typeface="Avenir Book" charset="0"/>
                <a:cs typeface="Avenir Book" charset="0"/>
              </a:rPr>
              <a:t>Decide on the best tank for your situation</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3. How to always have water @ home</a:t>
            </a:r>
          </a:p>
        </p:txBody>
      </p:sp>
      <p:sp>
        <p:nvSpPr>
          <p:cNvPr id="14" name="Title 1">
            <a:extLst>
              <a:ext uri="{FF2B5EF4-FFF2-40B4-BE49-F238E27FC236}">
                <a16:creationId xmlns:a16="http://schemas.microsoft.com/office/drawing/2014/main" id="{AF5D6133-4591-284A-B1CE-0552A052CAE8}"/>
              </a:ext>
            </a:extLst>
          </p:cNvPr>
          <p:cNvSpPr txBox="1">
            <a:spLocks/>
          </p:cNvSpPr>
          <p:nvPr/>
        </p:nvSpPr>
        <p:spPr>
          <a:xfrm>
            <a:off x="2775517" y="4207443"/>
            <a:ext cx="7920656" cy="55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95000"/>
                  </a:schemeClr>
                </a:solidFill>
                <a:latin typeface="Avenir Book" charset="0"/>
                <a:ea typeface="Avenir Book" charset="0"/>
                <a:cs typeface="Avenir Book" charset="0"/>
              </a:rPr>
              <a:t>Figure out maintenance</a:t>
            </a:r>
          </a:p>
        </p:txBody>
      </p:sp>
      <p:sp>
        <p:nvSpPr>
          <p:cNvPr id="15" name="Title 1">
            <a:extLst>
              <a:ext uri="{FF2B5EF4-FFF2-40B4-BE49-F238E27FC236}">
                <a16:creationId xmlns:a16="http://schemas.microsoft.com/office/drawing/2014/main" id="{1AD9057B-D4C8-874D-A20F-0B376C9174D4}"/>
              </a:ext>
            </a:extLst>
          </p:cNvPr>
          <p:cNvSpPr txBox="1">
            <a:spLocks/>
          </p:cNvSpPr>
          <p:nvPr/>
        </p:nvSpPr>
        <p:spPr>
          <a:xfrm>
            <a:off x="2769436" y="3010113"/>
            <a:ext cx="4705351"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95000"/>
                  </a:schemeClr>
                </a:solidFill>
                <a:latin typeface="Avenir Book" charset="0"/>
                <a:ea typeface="Avenir Book" charset="0"/>
                <a:cs typeface="Avenir Book" charset="0"/>
              </a:rPr>
              <a:t>Get it installed</a:t>
            </a:r>
          </a:p>
        </p:txBody>
      </p:sp>
      <p:pic>
        <p:nvPicPr>
          <p:cNvPr id="6" name="Picture 8" descr="Related image">
            <a:extLst>
              <a:ext uri="{FF2B5EF4-FFF2-40B4-BE49-F238E27FC236}">
                <a16:creationId xmlns:a16="http://schemas.microsoft.com/office/drawing/2014/main" id="{823149FA-CFC5-7942-8ADF-8A93283C7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49" y="1732508"/>
            <a:ext cx="704462" cy="7044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lated image">
            <a:extLst>
              <a:ext uri="{FF2B5EF4-FFF2-40B4-BE49-F238E27FC236}">
                <a16:creationId xmlns:a16="http://schemas.microsoft.com/office/drawing/2014/main" id="{09BD6DEF-1AA6-DD4B-9A99-12ECB69EA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208" y="2929838"/>
            <a:ext cx="704462" cy="704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elated image">
            <a:extLst>
              <a:ext uri="{FF2B5EF4-FFF2-40B4-BE49-F238E27FC236}">
                <a16:creationId xmlns:a16="http://schemas.microsoft.com/office/drawing/2014/main" id="{6CDA4B3B-BEC3-DF43-8B64-854EE5137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49" y="4127168"/>
            <a:ext cx="704462" cy="7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62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252" y="1063536"/>
            <a:ext cx="6248207" cy="704462"/>
          </a:xfrm>
        </p:spPr>
        <p:txBody>
          <a:bodyPr>
            <a:normAutofit fontScale="90000"/>
          </a:bodyPr>
          <a:lstStyle/>
          <a:p>
            <a:r>
              <a:rPr lang="en-US" sz="2400" b="1" dirty="0">
                <a:solidFill>
                  <a:schemeClr val="bg1"/>
                </a:solidFill>
                <a:latin typeface="Avenir Next Heavy" panose="020B0503020202020204" pitchFamily="34" charset="0"/>
                <a:ea typeface="Avenir Book" charset="0"/>
                <a:cs typeface="Avenir Book" charset="0"/>
              </a:rPr>
              <a:t>Decide on the best tank for your situation</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3. How to always have water @ home</a:t>
            </a:r>
          </a:p>
        </p:txBody>
      </p:sp>
      <p:pic>
        <p:nvPicPr>
          <p:cNvPr id="8" name="Picture 8" descr="Related image">
            <a:extLst>
              <a:ext uri="{FF2B5EF4-FFF2-40B4-BE49-F238E27FC236}">
                <a16:creationId xmlns:a16="http://schemas.microsoft.com/office/drawing/2014/main" id="{1A6A3ABD-1489-BD40-BB2E-A327B9AA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969" y="1029672"/>
            <a:ext cx="704462" cy="70446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166984E8-6C68-6A40-AF73-442D5CD66B6C}"/>
              </a:ext>
            </a:extLst>
          </p:cNvPr>
          <p:cNvSpPr txBox="1">
            <a:spLocks/>
          </p:cNvSpPr>
          <p:nvPr/>
        </p:nvSpPr>
        <p:spPr>
          <a:xfrm>
            <a:off x="2758289" y="2865511"/>
            <a:ext cx="6440574"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I own my home and want to harvest rainwater</a:t>
            </a:r>
          </a:p>
        </p:txBody>
      </p:sp>
      <p:sp>
        <p:nvSpPr>
          <p:cNvPr id="11" name="Rectangle 10">
            <a:extLst>
              <a:ext uri="{FF2B5EF4-FFF2-40B4-BE49-F238E27FC236}">
                <a16:creationId xmlns:a16="http://schemas.microsoft.com/office/drawing/2014/main" id="{8A8B4325-755C-A046-920F-6145572ACDB3}"/>
              </a:ext>
            </a:extLst>
          </p:cNvPr>
          <p:cNvSpPr/>
          <p:nvPr/>
        </p:nvSpPr>
        <p:spPr>
          <a:xfrm>
            <a:off x="2861807" y="2967493"/>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2" name="Title 1">
            <a:extLst>
              <a:ext uri="{FF2B5EF4-FFF2-40B4-BE49-F238E27FC236}">
                <a16:creationId xmlns:a16="http://schemas.microsoft.com/office/drawing/2014/main" id="{71B27147-4BB9-0342-B4AB-378C859DA351}"/>
              </a:ext>
            </a:extLst>
          </p:cNvPr>
          <p:cNvSpPr txBox="1">
            <a:spLocks/>
          </p:cNvSpPr>
          <p:nvPr/>
        </p:nvSpPr>
        <p:spPr>
          <a:xfrm>
            <a:off x="2755412" y="3690772"/>
            <a:ext cx="6443451"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I live in an apartment get piped water sometimes</a:t>
            </a:r>
          </a:p>
        </p:txBody>
      </p:sp>
      <p:sp>
        <p:nvSpPr>
          <p:cNvPr id="14" name="Rectangle 13">
            <a:extLst>
              <a:ext uri="{FF2B5EF4-FFF2-40B4-BE49-F238E27FC236}">
                <a16:creationId xmlns:a16="http://schemas.microsoft.com/office/drawing/2014/main" id="{1F704EFB-08A5-B24F-A891-C7EC1DB56491}"/>
              </a:ext>
            </a:extLst>
          </p:cNvPr>
          <p:cNvSpPr/>
          <p:nvPr/>
        </p:nvSpPr>
        <p:spPr>
          <a:xfrm>
            <a:off x="2858930" y="3792754"/>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5" name="Title 1">
            <a:extLst>
              <a:ext uri="{FF2B5EF4-FFF2-40B4-BE49-F238E27FC236}">
                <a16:creationId xmlns:a16="http://schemas.microsoft.com/office/drawing/2014/main" id="{3564AE59-019B-3A44-AE21-64F512F36C61}"/>
              </a:ext>
            </a:extLst>
          </p:cNvPr>
          <p:cNvSpPr txBox="1">
            <a:spLocks/>
          </p:cNvSpPr>
          <p:nvPr/>
        </p:nvSpPr>
        <p:spPr>
          <a:xfrm>
            <a:off x="2735282" y="4516032"/>
            <a:ext cx="6463581"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 A    I run a guest house </a:t>
            </a:r>
          </a:p>
        </p:txBody>
      </p:sp>
      <p:sp>
        <p:nvSpPr>
          <p:cNvPr id="16" name="Rectangle 15">
            <a:extLst>
              <a:ext uri="{FF2B5EF4-FFF2-40B4-BE49-F238E27FC236}">
                <a16:creationId xmlns:a16="http://schemas.microsoft.com/office/drawing/2014/main" id="{BC3641CC-B50C-0D4A-9DA8-3CEEFDCD373F}"/>
              </a:ext>
            </a:extLst>
          </p:cNvPr>
          <p:cNvSpPr/>
          <p:nvPr/>
        </p:nvSpPr>
        <p:spPr>
          <a:xfrm>
            <a:off x="2856053" y="4618014"/>
            <a:ext cx="329969" cy="3278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1826554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3.A   I’m a homeowner</a:t>
            </a:r>
          </a:p>
        </p:txBody>
      </p:sp>
      <p:sp>
        <p:nvSpPr>
          <p:cNvPr id="3" name="Rectangle 2">
            <a:extLst>
              <a:ext uri="{FF2B5EF4-FFF2-40B4-BE49-F238E27FC236}">
                <a16:creationId xmlns:a16="http://schemas.microsoft.com/office/drawing/2014/main" id="{C0B71874-227D-884C-BE82-7481A5FF0849}"/>
              </a:ext>
            </a:extLst>
          </p:cNvPr>
          <p:cNvSpPr/>
          <p:nvPr/>
        </p:nvSpPr>
        <p:spPr>
          <a:xfrm>
            <a:off x="739706" y="1750027"/>
            <a:ext cx="5775525" cy="923330"/>
          </a:xfrm>
          <a:prstGeom prst="rect">
            <a:avLst/>
          </a:prstGeom>
        </p:spPr>
        <p:txBody>
          <a:bodyPr wrap="square">
            <a:spAutoFit/>
          </a:bodyPr>
          <a:lstStyle/>
          <a:p>
            <a:r>
              <a:rPr lang="en-US" dirty="0">
                <a:solidFill>
                  <a:schemeClr val="bg1"/>
                </a:solidFill>
                <a:latin typeface="Avenir Next" panose="020B0503020202020204" pitchFamily="34" charset="0"/>
              </a:rPr>
              <a:t>I need help! What would be the right size cistern for a four person household and a green 1 acre garden (no lawn) in Clarendon? Thank you for your help!</a:t>
            </a:r>
          </a:p>
        </p:txBody>
      </p:sp>
    </p:spTree>
    <p:extLst>
      <p:ext uri="{BB962C8B-B14F-4D97-AF65-F5344CB8AC3E}">
        <p14:creationId xmlns:p14="http://schemas.microsoft.com/office/powerpoint/2010/main" val="3271123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7" name="Title 1">
            <a:extLst>
              <a:ext uri="{FF2B5EF4-FFF2-40B4-BE49-F238E27FC236}">
                <a16:creationId xmlns:a16="http://schemas.microsoft.com/office/drawing/2014/main" id="{7813B6FF-03D8-9544-8635-86859E3AFC46}"/>
              </a:ext>
            </a:extLst>
          </p:cNvPr>
          <p:cNvSpPr>
            <a:spLocks noGrp="1"/>
          </p:cNvSpPr>
          <p:nvPr>
            <p:ph type="title"/>
          </p:nvPr>
        </p:nvSpPr>
        <p:spPr>
          <a:xfrm>
            <a:off x="589196" y="383135"/>
            <a:ext cx="3384708" cy="772805"/>
          </a:xfrm>
        </p:spPr>
        <p:txBody>
          <a:bodyPr>
            <a:normAutofit/>
          </a:bodyPr>
          <a:lstStyle/>
          <a:p>
            <a:r>
              <a:rPr lang="en-US" sz="3200" dirty="0">
                <a:solidFill>
                  <a:srgbClr val="1289A7"/>
                </a:solidFill>
                <a:latin typeface="Avenir Book" charset="0"/>
                <a:ea typeface="Avenir Book" charset="0"/>
                <a:cs typeface="Avenir Book" charset="0"/>
              </a:rPr>
              <a:t>CISTERN SIZING</a:t>
            </a:r>
          </a:p>
        </p:txBody>
      </p:sp>
      <p:pic>
        <p:nvPicPr>
          <p:cNvPr id="5" name="Picture 4">
            <a:extLst>
              <a:ext uri="{FF2B5EF4-FFF2-40B4-BE49-F238E27FC236}">
                <a16:creationId xmlns:a16="http://schemas.microsoft.com/office/drawing/2014/main" id="{3C676F72-858D-9643-8383-24BA0A46A5C9}"/>
              </a:ext>
            </a:extLst>
          </p:cNvPr>
          <p:cNvPicPr>
            <a:picLocks noChangeAspect="1"/>
          </p:cNvPicPr>
          <p:nvPr/>
        </p:nvPicPr>
        <p:blipFill>
          <a:blip r:embed="rId3"/>
          <a:stretch>
            <a:fillRect/>
          </a:stretch>
        </p:blipFill>
        <p:spPr>
          <a:xfrm>
            <a:off x="3973903" y="-33759"/>
            <a:ext cx="8218097" cy="6891759"/>
          </a:xfrm>
          <a:prstGeom prst="rect">
            <a:avLst/>
          </a:prstGeom>
        </p:spPr>
      </p:pic>
      <p:sp>
        <p:nvSpPr>
          <p:cNvPr id="17" name="Title 1">
            <a:extLst>
              <a:ext uri="{FF2B5EF4-FFF2-40B4-BE49-F238E27FC236}">
                <a16:creationId xmlns:a16="http://schemas.microsoft.com/office/drawing/2014/main" id="{81F84C3F-EEFA-A649-B0EE-58C741BECB54}"/>
              </a:ext>
            </a:extLst>
          </p:cNvPr>
          <p:cNvSpPr txBox="1">
            <a:spLocks/>
          </p:cNvSpPr>
          <p:nvPr/>
        </p:nvSpPr>
        <p:spPr>
          <a:xfrm>
            <a:off x="589195" y="2414303"/>
            <a:ext cx="1969764" cy="526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b="1" dirty="0">
                <a:solidFill>
                  <a:srgbClr val="1289A7"/>
                </a:solidFill>
                <a:latin typeface="Avenir Book" charset="0"/>
                <a:ea typeface="Avenir Book" charset="0"/>
                <a:cs typeface="Avenir Book" charset="0"/>
              </a:rPr>
              <a:t>Minimum Recommended Size</a:t>
            </a:r>
          </a:p>
        </p:txBody>
      </p:sp>
      <p:sp>
        <p:nvSpPr>
          <p:cNvPr id="18" name="Title 1">
            <a:extLst>
              <a:ext uri="{FF2B5EF4-FFF2-40B4-BE49-F238E27FC236}">
                <a16:creationId xmlns:a16="http://schemas.microsoft.com/office/drawing/2014/main" id="{1DC3AC60-50E2-7D44-AD35-8203F625C455}"/>
              </a:ext>
            </a:extLst>
          </p:cNvPr>
          <p:cNvSpPr txBox="1">
            <a:spLocks/>
          </p:cNvSpPr>
          <p:nvPr/>
        </p:nvSpPr>
        <p:spPr>
          <a:xfrm>
            <a:off x="1166095" y="2940805"/>
            <a:ext cx="1250782" cy="413192"/>
          </a:xfrm>
          <a:prstGeom prst="rect">
            <a:avLst/>
          </a:prstGeom>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289A7"/>
                </a:solidFill>
                <a:latin typeface="Avenir Book" charset="0"/>
                <a:ea typeface="Avenir Book" charset="0"/>
                <a:cs typeface="Avenir Book" charset="0"/>
              </a:rPr>
              <a:t>5,000 gal</a:t>
            </a:r>
          </a:p>
        </p:txBody>
      </p:sp>
      <p:sp>
        <p:nvSpPr>
          <p:cNvPr id="19" name="Title 1">
            <a:extLst>
              <a:ext uri="{FF2B5EF4-FFF2-40B4-BE49-F238E27FC236}">
                <a16:creationId xmlns:a16="http://schemas.microsoft.com/office/drawing/2014/main" id="{2B5AEE48-1027-3B4D-987A-A19B10413A99}"/>
              </a:ext>
            </a:extLst>
          </p:cNvPr>
          <p:cNvSpPr txBox="1">
            <a:spLocks/>
          </p:cNvSpPr>
          <p:nvPr/>
        </p:nvSpPr>
        <p:spPr>
          <a:xfrm>
            <a:off x="922855" y="3819829"/>
            <a:ext cx="1693719" cy="518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600" b="1" dirty="0">
                <a:solidFill>
                  <a:srgbClr val="1289A7"/>
                </a:solidFill>
                <a:latin typeface="Avenir Book" charset="0"/>
                <a:ea typeface="Avenir Book" charset="0"/>
                <a:cs typeface="Avenir Book" charset="0"/>
              </a:rPr>
              <a:t>Estimated Cost</a:t>
            </a:r>
          </a:p>
        </p:txBody>
      </p:sp>
      <p:sp>
        <p:nvSpPr>
          <p:cNvPr id="20" name="Title 1">
            <a:extLst>
              <a:ext uri="{FF2B5EF4-FFF2-40B4-BE49-F238E27FC236}">
                <a16:creationId xmlns:a16="http://schemas.microsoft.com/office/drawing/2014/main" id="{02A19D17-6F53-A64F-A8D4-4A0D9DA19792}"/>
              </a:ext>
            </a:extLst>
          </p:cNvPr>
          <p:cNvSpPr txBox="1">
            <a:spLocks/>
          </p:cNvSpPr>
          <p:nvPr/>
        </p:nvSpPr>
        <p:spPr>
          <a:xfrm>
            <a:off x="1144324" y="4308506"/>
            <a:ext cx="1250782" cy="413192"/>
          </a:xfrm>
          <a:prstGeom prst="rect">
            <a:avLst/>
          </a:prstGeom>
          <a:ln>
            <a:solidFill>
              <a:schemeClr val="accent6">
                <a:lumMod val="40000"/>
                <a:lumOff val="6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289A7"/>
                </a:solidFill>
                <a:latin typeface="Avenir Book" charset="0"/>
                <a:ea typeface="Avenir Book" charset="0"/>
                <a:cs typeface="Avenir Book" charset="0"/>
              </a:rPr>
              <a:t>TBD</a:t>
            </a:r>
          </a:p>
        </p:txBody>
      </p:sp>
      <p:sp>
        <p:nvSpPr>
          <p:cNvPr id="21" name="Title 1">
            <a:extLst>
              <a:ext uri="{FF2B5EF4-FFF2-40B4-BE49-F238E27FC236}">
                <a16:creationId xmlns:a16="http://schemas.microsoft.com/office/drawing/2014/main" id="{F6F5D92E-0A0A-8F41-8E96-695DF437051B}"/>
              </a:ext>
            </a:extLst>
          </p:cNvPr>
          <p:cNvSpPr txBox="1">
            <a:spLocks/>
          </p:cNvSpPr>
          <p:nvPr/>
        </p:nvSpPr>
        <p:spPr>
          <a:xfrm>
            <a:off x="1414734" y="3440082"/>
            <a:ext cx="980371" cy="353252"/>
          </a:xfrm>
          <a:prstGeom prst="rect">
            <a:avLst/>
          </a:prstGeom>
          <a:ln>
            <a:no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289A7"/>
                </a:solidFill>
                <a:latin typeface="Avenir Book" charset="0"/>
                <a:ea typeface="Avenir Book" charset="0"/>
                <a:cs typeface="Avenir Book" charset="0"/>
              </a:rPr>
              <a:t>20,000 L</a:t>
            </a:r>
          </a:p>
        </p:txBody>
      </p:sp>
      <p:sp>
        <p:nvSpPr>
          <p:cNvPr id="22" name="Title 1">
            <a:extLst>
              <a:ext uri="{FF2B5EF4-FFF2-40B4-BE49-F238E27FC236}">
                <a16:creationId xmlns:a16="http://schemas.microsoft.com/office/drawing/2014/main" id="{8D00E4DA-2630-FD4E-9429-7A27F133C055}"/>
              </a:ext>
            </a:extLst>
          </p:cNvPr>
          <p:cNvSpPr txBox="1">
            <a:spLocks/>
          </p:cNvSpPr>
          <p:nvPr/>
        </p:nvSpPr>
        <p:spPr>
          <a:xfrm>
            <a:off x="483083" y="5085628"/>
            <a:ext cx="2193988" cy="177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600" b="1" dirty="0">
                <a:solidFill>
                  <a:srgbClr val="1289A7"/>
                </a:solidFill>
                <a:latin typeface="Avenir Book" charset="0"/>
                <a:ea typeface="Avenir Book" charset="0"/>
                <a:cs typeface="Avenir Book" charset="0"/>
              </a:rPr>
              <a:t>Key Considerations</a:t>
            </a:r>
          </a:p>
          <a:p>
            <a:pPr algn="r"/>
            <a:endParaRPr lang="en-US" sz="800" b="1" dirty="0">
              <a:solidFill>
                <a:srgbClr val="1289A7"/>
              </a:solidFill>
              <a:latin typeface="Avenir Book" charset="0"/>
              <a:ea typeface="Avenir Book" charset="0"/>
              <a:cs typeface="Avenir Book" charset="0"/>
            </a:endParaRPr>
          </a:p>
          <a:p>
            <a:pPr marL="285750" indent="-285750" algn="r">
              <a:buFont typeface="Arial" panose="020B0604020202020204" pitchFamily="34" charset="0"/>
              <a:buChar char="•"/>
            </a:pPr>
            <a:r>
              <a:rPr lang="en-US" sz="1500" dirty="0">
                <a:solidFill>
                  <a:srgbClr val="1289A7"/>
                </a:solidFill>
                <a:latin typeface="Avenir Book" charset="0"/>
                <a:ea typeface="Avenir Book" charset="0"/>
                <a:cs typeface="Avenir Book" charset="0"/>
              </a:rPr>
              <a:t>Location must not be prone to flooding</a:t>
            </a:r>
          </a:p>
          <a:p>
            <a:pPr marL="285750" indent="-285750" algn="r">
              <a:buFont typeface="Arial" panose="020B0604020202020204" pitchFamily="34" charset="0"/>
              <a:buChar char="•"/>
            </a:pPr>
            <a:endParaRPr lang="en-US" sz="800" dirty="0">
              <a:solidFill>
                <a:srgbClr val="1289A7"/>
              </a:solidFill>
              <a:latin typeface="Avenir Book" charset="0"/>
              <a:ea typeface="Avenir Book" charset="0"/>
              <a:cs typeface="Avenir Book" charset="0"/>
            </a:endParaRPr>
          </a:p>
          <a:p>
            <a:pPr marL="285750" indent="-285750" algn="r">
              <a:buFont typeface="Arial" panose="020B0604020202020204" pitchFamily="34" charset="0"/>
              <a:buChar char="•"/>
            </a:pPr>
            <a:r>
              <a:rPr lang="en-US" sz="1500" dirty="0">
                <a:solidFill>
                  <a:srgbClr val="1289A7"/>
                </a:solidFill>
                <a:latin typeface="Avenir Book" charset="0"/>
                <a:ea typeface="Avenir Book" charset="0"/>
                <a:cs typeface="Avenir Book" charset="0"/>
              </a:rPr>
              <a:t>Minimum separation distance </a:t>
            </a:r>
          </a:p>
          <a:p>
            <a:pPr marL="285750" indent="-285750" algn="r">
              <a:buFont typeface="Arial" panose="020B0604020202020204" pitchFamily="34" charset="0"/>
              <a:buChar char="•"/>
            </a:pPr>
            <a:endParaRPr lang="en-US" sz="1600" b="1" dirty="0">
              <a:solidFill>
                <a:srgbClr val="1289A7"/>
              </a:solidFill>
              <a:latin typeface="Avenir Book" charset="0"/>
              <a:ea typeface="Avenir Book" charset="0"/>
              <a:cs typeface="Avenir Book" charset="0"/>
            </a:endParaRPr>
          </a:p>
        </p:txBody>
      </p:sp>
      <p:sp>
        <p:nvSpPr>
          <p:cNvPr id="2" name="Rectangle 1">
            <a:extLst>
              <a:ext uri="{FF2B5EF4-FFF2-40B4-BE49-F238E27FC236}">
                <a16:creationId xmlns:a16="http://schemas.microsoft.com/office/drawing/2014/main" id="{D94976C3-A0F5-F542-ABFC-CEA931DE4BFA}"/>
              </a:ext>
            </a:extLst>
          </p:cNvPr>
          <p:cNvSpPr/>
          <p:nvPr/>
        </p:nvSpPr>
        <p:spPr>
          <a:xfrm rot="1310520">
            <a:off x="4711313" y="4447371"/>
            <a:ext cx="1847920" cy="17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DF8CECD-A73B-9D48-97BB-93287639F540}"/>
              </a:ext>
            </a:extLst>
          </p:cNvPr>
          <p:cNvSpPr txBox="1">
            <a:spLocks/>
          </p:cNvSpPr>
          <p:nvPr/>
        </p:nvSpPr>
        <p:spPr>
          <a:xfrm>
            <a:off x="545656" y="1064475"/>
            <a:ext cx="1969764" cy="526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b="1" dirty="0">
                <a:solidFill>
                  <a:srgbClr val="1289A7"/>
                </a:solidFill>
                <a:latin typeface="Avenir Book" charset="0"/>
                <a:ea typeface="Avenir Book" charset="0"/>
                <a:cs typeface="Avenir Book" charset="0"/>
              </a:rPr>
              <a:t>LOCATION</a:t>
            </a:r>
          </a:p>
        </p:txBody>
      </p:sp>
      <p:sp>
        <p:nvSpPr>
          <p:cNvPr id="12" name="Title 1">
            <a:extLst>
              <a:ext uri="{FF2B5EF4-FFF2-40B4-BE49-F238E27FC236}">
                <a16:creationId xmlns:a16="http://schemas.microsoft.com/office/drawing/2014/main" id="{390418D2-67E3-5E47-88B2-D62260932D52}"/>
              </a:ext>
            </a:extLst>
          </p:cNvPr>
          <p:cNvSpPr txBox="1">
            <a:spLocks/>
          </p:cNvSpPr>
          <p:nvPr/>
        </p:nvSpPr>
        <p:spPr>
          <a:xfrm>
            <a:off x="1253182" y="1482124"/>
            <a:ext cx="1250782" cy="413192"/>
          </a:xfrm>
          <a:prstGeom prst="rect">
            <a:avLst/>
          </a:prstGeom>
          <a:ln>
            <a:solidFill>
              <a:schemeClr val="accent6">
                <a:lumMod val="40000"/>
                <a:lumOff val="60000"/>
              </a:schemeClr>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289A7"/>
                </a:solidFill>
                <a:latin typeface="Avenir Book" charset="0"/>
                <a:ea typeface="Avenir Book" charset="0"/>
                <a:cs typeface="Avenir Book" charset="0"/>
              </a:rPr>
              <a:t>Clarendon</a:t>
            </a:r>
          </a:p>
        </p:txBody>
      </p:sp>
    </p:spTree>
    <p:extLst>
      <p:ext uri="{BB962C8B-B14F-4D97-AF65-F5344CB8AC3E}">
        <p14:creationId xmlns:p14="http://schemas.microsoft.com/office/powerpoint/2010/main" val="1815142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7" name="Title 1">
            <a:extLst>
              <a:ext uri="{FF2B5EF4-FFF2-40B4-BE49-F238E27FC236}">
                <a16:creationId xmlns:a16="http://schemas.microsoft.com/office/drawing/2014/main" id="{7813B6FF-03D8-9544-8635-86859E3AFC46}"/>
              </a:ext>
            </a:extLst>
          </p:cNvPr>
          <p:cNvSpPr>
            <a:spLocks noGrp="1"/>
          </p:cNvSpPr>
          <p:nvPr>
            <p:ph type="title"/>
          </p:nvPr>
        </p:nvSpPr>
        <p:spPr>
          <a:xfrm>
            <a:off x="500269" y="383135"/>
            <a:ext cx="5924239" cy="772805"/>
          </a:xfrm>
        </p:spPr>
        <p:txBody>
          <a:bodyPr>
            <a:normAutofit/>
          </a:bodyPr>
          <a:lstStyle/>
          <a:p>
            <a:r>
              <a:rPr lang="en-US" sz="3200" dirty="0" err="1">
                <a:solidFill>
                  <a:srgbClr val="1289A7"/>
                </a:solidFill>
                <a:latin typeface="Avenir Book" charset="0"/>
                <a:ea typeface="Avenir Book" charset="0"/>
                <a:cs typeface="Avenir Book" charset="0"/>
              </a:rPr>
              <a:t>Rainscaping</a:t>
            </a:r>
            <a:r>
              <a:rPr lang="en-US" sz="3200" dirty="0">
                <a:solidFill>
                  <a:srgbClr val="1289A7"/>
                </a:solidFill>
                <a:latin typeface="Avenir Book" charset="0"/>
                <a:ea typeface="Avenir Book" charset="0"/>
                <a:cs typeface="Avenir Book" charset="0"/>
              </a:rPr>
              <a:t> your yard</a:t>
            </a:r>
          </a:p>
        </p:txBody>
      </p:sp>
      <p:sp>
        <p:nvSpPr>
          <p:cNvPr id="23" name="Rectangle 22">
            <a:extLst>
              <a:ext uri="{FF2B5EF4-FFF2-40B4-BE49-F238E27FC236}">
                <a16:creationId xmlns:a16="http://schemas.microsoft.com/office/drawing/2014/main" id="{D7A47E40-1957-E841-ACEA-97B5F2CF1904}"/>
              </a:ext>
            </a:extLst>
          </p:cNvPr>
          <p:cNvSpPr/>
          <p:nvPr/>
        </p:nvSpPr>
        <p:spPr>
          <a:xfrm>
            <a:off x="500269" y="2336285"/>
            <a:ext cx="3209027" cy="246715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A6E30DB-A26E-C445-96EE-3529A92871ED}"/>
              </a:ext>
            </a:extLst>
          </p:cNvPr>
          <p:cNvSpPr/>
          <p:nvPr/>
        </p:nvSpPr>
        <p:spPr>
          <a:xfrm>
            <a:off x="7706202" y="2336286"/>
            <a:ext cx="3209027" cy="246715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3ACC1C5-7696-7048-8ECD-E2571E990581}"/>
              </a:ext>
            </a:extLst>
          </p:cNvPr>
          <p:cNvSpPr/>
          <p:nvPr/>
        </p:nvSpPr>
        <p:spPr>
          <a:xfrm>
            <a:off x="4051477" y="2336285"/>
            <a:ext cx="3209027" cy="246715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Related image">
            <a:extLst>
              <a:ext uri="{FF2B5EF4-FFF2-40B4-BE49-F238E27FC236}">
                <a16:creationId xmlns:a16="http://schemas.microsoft.com/office/drawing/2014/main" id="{0B1E13E8-9703-8B4A-AF54-87997E39C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50" y="2457056"/>
            <a:ext cx="2346384" cy="234638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157DE2D-B64F-E945-AE89-CEDBAC59367C}"/>
              </a:ext>
            </a:extLst>
          </p:cNvPr>
          <p:cNvSpPr txBox="1"/>
          <p:nvPr/>
        </p:nvSpPr>
        <p:spPr>
          <a:xfrm>
            <a:off x="4721278" y="4180430"/>
            <a:ext cx="1869423" cy="400110"/>
          </a:xfrm>
          <a:prstGeom prst="rect">
            <a:avLst/>
          </a:prstGeom>
          <a:noFill/>
        </p:spPr>
        <p:txBody>
          <a:bodyPr wrap="none" rtlCol="0">
            <a:spAutoFit/>
          </a:bodyPr>
          <a:lstStyle/>
          <a:p>
            <a:r>
              <a:rPr lang="en-US" sz="2000" b="1" dirty="0">
                <a:solidFill>
                  <a:srgbClr val="00B0F0"/>
                </a:solidFill>
                <a:latin typeface="Avenir Next Demi Bold" panose="020B0503020202020204" pitchFamily="34" charset="0"/>
                <a:cs typeface="Arial Narrow" panose="020B0604020202020204" pitchFamily="34" charset="0"/>
              </a:rPr>
              <a:t>GREEN ROOF</a:t>
            </a:r>
          </a:p>
        </p:txBody>
      </p:sp>
      <p:sp>
        <p:nvSpPr>
          <p:cNvPr id="35" name="TextBox 34">
            <a:extLst>
              <a:ext uri="{FF2B5EF4-FFF2-40B4-BE49-F238E27FC236}">
                <a16:creationId xmlns:a16="http://schemas.microsoft.com/office/drawing/2014/main" id="{4BABD044-6DC6-7A4F-8D07-71AFD962BA40}"/>
              </a:ext>
            </a:extLst>
          </p:cNvPr>
          <p:cNvSpPr txBox="1"/>
          <p:nvPr/>
        </p:nvSpPr>
        <p:spPr>
          <a:xfrm>
            <a:off x="8376003" y="4180430"/>
            <a:ext cx="1959191" cy="400110"/>
          </a:xfrm>
          <a:prstGeom prst="rect">
            <a:avLst/>
          </a:prstGeom>
          <a:noFill/>
        </p:spPr>
        <p:txBody>
          <a:bodyPr wrap="none" rtlCol="0">
            <a:spAutoFit/>
          </a:bodyPr>
          <a:lstStyle/>
          <a:p>
            <a:r>
              <a:rPr lang="en-US" sz="2000" b="1" dirty="0">
                <a:solidFill>
                  <a:srgbClr val="00B0F0"/>
                </a:solidFill>
                <a:latin typeface="Avenir Next Demi Bold" panose="020B0503020202020204" pitchFamily="34" charset="0"/>
                <a:cs typeface="Arial Narrow" panose="020B0604020202020204" pitchFamily="34" charset="0"/>
              </a:rPr>
              <a:t>RAIN GARDEN</a:t>
            </a:r>
          </a:p>
        </p:txBody>
      </p:sp>
      <p:sp>
        <p:nvSpPr>
          <p:cNvPr id="15" name="Rectangle 14">
            <a:extLst>
              <a:ext uri="{FF2B5EF4-FFF2-40B4-BE49-F238E27FC236}">
                <a16:creationId xmlns:a16="http://schemas.microsoft.com/office/drawing/2014/main" id="{7984CA3B-E2F2-044A-83EB-6F9A8B9EAAA4}"/>
              </a:ext>
            </a:extLst>
          </p:cNvPr>
          <p:cNvSpPr/>
          <p:nvPr/>
        </p:nvSpPr>
        <p:spPr>
          <a:xfrm>
            <a:off x="500269" y="5296115"/>
            <a:ext cx="6760235" cy="707886"/>
          </a:xfrm>
          <a:prstGeom prst="rect">
            <a:avLst/>
          </a:prstGeom>
        </p:spPr>
        <p:txBody>
          <a:bodyPr wrap="square">
            <a:spAutoFit/>
          </a:bodyPr>
          <a:lstStyle/>
          <a:p>
            <a:r>
              <a:rPr lang="en-US" sz="2000" dirty="0">
                <a:solidFill>
                  <a:schemeClr val="tx1">
                    <a:lumMod val="50000"/>
                    <a:lumOff val="50000"/>
                  </a:schemeClr>
                </a:solidFill>
                <a:latin typeface="Avenir Next" panose="020B0503020202020204" pitchFamily="34" charset="0"/>
              </a:rPr>
              <a:t>Once you have storage for your home, consider how to also capture runoff from your yard. </a:t>
            </a:r>
          </a:p>
        </p:txBody>
      </p:sp>
    </p:spTree>
    <p:extLst>
      <p:ext uri="{BB962C8B-B14F-4D97-AF65-F5344CB8AC3E}">
        <p14:creationId xmlns:p14="http://schemas.microsoft.com/office/powerpoint/2010/main" val="4085995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4DD5630-A1D8-7145-89A9-B4CB374E2F6D}"/>
              </a:ext>
            </a:extLst>
          </p:cNvPr>
          <p:cNvSpPr/>
          <p:nvPr/>
        </p:nvSpPr>
        <p:spPr>
          <a:xfrm>
            <a:off x="0" y="0"/>
            <a:ext cx="11680166" cy="6866628"/>
          </a:xfrm>
          <a:prstGeom prst="rect">
            <a:avLst/>
          </a:prstGeom>
          <a:solidFill>
            <a:srgbClr val="12C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A28BDD4-BAFA-B748-936A-521D0274F095}"/>
              </a:ext>
            </a:extLst>
          </p:cNvPr>
          <p:cNvSpPr>
            <a:spLocks noGrp="1"/>
          </p:cNvSpPr>
          <p:nvPr>
            <p:ph type="title"/>
          </p:nvPr>
        </p:nvSpPr>
        <p:spPr>
          <a:xfrm>
            <a:off x="739706" y="178707"/>
            <a:ext cx="9301441" cy="890967"/>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3.B. I live in an apartment</a:t>
            </a:r>
          </a:p>
        </p:txBody>
      </p:sp>
    </p:spTree>
    <p:extLst>
      <p:ext uri="{BB962C8B-B14F-4D97-AF65-F5344CB8AC3E}">
        <p14:creationId xmlns:p14="http://schemas.microsoft.com/office/powerpoint/2010/main" val="14056590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71F1B61-E607-B14C-AA33-F345CE39B943}"/>
              </a:ext>
            </a:extLst>
          </p:cNvPr>
          <p:cNvSpPr txBox="1">
            <a:spLocks/>
          </p:cNvSpPr>
          <p:nvPr/>
        </p:nvSpPr>
        <p:spPr>
          <a:xfrm>
            <a:off x="0" y="-1"/>
            <a:ext cx="12192000" cy="6858001"/>
          </a:xfrm>
          <a:prstGeom prst="rect">
            <a:avLst/>
          </a:prstGeom>
          <a:solidFill>
            <a:srgbClr val="1289A7"/>
          </a:solidFill>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95000"/>
                  </a:schemeClr>
                </a:solidFill>
                <a:latin typeface="Avenir Book" charset="0"/>
                <a:ea typeface="Avenir Book" charset="0"/>
                <a:cs typeface="Avenir Book" charset="0"/>
              </a:rPr>
              <a:t>		</a:t>
            </a:r>
          </a:p>
        </p:txBody>
      </p:sp>
      <p:sp>
        <p:nvSpPr>
          <p:cNvPr id="21" name="Title 1">
            <a:extLst>
              <a:ext uri="{FF2B5EF4-FFF2-40B4-BE49-F238E27FC236}">
                <a16:creationId xmlns:a16="http://schemas.microsoft.com/office/drawing/2014/main" id="{D0E4014E-642B-0845-959B-13C71F479341}"/>
              </a:ext>
            </a:extLst>
          </p:cNvPr>
          <p:cNvSpPr txBox="1">
            <a:spLocks/>
          </p:cNvSpPr>
          <p:nvPr/>
        </p:nvSpPr>
        <p:spPr>
          <a:xfrm>
            <a:off x="1703556" y="1409700"/>
            <a:ext cx="7157415" cy="365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chemeClr val="bg1">
                    <a:lumMod val="95000"/>
                  </a:schemeClr>
                </a:solidFill>
                <a:latin typeface="Avenir Book" charset="0"/>
                <a:ea typeface="Avenir Book" charset="0"/>
                <a:cs typeface="Avenir Book" charset="0"/>
              </a:rPr>
              <a:t>A closer look at storage tank recommendations</a:t>
            </a:r>
          </a:p>
        </p:txBody>
      </p:sp>
    </p:spTree>
    <p:extLst>
      <p:ext uri="{BB962C8B-B14F-4D97-AF65-F5344CB8AC3E}">
        <p14:creationId xmlns:p14="http://schemas.microsoft.com/office/powerpoint/2010/main" val="336874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21" y="2414419"/>
            <a:ext cx="10515600" cy="605799"/>
          </a:xfrm>
          <a:solidFill>
            <a:srgbClr val="1289A7"/>
          </a:solidFill>
          <a:ln>
            <a:solidFill>
              <a:schemeClr val="bg2">
                <a:lumMod val="90000"/>
              </a:schemeClr>
            </a:solidFill>
          </a:ln>
        </p:spPr>
        <p:txBody>
          <a:bodyPr>
            <a:normAutofit/>
          </a:bodyPr>
          <a:lstStyle/>
          <a:p>
            <a:r>
              <a:rPr lang="en-US" sz="2000" dirty="0">
                <a:solidFill>
                  <a:schemeClr val="bg1">
                    <a:lumMod val="95000"/>
                  </a:schemeClr>
                </a:solidFill>
                <a:latin typeface="Avenir Book" charset="0"/>
                <a:ea typeface="Avenir Book" charset="0"/>
                <a:cs typeface="Avenir Book" charset="0"/>
              </a:rPr>
              <a:t>1. Why harvest water in the digital era? </a:t>
            </a:r>
          </a:p>
        </p:txBody>
      </p:sp>
      <p:sp>
        <p:nvSpPr>
          <p:cNvPr id="10" name="Title 1">
            <a:extLst>
              <a:ext uri="{FF2B5EF4-FFF2-40B4-BE49-F238E27FC236}">
                <a16:creationId xmlns:a16="http://schemas.microsoft.com/office/drawing/2014/main" id="{7C0538E9-9B88-E74B-983A-0D2F12CE860F}"/>
              </a:ext>
            </a:extLst>
          </p:cNvPr>
          <p:cNvSpPr txBox="1">
            <a:spLocks/>
          </p:cNvSpPr>
          <p:nvPr/>
        </p:nvSpPr>
        <p:spPr>
          <a:xfrm>
            <a:off x="816821" y="3923879"/>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3. How to always have water @ home</a:t>
            </a:r>
          </a:p>
        </p:txBody>
      </p:sp>
      <p:sp>
        <p:nvSpPr>
          <p:cNvPr id="11" name="Title 1">
            <a:extLst>
              <a:ext uri="{FF2B5EF4-FFF2-40B4-BE49-F238E27FC236}">
                <a16:creationId xmlns:a16="http://schemas.microsoft.com/office/drawing/2014/main" id="{7EB296E1-0985-504C-8B9C-6ECCD9BD0E40}"/>
              </a:ext>
            </a:extLst>
          </p:cNvPr>
          <p:cNvSpPr txBox="1">
            <a:spLocks/>
          </p:cNvSpPr>
          <p:nvPr/>
        </p:nvSpPr>
        <p:spPr>
          <a:xfrm>
            <a:off x="816821" y="4738127"/>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4. How to always have water @ your farm</a:t>
            </a:r>
          </a:p>
        </p:txBody>
      </p:sp>
      <p:sp>
        <p:nvSpPr>
          <p:cNvPr id="13" name="Title 1">
            <a:extLst>
              <a:ext uri="{FF2B5EF4-FFF2-40B4-BE49-F238E27FC236}">
                <a16:creationId xmlns:a16="http://schemas.microsoft.com/office/drawing/2014/main" id="{58CCCCD1-A0F0-E04D-8324-32F2929AD043}"/>
              </a:ext>
            </a:extLst>
          </p:cNvPr>
          <p:cNvSpPr txBox="1">
            <a:spLocks/>
          </p:cNvSpPr>
          <p:nvPr/>
        </p:nvSpPr>
        <p:spPr>
          <a:xfrm>
            <a:off x="816821" y="5551390"/>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5. How to always have water @ your school</a:t>
            </a:r>
          </a:p>
        </p:txBody>
      </p:sp>
      <p:sp>
        <p:nvSpPr>
          <p:cNvPr id="7" name="Title 1">
            <a:extLst>
              <a:ext uri="{FF2B5EF4-FFF2-40B4-BE49-F238E27FC236}">
                <a16:creationId xmlns:a16="http://schemas.microsoft.com/office/drawing/2014/main" id="{B09B5F23-39D3-5747-A3A0-A291F1C9E8F4}"/>
              </a:ext>
            </a:extLst>
          </p:cNvPr>
          <p:cNvSpPr txBox="1">
            <a:spLocks/>
          </p:cNvSpPr>
          <p:nvPr/>
        </p:nvSpPr>
        <p:spPr>
          <a:xfrm>
            <a:off x="816821" y="631929"/>
            <a:ext cx="10515600"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lumMod val="95000"/>
                  </a:schemeClr>
                </a:solidFill>
                <a:latin typeface="Avenir Next Demi Bold" panose="020B0503020202020204" pitchFamily="34" charset="0"/>
                <a:ea typeface="Avenir Book" charset="0"/>
                <a:cs typeface="Avenir Book" charset="0"/>
              </a:rPr>
              <a:t>Curriculum</a:t>
            </a:r>
          </a:p>
        </p:txBody>
      </p:sp>
      <p:sp>
        <p:nvSpPr>
          <p:cNvPr id="8" name="Title 1">
            <a:extLst>
              <a:ext uri="{FF2B5EF4-FFF2-40B4-BE49-F238E27FC236}">
                <a16:creationId xmlns:a16="http://schemas.microsoft.com/office/drawing/2014/main" id="{C9B1371A-3DF0-B345-851B-79EADD5EC18B}"/>
              </a:ext>
            </a:extLst>
          </p:cNvPr>
          <p:cNvSpPr txBox="1">
            <a:spLocks/>
          </p:cNvSpPr>
          <p:nvPr/>
        </p:nvSpPr>
        <p:spPr>
          <a:xfrm>
            <a:off x="816821" y="1606049"/>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Course Overview</a:t>
            </a:r>
          </a:p>
        </p:txBody>
      </p:sp>
      <p:sp>
        <p:nvSpPr>
          <p:cNvPr id="5" name="Rectangle 4">
            <a:extLst>
              <a:ext uri="{FF2B5EF4-FFF2-40B4-BE49-F238E27FC236}">
                <a16:creationId xmlns:a16="http://schemas.microsoft.com/office/drawing/2014/main" id="{139B362B-8639-C248-8DE5-76CA6734850C}"/>
              </a:ext>
            </a:extLst>
          </p:cNvPr>
          <p:cNvSpPr/>
          <p:nvPr/>
        </p:nvSpPr>
        <p:spPr>
          <a:xfrm>
            <a:off x="9620250" y="178119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2" name="Rectangle 11">
            <a:hlinkClick r:id="rId3" action="ppaction://hlinksldjump"/>
            <a:extLst>
              <a:ext uri="{FF2B5EF4-FFF2-40B4-BE49-F238E27FC236}">
                <a16:creationId xmlns:a16="http://schemas.microsoft.com/office/drawing/2014/main" id="{B933A101-3B16-B04B-A52F-5596C052E516}"/>
              </a:ext>
            </a:extLst>
          </p:cNvPr>
          <p:cNvSpPr/>
          <p:nvPr/>
        </p:nvSpPr>
        <p:spPr>
          <a:xfrm>
            <a:off x="9620250" y="256707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4" name="Rectangle 13">
            <a:extLst>
              <a:ext uri="{FF2B5EF4-FFF2-40B4-BE49-F238E27FC236}">
                <a16:creationId xmlns:a16="http://schemas.microsoft.com/office/drawing/2014/main" id="{6B8EE323-703B-5E44-BFE7-D22A53E9E129}"/>
              </a:ext>
            </a:extLst>
          </p:cNvPr>
          <p:cNvSpPr/>
          <p:nvPr/>
        </p:nvSpPr>
        <p:spPr>
          <a:xfrm>
            <a:off x="9620250" y="409902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5" name="Rectangle 14">
            <a:extLst>
              <a:ext uri="{FF2B5EF4-FFF2-40B4-BE49-F238E27FC236}">
                <a16:creationId xmlns:a16="http://schemas.microsoft.com/office/drawing/2014/main" id="{12417DA0-A459-0448-A53E-A66A93E7994B}"/>
              </a:ext>
            </a:extLst>
          </p:cNvPr>
          <p:cNvSpPr/>
          <p:nvPr/>
        </p:nvSpPr>
        <p:spPr>
          <a:xfrm>
            <a:off x="9620250" y="4929911"/>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6" name="Rectangle 15">
            <a:extLst>
              <a:ext uri="{FF2B5EF4-FFF2-40B4-BE49-F238E27FC236}">
                <a16:creationId xmlns:a16="http://schemas.microsoft.com/office/drawing/2014/main" id="{96297CC6-5BD1-A046-9BC5-9B1EBD832A7A}"/>
              </a:ext>
            </a:extLst>
          </p:cNvPr>
          <p:cNvSpPr/>
          <p:nvPr/>
        </p:nvSpPr>
        <p:spPr>
          <a:xfrm>
            <a:off x="9620250" y="569482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7" name="Title 1">
            <a:extLst>
              <a:ext uri="{FF2B5EF4-FFF2-40B4-BE49-F238E27FC236}">
                <a16:creationId xmlns:a16="http://schemas.microsoft.com/office/drawing/2014/main" id="{9E5F44AC-90A7-7944-B506-744DD8CF9E80}"/>
              </a:ext>
            </a:extLst>
          </p:cNvPr>
          <p:cNvSpPr txBox="1">
            <a:spLocks/>
          </p:cNvSpPr>
          <p:nvPr/>
        </p:nvSpPr>
        <p:spPr>
          <a:xfrm>
            <a:off x="813945" y="3161878"/>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2. Tools for managing intermittent water supply</a:t>
            </a:r>
          </a:p>
        </p:txBody>
      </p:sp>
      <p:sp>
        <p:nvSpPr>
          <p:cNvPr id="18" name="Rectangle 17">
            <a:extLst>
              <a:ext uri="{FF2B5EF4-FFF2-40B4-BE49-F238E27FC236}">
                <a16:creationId xmlns:a16="http://schemas.microsoft.com/office/drawing/2014/main" id="{AA6300DF-E178-5B48-85A5-689BEDEF66B0}"/>
              </a:ext>
            </a:extLst>
          </p:cNvPr>
          <p:cNvSpPr/>
          <p:nvPr/>
        </p:nvSpPr>
        <p:spPr>
          <a:xfrm>
            <a:off x="9617374" y="3337026"/>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Tree>
    <p:extLst>
      <p:ext uri="{BB962C8B-B14F-4D97-AF65-F5344CB8AC3E}">
        <p14:creationId xmlns:p14="http://schemas.microsoft.com/office/powerpoint/2010/main" val="1666361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71F1B61-E607-B14C-AA33-F345CE39B943}"/>
              </a:ext>
            </a:extLst>
          </p:cNvPr>
          <p:cNvSpPr txBox="1">
            <a:spLocks/>
          </p:cNvSpPr>
          <p:nvPr/>
        </p:nvSpPr>
        <p:spPr>
          <a:xfrm>
            <a:off x="0" y="-1"/>
            <a:ext cx="12191999" cy="6858001"/>
          </a:xfrm>
          <a:prstGeom prst="rect">
            <a:avLst/>
          </a:prstGeom>
          <a:solidFill>
            <a:srgbClr val="1289A7"/>
          </a:solidFill>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95000"/>
                  </a:schemeClr>
                </a:solidFill>
                <a:latin typeface="Avenir Book" charset="0"/>
                <a:ea typeface="Avenir Book" charset="0"/>
                <a:cs typeface="Avenir Book" charset="0"/>
              </a:rPr>
              <a:t>		How HELLO RAIN sizes tanks</a:t>
            </a:r>
          </a:p>
        </p:txBody>
      </p:sp>
      <p:sp>
        <p:nvSpPr>
          <p:cNvPr id="2" name="TextBox 1">
            <a:extLst>
              <a:ext uri="{FF2B5EF4-FFF2-40B4-BE49-F238E27FC236}">
                <a16:creationId xmlns:a16="http://schemas.microsoft.com/office/drawing/2014/main" id="{6408707A-281A-3D4D-AC85-158D23629AB7}"/>
              </a:ext>
            </a:extLst>
          </p:cNvPr>
          <p:cNvSpPr txBox="1"/>
          <p:nvPr/>
        </p:nvSpPr>
        <p:spPr>
          <a:xfrm>
            <a:off x="1810137" y="671804"/>
            <a:ext cx="4590661" cy="4801314"/>
          </a:xfrm>
          <a:prstGeom prst="rect">
            <a:avLst/>
          </a:prstGeom>
          <a:noFill/>
        </p:spPr>
        <p:txBody>
          <a:bodyPr wrap="square" rtlCol="0">
            <a:spAutoFit/>
          </a:bodyPr>
          <a:lstStyle/>
          <a:p>
            <a:r>
              <a:rPr lang="en-US" dirty="0">
                <a:solidFill>
                  <a:schemeClr val="bg1">
                    <a:lumMod val="95000"/>
                  </a:schemeClr>
                </a:solidFill>
                <a:latin typeface="Avenir Next" panose="020B0503020202020204" pitchFamily="34" charset="0"/>
              </a:rPr>
              <a:t>Three different approaches that can be used to size tanks – </a:t>
            </a:r>
            <a:r>
              <a:rPr lang="en-US" u="sng" dirty="0">
                <a:solidFill>
                  <a:schemeClr val="bg1">
                    <a:lumMod val="95000"/>
                  </a:schemeClr>
                </a:solidFill>
                <a:latin typeface="Avenir Next" panose="020B0503020202020204" pitchFamily="34" charset="0"/>
              </a:rPr>
              <a:t>demand side</a:t>
            </a:r>
            <a:r>
              <a:rPr lang="en-US" dirty="0">
                <a:solidFill>
                  <a:schemeClr val="bg1">
                    <a:lumMod val="95000"/>
                  </a:schemeClr>
                </a:solidFill>
                <a:latin typeface="Avenir Next" panose="020B0503020202020204" pitchFamily="34" charset="0"/>
              </a:rPr>
              <a:t>, </a:t>
            </a:r>
            <a:r>
              <a:rPr lang="en-US" u="sng" dirty="0">
                <a:solidFill>
                  <a:schemeClr val="bg1">
                    <a:lumMod val="95000"/>
                  </a:schemeClr>
                </a:solidFill>
                <a:latin typeface="Avenir Next" panose="020B0503020202020204" pitchFamily="34" charset="0"/>
              </a:rPr>
              <a:t>supply side</a:t>
            </a:r>
            <a:r>
              <a:rPr lang="en-US" dirty="0">
                <a:solidFill>
                  <a:schemeClr val="bg1">
                    <a:lumMod val="95000"/>
                  </a:schemeClr>
                </a:solidFill>
                <a:latin typeface="Avenir Next" panose="020B0503020202020204" pitchFamily="34" charset="0"/>
              </a:rPr>
              <a:t> &amp; </a:t>
            </a:r>
            <a:r>
              <a:rPr lang="en-US" dirty="0">
                <a:solidFill>
                  <a:srgbClr val="12CBC4"/>
                </a:solidFill>
                <a:latin typeface="Avenir Next" panose="020B0503020202020204" pitchFamily="34" charset="0"/>
              </a:rPr>
              <a:t>i</a:t>
            </a:r>
            <a:r>
              <a:rPr lang="en-US" u="sng" dirty="0">
                <a:solidFill>
                  <a:srgbClr val="12CBC4"/>
                </a:solidFill>
                <a:latin typeface="Avenir Next" panose="020B0503020202020204" pitchFamily="34" charset="0"/>
              </a:rPr>
              <a:t>ntegrated</a:t>
            </a:r>
            <a:r>
              <a:rPr lang="en-US" dirty="0">
                <a:solidFill>
                  <a:schemeClr val="bg1">
                    <a:lumMod val="95000"/>
                  </a:schemeClr>
                </a:solidFill>
                <a:latin typeface="Avenir Next" panose="020B0503020202020204" pitchFamily="34" charset="0"/>
              </a:rPr>
              <a:t> approaches.  </a:t>
            </a:r>
          </a:p>
          <a:p>
            <a:endParaRPr lang="en-US" dirty="0">
              <a:solidFill>
                <a:schemeClr val="bg1">
                  <a:lumMod val="95000"/>
                </a:schemeClr>
              </a:solidFill>
              <a:latin typeface="Avenir Next" panose="020B0503020202020204" pitchFamily="34" charset="0"/>
            </a:endParaRPr>
          </a:p>
          <a:p>
            <a:r>
              <a:rPr lang="en-US" dirty="0">
                <a:solidFill>
                  <a:schemeClr val="bg1">
                    <a:lumMod val="95000"/>
                  </a:schemeClr>
                </a:solidFill>
                <a:latin typeface="Avenir Next" panose="020B0503020202020204" pitchFamily="34" charset="0"/>
              </a:rPr>
              <a:t>Both the demand side approach and the supply side approach require information on the rainfall pattern, which can be obtained from historical data.  The </a:t>
            </a:r>
            <a:r>
              <a:rPr lang="en-US" u="sng" dirty="0">
                <a:solidFill>
                  <a:schemeClr val="bg1">
                    <a:lumMod val="95000"/>
                  </a:schemeClr>
                </a:solidFill>
                <a:latin typeface="Avenir Next" panose="020B0503020202020204" pitchFamily="34" charset="0"/>
              </a:rPr>
              <a:t>demand side</a:t>
            </a:r>
            <a:r>
              <a:rPr lang="en-US" dirty="0">
                <a:solidFill>
                  <a:schemeClr val="bg1">
                    <a:lumMod val="95000"/>
                  </a:schemeClr>
                </a:solidFill>
                <a:latin typeface="Avenir Next" panose="020B0503020202020204" pitchFamily="34" charset="0"/>
              </a:rPr>
              <a:t> approach starts with a user’s daily water requirement, and sizes the tank according to the longest consecutive number of days without water supply or rainfall.  The </a:t>
            </a:r>
            <a:r>
              <a:rPr lang="en-US" u="sng" dirty="0">
                <a:solidFill>
                  <a:schemeClr val="bg1">
                    <a:lumMod val="95000"/>
                  </a:schemeClr>
                </a:solidFill>
                <a:latin typeface="Avenir Next" panose="020B0503020202020204" pitchFamily="34" charset="0"/>
              </a:rPr>
              <a:t>supply side</a:t>
            </a:r>
            <a:r>
              <a:rPr lang="en-US" dirty="0">
                <a:solidFill>
                  <a:schemeClr val="bg1">
                    <a:lumMod val="95000"/>
                  </a:schemeClr>
                </a:solidFill>
                <a:latin typeface="Avenir Next" panose="020B0503020202020204" pitchFamily="34" charset="0"/>
              </a:rPr>
              <a:t> approach is based on the premise that all the water delivered during the intermittent supply period [either a rainfall event or piped water delivery period] can be stored. </a:t>
            </a:r>
          </a:p>
        </p:txBody>
      </p:sp>
      <p:sp>
        <p:nvSpPr>
          <p:cNvPr id="5" name="TextBox 4">
            <a:extLst>
              <a:ext uri="{FF2B5EF4-FFF2-40B4-BE49-F238E27FC236}">
                <a16:creationId xmlns:a16="http://schemas.microsoft.com/office/drawing/2014/main" id="{DBA79CDA-4CA0-6A49-BF75-4E21307FD248}"/>
              </a:ext>
            </a:extLst>
          </p:cNvPr>
          <p:cNvSpPr txBox="1"/>
          <p:nvPr/>
        </p:nvSpPr>
        <p:spPr>
          <a:xfrm>
            <a:off x="7219951" y="671804"/>
            <a:ext cx="4745004" cy="5632311"/>
          </a:xfrm>
          <a:prstGeom prst="rect">
            <a:avLst/>
          </a:prstGeom>
          <a:noFill/>
        </p:spPr>
        <p:txBody>
          <a:bodyPr wrap="square" rtlCol="0">
            <a:spAutoFit/>
          </a:bodyPr>
          <a:lstStyle/>
          <a:p>
            <a:r>
              <a:rPr lang="en-US" dirty="0">
                <a:solidFill>
                  <a:schemeClr val="bg1">
                    <a:lumMod val="95000"/>
                  </a:schemeClr>
                </a:solidFill>
                <a:latin typeface="Avenir Next" panose="020B0503020202020204" pitchFamily="34" charset="0"/>
              </a:rPr>
              <a:t>If only the demand side approach is considered, the storage tank purchased maybe too large and never filled. If only the supply side approach is considered, the tank purchased may either too large of too small for the end user.</a:t>
            </a:r>
          </a:p>
          <a:p>
            <a:endParaRPr lang="en-US" dirty="0">
              <a:solidFill>
                <a:schemeClr val="bg1">
                  <a:lumMod val="95000"/>
                </a:schemeClr>
              </a:solidFill>
              <a:latin typeface="Avenir Next" panose="020B0503020202020204" pitchFamily="34" charset="0"/>
            </a:endParaRPr>
          </a:p>
          <a:p>
            <a:r>
              <a:rPr lang="en-US" dirty="0">
                <a:solidFill>
                  <a:schemeClr val="bg1">
                    <a:lumMod val="95000"/>
                  </a:schemeClr>
                </a:solidFill>
                <a:latin typeface="Avenir Next" panose="020B0503020202020204" pitchFamily="34" charset="0"/>
              </a:rPr>
              <a:t>With the </a:t>
            </a:r>
            <a:r>
              <a:rPr lang="en-US" u="sng" dirty="0">
                <a:solidFill>
                  <a:srgbClr val="12CBC4"/>
                </a:solidFill>
                <a:latin typeface="Avenir Next" panose="020B0503020202020204" pitchFamily="34" charset="0"/>
              </a:rPr>
              <a:t>integrated approach</a:t>
            </a:r>
            <a:r>
              <a:rPr lang="en-US" u="sng" dirty="0">
                <a:solidFill>
                  <a:schemeClr val="bg1">
                    <a:lumMod val="95000"/>
                  </a:schemeClr>
                </a:solidFill>
                <a:latin typeface="Avenir Next" panose="020B0503020202020204" pitchFamily="34" charset="0"/>
              </a:rPr>
              <a:t>, </a:t>
            </a:r>
            <a:r>
              <a:rPr lang="en-US" dirty="0">
                <a:solidFill>
                  <a:schemeClr val="bg1">
                    <a:lumMod val="95000"/>
                  </a:schemeClr>
                </a:solidFill>
                <a:latin typeface="Avenir Next" panose="020B0503020202020204" pitchFamily="34" charset="0"/>
              </a:rPr>
              <a:t>we consider the source of supply - rainwater vs piped water – and the user’s demand. If rainwater harvesting is the ONLY source of supply, getting a storage tank may not be worth it if the rainfall is less than 1,000 mm per month and the home is smaller than 200 </a:t>
            </a:r>
            <a:r>
              <a:rPr lang="en-US" dirty="0" err="1">
                <a:solidFill>
                  <a:schemeClr val="bg1">
                    <a:lumMod val="95000"/>
                  </a:schemeClr>
                </a:solidFill>
                <a:latin typeface="Avenir Next" panose="020B0503020202020204" pitchFamily="34" charset="0"/>
              </a:rPr>
              <a:t>sq</a:t>
            </a:r>
            <a:r>
              <a:rPr lang="en-US" dirty="0">
                <a:solidFill>
                  <a:schemeClr val="bg1">
                    <a:lumMod val="95000"/>
                  </a:schemeClr>
                </a:solidFill>
                <a:latin typeface="Avenir Next" panose="020B0503020202020204" pitchFamily="34" charset="0"/>
              </a:rPr>
              <a:t> meters (like in Denham Town or Tivoli Gardens).  Luckily, multiple intermittent sources of supply are typically available and can be pooled to deliver an acceptable level of reliability,</a:t>
            </a:r>
          </a:p>
          <a:p>
            <a:endParaRPr lang="en-US" dirty="0">
              <a:solidFill>
                <a:schemeClr val="bg1">
                  <a:lumMod val="95000"/>
                </a:schemeClr>
              </a:solidFill>
              <a:latin typeface="Avenir Next" panose="020B0503020202020204" pitchFamily="34" charset="0"/>
            </a:endParaRPr>
          </a:p>
        </p:txBody>
      </p:sp>
    </p:spTree>
    <p:extLst>
      <p:ext uri="{BB962C8B-B14F-4D97-AF65-F5344CB8AC3E}">
        <p14:creationId xmlns:p14="http://schemas.microsoft.com/office/powerpoint/2010/main" val="2817752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55" y="4400045"/>
            <a:ext cx="3162862" cy="704462"/>
          </a:xfrm>
        </p:spPr>
        <p:txBody>
          <a:bodyPr>
            <a:normAutofit fontScale="90000"/>
          </a:bodyPr>
          <a:lstStyle/>
          <a:p>
            <a:pPr marL="514350" indent="-514350">
              <a:buFont typeface="+mj-lt"/>
              <a:buAutoNum type="arabicPeriod"/>
            </a:pPr>
            <a:r>
              <a:rPr lang="en-US" sz="2800" dirty="0">
                <a:solidFill>
                  <a:schemeClr val="bg1">
                    <a:lumMod val="95000"/>
                  </a:schemeClr>
                </a:solidFill>
                <a:latin typeface="Avenir Book" charset="0"/>
                <a:ea typeface="Avenir Book" charset="0"/>
                <a:cs typeface="Avenir Book" charset="0"/>
              </a:rPr>
              <a:t>Set Supply Security Target </a:t>
            </a:r>
          </a:p>
        </p:txBody>
      </p:sp>
      <p:sp>
        <p:nvSpPr>
          <p:cNvPr id="10" name="Title 1">
            <a:extLst>
              <a:ext uri="{FF2B5EF4-FFF2-40B4-BE49-F238E27FC236}">
                <a16:creationId xmlns:a16="http://schemas.microsoft.com/office/drawing/2014/main" id="{671F1B61-E607-B14C-AA33-F345CE39B943}"/>
              </a:ext>
            </a:extLst>
          </p:cNvPr>
          <p:cNvSpPr txBox="1">
            <a:spLocks/>
          </p:cNvSpPr>
          <p:nvPr/>
        </p:nvSpPr>
        <p:spPr>
          <a:xfrm>
            <a:off x="0" y="-1"/>
            <a:ext cx="12192000" cy="944241"/>
          </a:xfrm>
          <a:prstGeom prst="rect">
            <a:avLst/>
          </a:prstGeom>
          <a:solidFill>
            <a:srgbClr val="1289A7"/>
          </a:solidFill>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95000"/>
                  </a:schemeClr>
                </a:solidFill>
                <a:latin typeface="Avenir Book" charset="0"/>
                <a:ea typeface="Avenir Book" charset="0"/>
                <a:cs typeface="Avenir Book" charset="0"/>
              </a:rPr>
              <a:t>		2. How to always have water @ home</a:t>
            </a:r>
          </a:p>
        </p:txBody>
      </p:sp>
      <p:sp>
        <p:nvSpPr>
          <p:cNvPr id="3" name="Rectangle 2">
            <a:extLst>
              <a:ext uri="{FF2B5EF4-FFF2-40B4-BE49-F238E27FC236}">
                <a16:creationId xmlns:a16="http://schemas.microsoft.com/office/drawing/2014/main" id="{127FCEEA-16B5-134A-93F9-59A20A0082C9}"/>
              </a:ext>
            </a:extLst>
          </p:cNvPr>
          <p:cNvSpPr/>
          <p:nvPr/>
        </p:nvSpPr>
        <p:spPr>
          <a:xfrm>
            <a:off x="758755" y="1976530"/>
            <a:ext cx="2529193" cy="2183401"/>
          </a:xfrm>
          <a:prstGeom prst="rect">
            <a:avLst/>
          </a:prstGeom>
          <a:solidFill>
            <a:srgbClr val="12CBC4"/>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B1F2FFC-2B50-D94C-ADA7-61D6FA35B33D}"/>
              </a:ext>
            </a:extLst>
          </p:cNvPr>
          <p:cNvSpPr txBox="1"/>
          <p:nvPr/>
        </p:nvSpPr>
        <p:spPr>
          <a:xfrm>
            <a:off x="1037633" y="2386079"/>
            <a:ext cx="2042810" cy="1107996"/>
          </a:xfrm>
          <a:prstGeom prst="rect">
            <a:avLst/>
          </a:prstGeom>
          <a:noFill/>
        </p:spPr>
        <p:txBody>
          <a:bodyPr wrap="square" rtlCol="0">
            <a:spAutoFit/>
          </a:bodyPr>
          <a:lstStyle/>
          <a:p>
            <a:pPr algn="ctr"/>
            <a:r>
              <a:rPr lang="en-US" sz="6600" dirty="0">
                <a:solidFill>
                  <a:schemeClr val="bg1">
                    <a:lumMod val="95000"/>
                  </a:schemeClr>
                </a:solidFill>
              </a:rPr>
              <a:t>90</a:t>
            </a:r>
            <a:r>
              <a:rPr lang="en-US" sz="4000" dirty="0">
                <a:solidFill>
                  <a:schemeClr val="bg1">
                    <a:lumMod val="95000"/>
                  </a:schemeClr>
                </a:solidFill>
              </a:rPr>
              <a:t>%</a:t>
            </a:r>
          </a:p>
        </p:txBody>
      </p:sp>
      <p:sp>
        <p:nvSpPr>
          <p:cNvPr id="13" name="Title 1">
            <a:extLst>
              <a:ext uri="{FF2B5EF4-FFF2-40B4-BE49-F238E27FC236}">
                <a16:creationId xmlns:a16="http://schemas.microsoft.com/office/drawing/2014/main" id="{7FD846DD-2F7D-E242-812B-D56268BDEB67}"/>
              </a:ext>
            </a:extLst>
          </p:cNvPr>
          <p:cNvSpPr txBox="1">
            <a:spLocks/>
          </p:cNvSpPr>
          <p:nvPr/>
        </p:nvSpPr>
        <p:spPr>
          <a:xfrm>
            <a:off x="4915747" y="4458410"/>
            <a:ext cx="2866383" cy="704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mj-lt"/>
              <a:buAutoNum type="arabicPeriod"/>
            </a:pPr>
            <a:r>
              <a:rPr lang="en-US" sz="2500" dirty="0">
                <a:solidFill>
                  <a:schemeClr val="bg1">
                    <a:lumMod val="95000"/>
                  </a:schemeClr>
                </a:solidFill>
                <a:latin typeface="Avenir Book" charset="0"/>
                <a:ea typeface="Avenir Book" charset="0"/>
                <a:cs typeface="Avenir Book" charset="0"/>
              </a:rPr>
              <a:t>Estimate Water Demands</a:t>
            </a:r>
          </a:p>
        </p:txBody>
      </p:sp>
      <p:sp>
        <p:nvSpPr>
          <p:cNvPr id="16" name="Rectangle 15">
            <a:extLst>
              <a:ext uri="{FF2B5EF4-FFF2-40B4-BE49-F238E27FC236}">
                <a16:creationId xmlns:a16="http://schemas.microsoft.com/office/drawing/2014/main" id="{3EFD4BE5-D88D-8D40-90EE-174E7323FCD4}"/>
              </a:ext>
            </a:extLst>
          </p:cNvPr>
          <p:cNvSpPr/>
          <p:nvPr/>
        </p:nvSpPr>
        <p:spPr>
          <a:xfrm>
            <a:off x="4915748" y="1976530"/>
            <a:ext cx="2551890" cy="2183401"/>
          </a:xfrm>
          <a:prstGeom prst="rect">
            <a:avLst/>
          </a:prstGeom>
          <a:solidFill>
            <a:srgbClr val="12CBC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5A30A29-B9F6-A84E-9507-2FF2FC7FB5F9}"/>
              </a:ext>
            </a:extLst>
          </p:cNvPr>
          <p:cNvSpPr txBox="1"/>
          <p:nvPr/>
        </p:nvSpPr>
        <p:spPr>
          <a:xfrm>
            <a:off x="5207581" y="2266804"/>
            <a:ext cx="2042810" cy="1600438"/>
          </a:xfrm>
          <a:prstGeom prst="rect">
            <a:avLst/>
          </a:prstGeom>
          <a:noFill/>
          <a:ln>
            <a:noFill/>
          </a:ln>
        </p:spPr>
        <p:txBody>
          <a:bodyPr wrap="square" rtlCol="0">
            <a:spAutoFit/>
          </a:bodyPr>
          <a:lstStyle/>
          <a:p>
            <a:pPr algn="ctr"/>
            <a:r>
              <a:rPr lang="en-US" sz="6600" dirty="0">
                <a:solidFill>
                  <a:schemeClr val="bg1">
                    <a:lumMod val="95000"/>
                  </a:schemeClr>
                </a:solidFill>
              </a:rPr>
              <a:t>200 </a:t>
            </a:r>
          </a:p>
          <a:p>
            <a:pPr algn="ctr"/>
            <a:r>
              <a:rPr lang="en-US" sz="3200" dirty="0">
                <a:solidFill>
                  <a:schemeClr val="bg1">
                    <a:lumMod val="95000"/>
                  </a:schemeClr>
                </a:solidFill>
              </a:rPr>
              <a:t>L per day</a:t>
            </a:r>
          </a:p>
        </p:txBody>
      </p:sp>
      <p:sp>
        <p:nvSpPr>
          <p:cNvPr id="5" name="TextBox 4">
            <a:extLst>
              <a:ext uri="{FF2B5EF4-FFF2-40B4-BE49-F238E27FC236}">
                <a16:creationId xmlns:a16="http://schemas.microsoft.com/office/drawing/2014/main" id="{50AA9299-5558-6B49-8713-38786D129D88}"/>
              </a:ext>
            </a:extLst>
          </p:cNvPr>
          <p:cNvSpPr txBox="1"/>
          <p:nvPr/>
        </p:nvSpPr>
        <p:spPr>
          <a:xfrm>
            <a:off x="758755" y="5268421"/>
            <a:ext cx="3162862" cy="1384995"/>
          </a:xfrm>
          <a:prstGeom prst="rect">
            <a:avLst/>
          </a:prstGeom>
          <a:noFill/>
        </p:spPr>
        <p:txBody>
          <a:bodyPr wrap="square" rtlCol="0">
            <a:spAutoFit/>
          </a:bodyPr>
          <a:lstStyle/>
          <a:p>
            <a:r>
              <a:rPr lang="en-US" sz="1400" dirty="0">
                <a:solidFill>
                  <a:schemeClr val="bg1"/>
                </a:solidFill>
                <a:latin typeface="Avenir Next" panose="020B0503020202020204" pitchFamily="34" charset="0"/>
              </a:rPr>
              <a:t>This means the goal is to meet 90 percent of your water needs through tank storage. The other 10% is either forfeited (</a:t>
            </a:r>
            <a:r>
              <a:rPr lang="en-US" sz="1400" dirty="0" err="1">
                <a:solidFill>
                  <a:schemeClr val="bg1"/>
                </a:solidFill>
                <a:latin typeface="Avenir Next" panose="020B0503020202020204" pitchFamily="34" charset="0"/>
              </a:rPr>
              <a:t>i.e</a:t>
            </a:r>
            <a:r>
              <a:rPr lang="en-US" sz="1400" dirty="0">
                <a:solidFill>
                  <a:schemeClr val="bg1"/>
                </a:solidFill>
                <a:latin typeface="Avenir Next" panose="020B0503020202020204" pitchFamily="34" charset="0"/>
              </a:rPr>
              <a:t> you reduce consumption) or met by some other means. </a:t>
            </a:r>
          </a:p>
        </p:txBody>
      </p:sp>
      <p:sp>
        <p:nvSpPr>
          <p:cNvPr id="18" name="Rectangle 17">
            <a:extLst>
              <a:ext uri="{FF2B5EF4-FFF2-40B4-BE49-F238E27FC236}">
                <a16:creationId xmlns:a16="http://schemas.microsoft.com/office/drawing/2014/main" id="{A5031EF9-D0C5-774B-9011-8CBDFEEAE48C}"/>
              </a:ext>
            </a:extLst>
          </p:cNvPr>
          <p:cNvSpPr/>
          <p:nvPr/>
        </p:nvSpPr>
        <p:spPr>
          <a:xfrm>
            <a:off x="8754895" y="1976530"/>
            <a:ext cx="2566515" cy="2183401"/>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B46C144-CCEB-4E45-9546-06869F2EB906}"/>
              </a:ext>
            </a:extLst>
          </p:cNvPr>
          <p:cNvSpPr txBox="1"/>
          <p:nvPr/>
        </p:nvSpPr>
        <p:spPr>
          <a:xfrm>
            <a:off x="8696529" y="2364079"/>
            <a:ext cx="2723745" cy="1107996"/>
          </a:xfrm>
          <a:prstGeom prst="rect">
            <a:avLst/>
          </a:prstGeom>
          <a:noFill/>
        </p:spPr>
        <p:txBody>
          <a:bodyPr wrap="square" rtlCol="0">
            <a:spAutoFit/>
          </a:bodyPr>
          <a:lstStyle/>
          <a:p>
            <a:pPr algn="ctr"/>
            <a:r>
              <a:rPr lang="en-US" sz="6600" dirty="0">
                <a:solidFill>
                  <a:schemeClr val="bg1">
                    <a:lumMod val="95000"/>
                  </a:schemeClr>
                </a:solidFill>
              </a:rPr>
              <a:t>1,000 </a:t>
            </a:r>
            <a:r>
              <a:rPr lang="en-US" sz="4000" dirty="0">
                <a:solidFill>
                  <a:schemeClr val="bg1">
                    <a:lumMod val="95000"/>
                  </a:schemeClr>
                </a:solidFill>
              </a:rPr>
              <a:t>L</a:t>
            </a:r>
          </a:p>
        </p:txBody>
      </p:sp>
      <p:sp>
        <p:nvSpPr>
          <p:cNvPr id="20" name="Title 1">
            <a:extLst>
              <a:ext uri="{FF2B5EF4-FFF2-40B4-BE49-F238E27FC236}">
                <a16:creationId xmlns:a16="http://schemas.microsoft.com/office/drawing/2014/main" id="{50C5AF55-158E-D143-90BB-3E2DF96AAFEA}"/>
              </a:ext>
            </a:extLst>
          </p:cNvPr>
          <p:cNvSpPr txBox="1">
            <a:spLocks/>
          </p:cNvSpPr>
          <p:nvPr/>
        </p:nvSpPr>
        <p:spPr>
          <a:xfrm>
            <a:off x="8696529" y="4051475"/>
            <a:ext cx="3011866" cy="17462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mj-lt"/>
              <a:buAutoNum type="arabicPeriod"/>
            </a:pPr>
            <a:r>
              <a:rPr lang="en-US" sz="2500" dirty="0">
                <a:solidFill>
                  <a:schemeClr val="bg1">
                    <a:lumMod val="95000"/>
                  </a:schemeClr>
                </a:solidFill>
                <a:latin typeface="Avenir Book" charset="0"/>
                <a:ea typeface="Avenir Book" charset="0"/>
                <a:cs typeface="Avenir Book" charset="0"/>
              </a:rPr>
              <a:t>Get Recommended Storage Volume</a:t>
            </a:r>
          </a:p>
        </p:txBody>
      </p:sp>
      <p:sp>
        <p:nvSpPr>
          <p:cNvPr id="7" name="Oval 6">
            <a:extLst>
              <a:ext uri="{FF2B5EF4-FFF2-40B4-BE49-F238E27FC236}">
                <a16:creationId xmlns:a16="http://schemas.microsoft.com/office/drawing/2014/main" id="{88551E7D-75DE-294C-A58C-541F2DA63282}"/>
              </a:ext>
            </a:extLst>
          </p:cNvPr>
          <p:cNvSpPr/>
          <p:nvPr/>
        </p:nvSpPr>
        <p:spPr>
          <a:xfrm>
            <a:off x="719845" y="4380590"/>
            <a:ext cx="466930" cy="466930"/>
          </a:xfrm>
          <a:prstGeom prst="ellipse">
            <a:avLst/>
          </a:prstGeom>
          <a:solidFill>
            <a:srgbClr val="A3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2" name="Oval 21">
            <a:extLst>
              <a:ext uri="{FF2B5EF4-FFF2-40B4-BE49-F238E27FC236}">
                <a16:creationId xmlns:a16="http://schemas.microsoft.com/office/drawing/2014/main" id="{89DD8195-0163-0F4C-9BFC-DC400E74C3CC}"/>
              </a:ext>
            </a:extLst>
          </p:cNvPr>
          <p:cNvSpPr/>
          <p:nvPr/>
        </p:nvSpPr>
        <p:spPr>
          <a:xfrm>
            <a:off x="4896292" y="4343711"/>
            <a:ext cx="466930" cy="466930"/>
          </a:xfrm>
          <a:prstGeom prst="ellipse">
            <a:avLst/>
          </a:prstGeom>
          <a:solidFill>
            <a:srgbClr val="A3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Oval 22">
            <a:extLst>
              <a:ext uri="{FF2B5EF4-FFF2-40B4-BE49-F238E27FC236}">
                <a16:creationId xmlns:a16="http://schemas.microsoft.com/office/drawing/2014/main" id="{5047B45A-A9F3-614E-86A3-BB5A0855C152}"/>
              </a:ext>
            </a:extLst>
          </p:cNvPr>
          <p:cNvSpPr/>
          <p:nvPr/>
        </p:nvSpPr>
        <p:spPr>
          <a:xfrm>
            <a:off x="8709538" y="4365901"/>
            <a:ext cx="466930" cy="466930"/>
          </a:xfrm>
          <a:prstGeom prst="ellipse">
            <a:avLst/>
          </a:prstGeom>
          <a:solidFill>
            <a:srgbClr val="A3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4" name="TextBox 23">
            <a:extLst>
              <a:ext uri="{FF2B5EF4-FFF2-40B4-BE49-F238E27FC236}">
                <a16:creationId xmlns:a16="http://schemas.microsoft.com/office/drawing/2014/main" id="{B30C8FB4-771A-5A40-88D1-3EA8417D77A5}"/>
              </a:ext>
            </a:extLst>
          </p:cNvPr>
          <p:cNvSpPr txBox="1"/>
          <p:nvPr/>
        </p:nvSpPr>
        <p:spPr>
          <a:xfrm>
            <a:off x="5363222" y="5277571"/>
            <a:ext cx="2635656" cy="954107"/>
          </a:xfrm>
          <a:prstGeom prst="rect">
            <a:avLst/>
          </a:prstGeom>
          <a:noFill/>
        </p:spPr>
        <p:txBody>
          <a:bodyPr wrap="square" rtlCol="0">
            <a:spAutoFit/>
          </a:bodyPr>
          <a:lstStyle/>
          <a:p>
            <a:r>
              <a:rPr lang="en-US" sz="1400" dirty="0">
                <a:solidFill>
                  <a:schemeClr val="bg1"/>
                </a:solidFill>
                <a:latin typeface="Avenir Next" panose="020B0503020202020204" pitchFamily="34" charset="0"/>
              </a:rPr>
              <a:t>200 L per day is the default estimate?</a:t>
            </a:r>
          </a:p>
          <a:p>
            <a:r>
              <a:rPr lang="en-US" sz="1400" dirty="0">
                <a:solidFill>
                  <a:schemeClr val="bg1"/>
                </a:solidFill>
                <a:latin typeface="Avenir Next" panose="020B0503020202020204" pitchFamily="34" charset="0"/>
              </a:rPr>
              <a:t>Washing Machine?</a:t>
            </a:r>
          </a:p>
          <a:p>
            <a:r>
              <a:rPr lang="en-US" sz="1400" dirty="0">
                <a:solidFill>
                  <a:schemeClr val="bg1"/>
                </a:solidFill>
                <a:latin typeface="Avenir Next" panose="020B0503020202020204" pitchFamily="34" charset="0"/>
              </a:rPr>
              <a:t>Water Heater?</a:t>
            </a:r>
          </a:p>
        </p:txBody>
      </p:sp>
      <p:sp>
        <p:nvSpPr>
          <p:cNvPr id="25" name="Rectangle 24">
            <a:extLst>
              <a:ext uri="{FF2B5EF4-FFF2-40B4-BE49-F238E27FC236}">
                <a16:creationId xmlns:a16="http://schemas.microsoft.com/office/drawing/2014/main" id="{EA07FB1F-D31A-AF44-8B7F-56F2054F8326}"/>
              </a:ext>
            </a:extLst>
          </p:cNvPr>
          <p:cNvSpPr/>
          <p:nvPr/>
        </p:nvSpPr>
        <p:spPr>
          <a:xfrm>
            <a:off x="9176468" y="5578599"/>
            <a:ext cx="2788553" cy="523220"/>
          </a:xfrm>
          <a:prstGeom prst="rect">
            <a:avLst/>
          </a:prstGeom>
        </p:spPr>
        <p:txBody>
          <a:bodyPr wrap="square">
            <a:spAutoFit/>
          </a:bodyPr>
          <a:lstStyle/>
          <a:p>
            <a:r>
              <a:rPr lang="en-US" sz="1400" i="1" dirty="0">
                <a:solidFill>
                  <a:srgbClr val="006266"/>
                </a:solidFill>
                <a:latin typeface="Avenir Book" charset="0"/>
                <a:ea typeface="Avenir Book" charset="0"/>
                <a:cs typeface="Avenir Book" charset="0"/>
              </a:rPr>
              <a:t>[go to HELLO RAIN tank storage recommendations]</a:t>
            </a:r>
          </a:p>
        </p:txBody>
      </p:sp>
    </p:spTree>
    <p:extLst>
      <p:ext uri="{BB962C8B-B14F-4D97-AF65-F5344CB8AC3E}">
        <p14:creationId xmlns:p14="http://schemas.microsoft.com/office/powerpoint/2010/main" val="332190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6BB32F4-7A5A-0F4C-90B1-7A04035D4C8D}"/>
              </a:ext>
            </a:extLst>
          </p:cNvPr>
          <p:cNvSpPr txBox="1">
            <a:spLocks/>
          </p:cNvSpPr>
          <p:nvPr/>
        </p:nvSpPr>
        <p:spPr>
          <a:xfrm>
            <a:off x="370620" y="431985"/>
            <a:ext cx="6169195"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lumMod val="95000"/>
                  </a:schemeClr>
                </a:solidFill>
                <a:latin typeface="Avenir Book" charset="0"/>
                <a:ea typeface="Avenir Book" charset="0"/>
                <a:cs typeface="Avenir Book" charset="0"/>
              </a:rPr>
              <a:t>Suggested Tank Sizes</a:t>
            </a:r>
          </a:p>
        </p:txBody>
      </p:sp>
      <p:cxnSp>
        <p:nvCxnSpPr>
          <p:cNvPr id="3" name="Straight Arrow Connector 2">
            <a:extLst>
              <a:ext uri="{FF2B5EF4-FFF2-40B4-BE49-F238E27FC236}">
                <a16:creationId xmlns:a16="http://schemas.microsoft.com/office/drawing/2014/main" id="{A52DFA62-42FB-FF48-A0F5-2DB3BC6F04B4}"/>
              </a:ext>
            </a:extLst>
          </p:cNvPr>
          <p:cNvCxnSpPr>
            <a:cxnSpLocks/>
          </p:cNvCxnSpPr>
          <p:nvPr/>
        </p:nvCxnSpPr>
        <p:spPr>
          <a:xfrm>
            <a:off x="544286" y="4027714"/>
            <a:ext cx="11470930"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3FC0A36-5D40-3744-A171-2C18E5B58343}"/>
              </a:ext>
            </a:extLst>
          </p:cNvPr>
          <p:cNvSpPr/>
          <p:nvPr/>
        </p:nvSpPr>
        <p:spPr>
          <a:xfrm>
            <a:off x="2067415" y="40277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52B8418-D2D3-6B4C-A69F-59171015A444}"/>
              </a:ext>
            </a:extLst>
          </p:cNvPr>
          <p:cNvSpPr/>
          <p:nvPr/>
        </p:nvSpPr>
        <p:spPr>
          <a:xfrm>
            <a:off x="458290" y="3921034"/>
            <a:ext cx="195942" cy="195942"/>
          </a:xfrm>
          <a:prstGeom prst="ellipse">
            <a:avLst/>
          </a:prstGeom>
          <a:solidFill>
            <a:srgbClr val="FBE2ED"/>
          </a:solidFill>
          <a:ln>
            <a:solidFill>
              <a:srgbClr val="C70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5229D7-4395-4E4F-9C91-51E32E4B0310}"/>
              </a:ext>
            </a:extLst>
          </p:cNvPr>
          <p:cNvSpPr/>
          <p:nvPr/>
        </p:nvSpPr>
        <p:spPr>
          <a:xfrm>
            <a:off x="1981420" y="3942808"/>
            <a:ext cx="195942" cy="195942"/>
          </a:xfrm>
          <a:prstGeom prst="ellipse">
            <a:avLst/>
          </a:prstGeom>
          <a:solidFill>
            <a:srgbClr val="FBE2ED"/>
          </a:solidFill>
          <a:ln>
            <a:solidFill>
              <a:srgbClr val="C70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D3B65A8-08D5-5142-9E1C-2844B2A3FD87}"/>
              </a:ext>
            </a:extLst>
          </p:cNvPr>
          <p:cNvSpPr txBox="1">
            <a:spLocks/>
          </p:cNvSpPr>
          <p:nvPr/>
        </p:nvSpPr>
        <p:spPr>
          <a:xfrm>
            <a:off x="163733" y="2416250"/>
            <a:ext cx="1752532" cy="86675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lumMod val="95000"/>
                  </a:schemeClr>
                </a:solidFill>
                <a:latin typeface="Avenir Book" charset="0"/>
                <a:ea typeface="Avenir Book" charset="0"/>
                <a:cs typeface="Avenir Book" charset="0"/>
              </a:rPr>
              <a:t>Smallest poly tank size available in Jamaica</a:t>
            </a:r>
          </a:p>
        </p:txBody>
      </p:sp>
      <p:sp>
        <p:nvSpPr>
          <p:cNvPr id="14" name="Title 1">
            <a:extLst>
              <a:ext uri="{FF2B5EF4-FFF2-40B4-BE49-F238E27FC236}">
                <a16:creationId xmlns:a16="http://schemas.microsoft.com/office/drawing/2014/main" id="{98D92779-57EB-1147-B89D-4FB2CA4473EF}"/>
              </a:ext>
            </a:extLst>
          </p:cNvPr>
          <p:cNvSpPr txBox="1">
            <a:spLocks/>
          </p:cNvSpPr>
          <p:nvPr/>
        </p:nvSpPr>
        <p:spPr>
          <a:xfrm>
            <a:off x="151854" y="3168236"/>
            <a:ext cx="1678036" cy="866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135</a:t>
            </a:r>
            <a:r>
              <a:rPr lang="en-US" sz="4000" dirty="0">
                <a:solidFill>
                  <a:schemeClr val="bg1">
                    <a:lumMod val="95000"/>
                  </a:schemeClr>
                </a:solidFill>
                <a:latin typeface="Avenir Book" charset="0"/>
                <a:ea typeface="Avenir Book" charset="0"/>
                <a:cs typeface="Avenir Book" charset="0"/>
              </a:rPr>
              <a:t> </a:t>
            </a:r>
            <a:r>
              <a:rPr lang="en-US" sz="1600" dirty="0">
                <a:solidFill>
                  <a:schemeClr val="bg1">
                    <a:lumMod val="95000"/>
                  </a:schemeClr>
                </a:solidFill>
                <a:latin typeface="Avenir Book" charset="0"/>
                <a:ea typeface="Avenir Book" charset="0"/>
                <a:cs typeface="Avenir Book" charset="0"/>
              </a:rPr>
              <a:t>gals</a:t>
            </a:r>
          </a:p>
        </p:txBody>
      </p:sp>
      <p:sp>
        <p:nvSpPr>
          <p:cNvPr id="15" name="Title 1">
            <a:extLst>
              <a:ext uri="{FF2B5EF4-FFF2-40B4-BE49-F238E27FC236}">
                <a16:creationId xmlns:a16="http://schemas.microsoft.com/office/drawing/2014/main" id="{926A31F9-6AD6-F04A-B030-05A3613684E4}"/>
              </a:ext>
            </a:extLst>
          </p:cNvPr>
          <p:cNvSpPr txBox="1">
            <a:spLocks/>
          </p:cNvSpPr>
          <p:nvPr/>
        </p:nvSpPr>
        <p:spPr>
          <a:xfrm>
            <a:off x="1528364" y="4607268"/>
            <a:ext cx="1678036" cy="866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370</a:t>
            </a:r>
            <a:r>
              <a:rPr lang="en-US" sz="4000" dirty="0">
                <a:solidFill>
                  <a:schemeClr val="bg1">
                    <a:lumMod val="95000"/>
                  </a:schemeClr>
                </a:solidFill>
                <a:latin typeface="Avenir Book" charset="0"/>
                <a:ea typeface="Avenir Book" charset="0"/>
                <a:cs typeface="Avenir Book" charset="0"/>
              </a:rPr>
              <a:t> </a:t>
            </a:r>
            <a:r>
              <a:rPr lang="en-US" sz="1600" dirty="0">
                <a:solidFill>
                  <a:schemeClr val="bg1">
                    <a:lumMod val="95000"/>
                  </a:schemeClr>
                </a:solidFill>
                <a:latin typeface="Avenir Book" charset="0"/>
                <a:ea typeface="Avenir Book" charset="0"/>
                <a:cs typeface="Avenir Book" charset="0"/>
              </a:rPr>
              <a:t>gals</a:t>
            </a:r>
          </a:p>
        </p:txBody>
      </p:sp>
      <p:sp>
        <p:nvSpPr>
          <p:cNvPr id="16" name="Title 1">
            <a:extLst>
              <a:ext uri="{FF2B5EF4-FFF2-40B4-BE49-F238E27FC236}">
                <a16:creationId xmlns:a16="http://schemas.microsoft.com/office/drawing/2014/main" id="{ECED8B21-1394-394A-A804-EF2C279BFD45}"/>
              </a:ext>
            </a:extLst>
          </p:cNvPr>
          <p:cNvSpPr txBox="1">
            <a:spLocks/>
          </p:cNvSpPr>
          <p:nvPr/>
        </p:nvSpPr>
        <p:spPr>
          <a:xfrm>
            <a:off x="970384" y="5375511"/>
            <a:ext cx="1773581" cy="1305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600" dirty="0">
                <a:solidFill>
                  <a:schemeClr val="bg1">
                    <a:lumMod val="95000"/>
                  </a:schemeClr>
                </a:solidFill>
                <a:latin typeface="Avenir Book" charset="0"/>
                <a:ea typeface="Avenir Book" charset="0"/>
                <a:cs typeface="Avenir Book" charset="0"/>
              </a:rPr>
              <a:t>Minimum weekly storage recommended for a small family by HELLO RAIN</a:t>
            </a:r>
          </a:p>
        </p:txBody>
      </p:sp>
      <p:sp>
        <p:nvSpPr>
          <p:cNvPr id="17" name="Oval 16">
            <a:extLst>
              <a:ext uri="{FF2B5EF4-FFF2-40B4-BE49-F238E27FC236}">
                <a16:creationId xmlns:a16="http://schemas.microsoft.com/office/drawing/2014/main" id="{E8D0BC01-3BBB-4A4D-8CD6-86820D8564C2}"/>
              </a:ext>
            </a:extLst>
          </p:cNvPr>
          <p:cNvSpPr/>
          <p:nvPr/>
        </p:nvSpPr>
        <p:spPr>
          <a:xfrm>
            <a:off x="3379905" y="3929743"/>
            <a:ext cx="195942" cy="195942"/>
          </a:xfrm>
          <a:prstGeom prst="ellipse">
            <a:avLst/>
          </a:prstGeom>
          <a:solidFill>
            <a:srgbClr val="FBE2ED"/>
          </a:solidFill>
          <a:ln>
            <a:solidFill>
              <a:srgbClr val="C70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Title 1">
            <a:extLst>
              <a:ext uri="{FF2B5EF4-FFF2-40B4-BE49-F238E27FC236}">
                <a16:creationId xmlns:a16="http://schemas.microsoft.com/office/drawing/2014/main" id="{44DD9685-5CB0-FA47-9BD4-95205E383AB4}"/>
              </a:ext>
            </a:extLst>
          </p:cNvPr>
          <p:cNvSpPr txBox="1">
            <a:spLocks/>
          </p:cNvSpPr>
          <p:nvPr/>
        </p:nvSpPr>
        <p:spPr>
          <a:xfrm>
            <a:off x="3091922" y="2980944"/>
            <a:ext cx="1725944" cy="14645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200" dirty="0">
                <a:solidFill>
                  <a:schemeClr val="bg1">
                    <a:lumMod val="95000"/>
                  </a:schemeClr>
                </a:solidFill>
                <a:latin typeface="Avenir Book" charset="0"/>
                <a:ea typeface="Avenir Book" charset="0"/>
                <a:cs typeface="Avenir Book" charset="0"/>
              </a:rPr>
              <a:t>825</a:t>
            </a:r>
            <a:r>
              <a:rPr lang="en-US" sz="4000" dirty="0">
                <a:solidFill>
                  <a:schemeClr val="bg1">
                    <a:lumMod val="95000"/>
                  </a:schemeClr>
                </a:solidFill>
                <a:latin typeface="Avenir Book" charset="0"/>
                <a:ea typeface="Avenir Book" charset="0"/>
                <a:cs typeface="Avenir Book" charset="0"/>
              </a:rPr>
              <a:t> </a:t>
            </a:r>
            <a:r>
              <a:rPr lang="en-US" sz="1600" dirty="0">
                <a:solidFill>
                  <a:schemeClr val="bg1">
                    <a:lumMod val="95000"/>
                  </a:schemeClr>
                </a:solidFill>
                <a:latin typeface="Avenir Book" charset="0"/>
                <a:ea typeface="Avenir Book" charset="0"/>
                <a:cs typeface="Avenir Book" charset="0"/>
              </a:rPr>
              <a:t>gals</a:t>
            </a:r>
          </a:p>
          <a:p>
            <a:pPr>
              <a:lnSpc>
                <a:spcPct val="150000"/>
              </a:lnSpc>
            </a:pPr>
            <a:r>
              <a:rPr lang="en-US" sz="1600" dirty="0">
                <a:solidFill>
                  <a:schemeClr val="bg1">
                    <a:lumMod val="95000"/>
                  </a:schemeClr>
                </a:solidFill>
                <a:latin typeface="Avenir Book" charset="0"/>
                <a:ea typeface="Avenir Book" charset="0"/>
                <a:cs typeface="Avenir Book" charset="0"/>
              </a:rPr>
              <a:t>         3,120 L</a:t>
            </a:r>
          </a:p>
        </p:txBody>
      </p:sp>
      <p:cxnSp>
        <p:nvCxnSpPr>
          <p:cNvPr id="19" name="Straight Connector 18">
            <a:extLst>
              <a:ext uri="{FF2B5EF4-FFF2-40B4-BE49-F238E27FC236}">
                <a16:creationId xmlns:a16="http://schemas.microsoft.com/office/drawing/2014/main" id="{2F02C675-0EBA-9942-8951-64F39A46428F}"/>
              </a:ext>
            </a:extLst>
          </p:cNvPr>
          <p:cNvCxnSpPr/>
          <p:nvPr/>
        </p:nvCxnSpPr>
        <p:spPr>
          <a:xfrm>
            <a:off x="2073415" y="4138750"/>
            <a:ext cx="0" cy="58665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BD4B60E1-1CB1-524B-9E78-F1058163AFA2}"/>
              </a:ext>
            </a:extLst>
          </p:cNvPr>
          <p:cNvSpPr txBox="1">
            <a:spLocks/>
          </p:cNvSpPr>
          <p:nvPr/>
        </p:nvSpPr>
        <p:spPr>
          <a:xfrm>
            <a:off x="3035939" y="1791575"/>
            <a:ext cx="2058576" cy="1692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lumMod val="95000"/>
                  </a:schemeClr>
                </a:solidFill>
                <a:latin typeface="Avenir Book" charset="0"/>
                <a:ea typeface="Avenir Book" charset="0"/>
                <a:cs typeface="Avenir Book" charset="0"/>
              </a:rPr>
              <a:t>Minimum storage size for small family recommended by </a:t>
            </a:r>
            <a:r>
              <a:rPr lang="en-US" sz="1600" u="sng" dirty="0">
                <a:solidFill>
                  <a:schemeClr val="bg1">
                    <a:lumMod val="95000"/>
                  </a:schemeClr>
                </a:solidFill>
                <a:latin typeface="Avenir Book" charset="0"/>
                <a:ea typeface="Avenir Book" charset="0"/>
                <a:cs typeface="Avenir Book" charset="0"/>
              </a:rPr>
              <a:t>Planning Guidelines for RWH</a:t>
            </a:r>
          </a:p>
        </p:txBody>
      </p:sp>
      <p:sp>
        <p:nvSpPr>
          <p:cNvPr id="21" name="Oval 20">
            <a:extLst>
              <a:ext uri="{FF2B5EF4-FFF2-40B4-BE49-F238E27FC236}">
                <a16:creationId xmlns:a16="http://schemas.microsoft.com/office/drawing/2014/main" id="{D801C473-A0A4-3149-8971-589AB646A93D}"/>
              </a:ext>
            </a:extLst>
          </p:cNvPr>
          <p:cNvSpPr/>
          <p:nvPr/>
        </p:nvSpPr>
        <p:spPr>
          <a:xfrm>
            <a:off x="6568113" y="3935839"/>
            <a:ext cx="195942" cy="195942"/>
          </a:xfrm>
          <a:prstGeom prst="ellipse">
            <a:avLst/>
          </a:prstGeom>
          <a:solidFill>
            <a:srgbClr val="FBE2ED"/>
          </a:solidFill>
          <a:ln>
            <a:solidFill>
              <a:srgbClr val="C70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2" name="Title 1">
            <a:extLst>
              <a:ext uri="{FF2B5EF4-FFF2-40B4-BE49-F238E27FC236}">
                <a16:creationId xmlns:a16="http://schemas.microsoft.com/office/drawing/2014/main" id="{89D2C14D-C79A-0F42-AA0E-4700E409C114}"/>
              </a:ext>
            </a:extLst>
          </p:cNvPr>
          <p:cNvSpPr txBox="1">
            <a:spLocks/>
          </p:cNvSpPr>
          <p:nvPr/>
        </p:nvSpPr>
        <p:spPr>
          <a:xfrm>
            <a:off x="5993523" y="3226799"/>
            <a:ext cx="1818351" cy="120216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900" dirty="0">
                <a:solidFill>
                  <a:schemeClr val="bg1">
                    <a:lumMod val="95000"/>
                  </a:schemeClr>
                </a:solidFill>
                <a:latin typeface="Avenir Book" charset="0"/>
                <a:ea typeface="Avenir Book" charset="0"/>
                <a:cs typeface="Avenir Book" charset="0"/>
              </a:rPr>
              <a:t>2,000</a:t>
            </a:r>
            <a:r>
              <a:rPr lang="en-US" sz="4000" dirty="0">
                <a:solidFill>
                  <a:schemeClr val="bg1">
                    <a:lumMod val="95000"/>
                  </a:schemeClr>
                </a:solidFill>
                <a:latin typeface="Avenir Book" charset="0"/>
                <a:ea typeface="Avenir Book" charset="0"/>
                <a:cs typeface="Avenir Book" charset="0"/>
              </a:rPr>
              <a:t> </a:t>
            </a:r>
            <a:r>
              <a:rPr lang="en-US" sz="1600" dirty="0">
                <a:solidFill>
                  <a:schemeClr val="bg1">
                    <a:lumMod val="95000"/>
                  </a:schemeClr>
                </a:solidFill>
                <a:latin typeface="Avenir Book" charset="0"/>
                <a:ea typeface="Avenir Book" charset="0"/>
                <a:cs typeface="Avenir Book" charset="0"/>
              </a:rPr>
              <a:t>gals</a:t>
            </a:r>
          </a:p>
          <a:p>
            <a:pPr>
              <a:lnSpc>
                <a:spcPct val="150000"/>
              </a:lnSpc>
            </a:pPr>
            <a:r>
              <a:rPr lang="en-US" sz="1600" dirty="0">
                <a:solidFill>
                  <a:schemeClr val="bg1">
                    <a:lumMod val="95000"/>
                  </a:schemeClr>
                </a:solidFill>
                <a:latin typeface="Avenir Book" charset="0"/>
                <a:ea typeface="Avenir Book" charset="0"/>
                <a:cs typeface="Avenir Book" charset="0"/>
              </a:rPr>
              <a:t>                 [7,571 L]</a:t>
            </a:r>
          </a:p>
        </p:txBody>
      </p:sp>
      <p:sp>
        <p:nvSpPr>
          <p:cNvPr id="23" name="Title 1">
            <a:extLst>
              <a:ext uri="{FF2B5EF4-FFF2-40B4-BE49-F238E27FC236}">
                <a16:creationId xmlns:a16="http://schemas.microsoft.com/office/drawing/2014/main" id="{EC9E4BFD-BDB8-F148-AB1C-40C53CE715D3}"/>
              </a:ext>
            </a:extLst>
          </p:cNvPr>
          <p:cNvSpPr txBox="1">
            <a:spLocks/>
          </p:cNvSpPr>
          <p:nvPr/>
        </p:nvSpPr>
        <p:spPr>
          <a:xfrm>
            <a:off x="5989239" y="1766359"/>
            <a:ext cx="1960395" cy="1492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lumMod val="95000"/>
                  </a:schemeClr>
                </a:solidFill>
                <a:latin typeface="Avenir Book" charset="0"/>
                <a:ea typeface="Avenir Book" charset="0"/>
                <a:cs typeface="Avenir Book" charset="0"/>
              </a:rPr>
              <a:t>Largest poly tank size available from roto tank</a:t>
            </a:r>
          </a:p>
        </p:txBody>
      </p:sp>
      <p:pic>
        <p:nvPicPr>
          <p:cNvPr id="1026" name="Picture 2" descr="Image result for 2000 gallon poly tank jamaica">
            <a:extLst>
              <a:ext uri="{FF2B5EF4-FFF2-40B4-BE49-F238E27FC236}">
                <a16:creationId xmlns:a16="http://schemas.microsoft.com/office/drawing/2014/main" id="{232B0CCF-B860-4846-BAAC-05FF678C0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250" y="4657626"/>
            <a:ext cx="2187690" cy="2187690"/>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C27870D0-FAE8-6C4B-A5CD-286D92382A5D}"/>
              </a:ext>
            </a:extLst>
          </p:cNvPr>
          <p:cNvSpPr txBox="1">
            <a:spLocks/>
          </p:cNvSpPr>
          <p:nvPr/>
        </p:nvSpPr>
        <p:spPr>
          <a:xfrm>
            <a:off x="9834464" y="3182541"/>
            <a:ext cx="2212848" cy="120216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900" dirty="0">
                <a:solidFill>
                  <a:schemeClr val="bg1">
                    <a:lumMod val="95000"/>
                  </a:schemeClr>
                </a:solidFill>
                <a:latin typeface="Avenir Book" charset="0"/>
                <a:ea typeface="Avenir Book" charset="0"/>
                <a:cs typeface="Avenir Book" charset="0"/>
              </a:rPr>
              <a:t>20,000</a:t>
            </a:r>
            <a:r>
              <a:rPr lang="en-US" sz="4000" dirty="0">
                <a:solidFill>
                  <a:schemeClr val="bg1">
                    <a:lumMod val="95000"/>
                  </a:schemeClr>
                </a:solidFill>
                <a:latin typeface="Avenir Book" charset="0"/>
                <a:ea typeface="Avenir Book" charset="0"/>
                <a:cs typeface="Avenir Book" charset="0"/>
              </a:rPr>
              <a:t> </a:t>
            </a:r>
            <a:r>
              <a:rPr lang="en-US" sz="1600" dirty="0">
                <a:solidFill>
                  <a:schemeClr val="bg1">
                    <a:lumMod val="95000"/>
                  </a:schemeClr>
                </a:solidFill>
                <a:latin typeface="Avenir Book" charset="0"/>
                <a:ea typeface="Avenir Book" charset="0"/>
                <a:cs typeface="Avenir Book" charset="0"/>
              </a:rPr>
              <a:t>gals</a:t>
            </a:r>
          </a:p>
          <a:p>
            <a:pPr>
              <a:lnSpc>
                <a:spcPct val="150000"/>
              </a:lnSpc>
            </a:pPr>
            <a:r>
              <a:rPr lang="en-US" sz="1600" dirty="0">
                <a:solidFill>
                  <a:schemeClr val="bg1">
                    <a:lumMod val="95000"/>
                  </a:schemeClr>
                </a:solidFill>
                <a:latin typeface="Avenir Book" charset="0"/>
                <a:ea typeface="Avenir Book" charset="0"/>
                <a:cs typeface="Avenir Book" charset="0"/>
              </a:rPr>
              <a:t>                   [75,710 L]</a:t>
            </a:r>
          </a:p>
        </p:txBody>
      </p:sp>
      <p:sp>
        <p:nvSpPr>
          <p:cNvPr id="27" name="Oval 26">
            <a:extLst>
              <a:ext uri="{FF2B5EF4-FFF2-40B4-BE49-F238E27FC236}">
                <a16:creationId xmlns:a16="http://schemas.microsoft.com/office/drawing/2014/main" id="{A852E838-7056-7D4B-B922-9DBEB84344B7}"/>
              </a:ext>
            </a:extLst>
          </p:cNvPr>
          <p:cNvSpPr/>
          <p:nvPr/>
        </p:nvSpPr>
        <p:spPr>
          <a:xfrm>
            <a:off x="10506129" y="3941935"/>
            <a:ext cx="195942" cy="195942"/>
          </a:xfrm>
          <a:prstGeom prst="ellipse">
            <a:avLst/>
          </a:prstGeom>
          <a:solidFill>
            <a:srgbClr val="FBE2ED"/>
          </a:solidFill>
          <a:ln>
            <a:solidFill>
              <a:srgbClr val="C70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8" name="Title 1">
            <a:extLst>
              <a:ext uri="{FF2B5EF4-FFF2-40B4-BE49-F238E27FC236}">
                <a16:creationId xmlns:a16="http://schemas.microsoft.com/office/drawing/2014/main" id="{68D95637-B132-C64D-83BF-A09F6E476F83}"/>
              </a:ext>
            </a:extLst>
          </p:cNvPr>
          <p:cNvSpPr txBox="1">
            <a:spLocks/>
          </p:cNvSpPr>
          <p:nvPr/>
        </p:nvSpPr>
        <p:spPr>
          <a:xfrm>
            <a:off x="9866373" y="2176273"/>
            <a:ext cx="2325627" cy="1106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lumMod val="95000"/>
                  </a:schemeClr>
                </a:solidFill>
                <a:latin typeface="Avenir Book" charset="0"/>
                <a:ea typeface="Avenir Book" charset="0"/>
                <a:cs typeface="Avenir Book" charset="0"/>
              </a:rPr>
              <a:t>Minimum size needed for school with up to 150 individuals or a 1 acre farm</a:t>
            </a:r>
          </a:p>
        </p:txBody>
      </p:sp>
    </p:spTree>
    <p:extLst>
      <p:ext uri="{BB962C8B-B14F-4D97-AF65-F5344CB8AC3E}">
        <p14:creationId xmlns:p14="http://schemas.microsoft.com/office/powerpoint/2010/main" val="3213574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252" y="1063536"/>
            <a:ext cx="6248207"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Get your tank installed</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2. How to always have water @ home</a:t>
            </a:r>
          </a:p>
        </p:txBody>
      </p:sp>
      <p:sp>
        <p:nvSpPr>
          <p:cNvPr id="7" name="TextBox 6">
            <a:extLst>
              <a:ext uri="{FF2B5EF4-FFF2-40B4-BE49-F238E27FC236}">
                <a16:creationId xmlns:a16="http://schemas.microsoft.com/office/drawing/2014/main" id="{204F3536-7CB2-4646-BAF1-077CFA5EEDDE}"/>
              </a:ext>
            </a:extLst>
          </p:cNvPr>
          <p:cNvSpPr txBox="1"/>
          <p:nvPr/>
        </p:nvSpPr>
        <p:spPr>
          <a:xfrm>
            <a:off x="2654252" y="2087847"/>
            <a:ext cx="4590661" cy="369332"/>
          </a:xfrm>
          <a:prstGeom prst="rect">
            <a:avLst/>
          </a:prstGeom>
          <a:noFill/>
        </p:spPr>
        <p:txBody>
          <a:bodyPr wrap="square" rtlCol="0">
            <a:spAutoFit/>
          </a:bodyPr>
          <a:lstStyle/>
          <a:p>
            <a:r>
              <a:rPr lang="en-US" dirty="0">
                <a:latin typeface="Avenir Next" panose="020B0503020202020204" pitchFamily="34" charset="0"/>
              </a:rPr>
              <a:t>Supplier/ installer list TBD</a:t>
            </a:r>
          </a:p>
        </p:txBody>
      </p:sp>
      <p:pic>
        <p:nvPicPr>
          <p:cNvPr id="8" name="Picture 8" descr="Related image">
            <a:extLst>
              <a:ext uri="{FF2B5EF4-FFF2-40B4-BE49-F238E27FC236}">
                <a16:creationId xmlns:a16="http://schemas.microsoft.com/office/drawing/2014/main" id="{1A6A3ABD-1489-BD40-BB2E-A327B9AA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969" y="1029672"/>
            <a:ext cx="704462" cy="7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030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venir Book" charset="0"/>
                <a:ea typeface="Avenir Book" charset="0"/>
                <a:cs typeface="Avenir Book" charset="0"/>
              </a:rPr>
              <a:t>The way your storage is set up might be costing you money</a:t>
            </a:r>
          </a:p>
        </p:txBody>
      </p:sp>
      <p:sp>
        <p:nvSpPr>
          <p:cNvPr id="34" name="TextBox 33">
            <a:extLst>
              <a:ext uri="{FF2B5EF4-FFF2-40B4-BE49-F238E27FC236}">
                <a16:creationId xmlns:a16="http://schemas.microsoft.com/office/drawing/2014/main" id="{96B26604-3A17-C54A-A724-A7963809416F}"/>
              </a:ext>
            </a:extLst>
          </p:cNvPr>
          <p:cNvSpPr txBox="1"/>
          <p:nvPr/>
        </p:nvSpPr>
        <p:spPr>
          <a:xfrm>
            <a:off x="2279425" y="4541940"/>
            <a:ext cx="2531114" cy="2062103"/>
          </a:xfrm>
          <a:prstGeom prst="rect">
            <a:avLst/>
          </a:prstGeom>
          <a:noFill/>
        </p:spPr>
        <p:txBody>
          <a:bodyPr wrap="square" rtlCol="0">
            <a:spAutoFit/>
          </a:bodyPr>
          <a:lstStyle/>
          <a:p>
            <a:r>
              <a:rPr lang="en-US" sz="1600" dirty="0">
                <a:solidFill>
                  <a:schemeClr val="bg1"/>
                </a:solidFill>
                <a:latin typeface="Avenir Next" panose="020B0503020202020204" pitchFamily="34" charset="0"/>
              </a:rPr>
              <a:t>In this set up, if the typical supply volume exceeds the storage volume, a lot of water and energy  is potentially wasted. There should be a way to shut off or divert the incoming supply.</a:t>
            </a:r>
          </a:p>
        </p:txBody>
      </p:sp>
      <p:sp>
        <p:nvSpPr>
          <p:cNvPr id="36" name="Rectangle 35">
            <a:extLst>
              <a:ext uri="{FF2B5EF4-FFF2-40B4-BE49-F238E27FC236}">
                <a16:creationId xmlns:a16="http://schemas.microsoft.com/office/drawing/2014/main" id="{B41876DC-84A0-7441-B3BF-18955BDBA3DE}"/>
              </a:ext>
            </a:extLst>
          </p:cNvPr>
          <p:cNvSpPr/>
          <p:nvPr/>
        </p:nvSpPr>
        <p:spPr>
          <a:xfrm>
            <a:off x="2380086" y="2167765"/>
            <a:ext cx="1770152" cy="19973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32C94D-AC4C-7C4D-BFC8-8EB5E23D9104}"/>
              </a:ext>
            </a:extLst>
          </p:cNvPr>
          <p:cNvSpPr/>
          <p:nvPr/>
        </p:nvSpPr>
        <p:spPr>
          <a:xfrm>
            <a:off x="8029564" y="2167765"/>
            <a:ext cx="1770152" cy="19973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658A76D-5309-B248-89BA-38E6147545D4}"/>
              </a:ext>
            </a:extLst>
          </p:cNvPr>
          <p:cNvCxnSpPr/>
          <p:nvPr/>
        </p:nvCxnSpPr>
        <p:spPr>
          <a:xfrm>
            <a:off x="3949150" y="2508714"/>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1C23A9-C20A-DF41-96CA-5544E183A7E3}"/>
              </a:ext>
            </a:extLst>
          </p:cNvPr>
          <p:cNvCxnSpPr>
            <a:cxnSpLocks/>
          </p:cNvCxnSpPr>
          <p:nvPr/>
        </p:nvCxnSpPr>
        <p:spPr>
          <a:xfrm>
            <a:off x="3973398" y="3973080"/>
            <a:ext cx="680468"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9211FF2-1935-334F-8B85-D60F9B72B067}"/>
              </a:ext>
            </a:extLst>
          </p:cNvPr>
          <p:cNvSpPr txBox="1"/>
          <p:nvPr/>
        </p:nvSpPr>
        <p:spPr>
          <a:xfrm>
            <a:off x="4350971" y="2526498"/>
            <a:ext cx="1090363" cy="369332"/>
          </a:xfrm>
          <a:prstGeom prst="rect">
            <a:avLst/>
          </a:prstGeom>
          <a:noFill/>
        </p:spPr>
        <p:txBody>
          <a:bodyPr wrap="none" rtlCol="0">
            <a:spAutoFit/>
          </a:bodyPr>
          <a:lstStyle/>
          <a:p>
            <a:r>
              <a:rPr lang="en-US" dirty="0">
                <a:solidFill>
                  <a:schemeClr val="bg1"/>
                </a:solidFill>
                <a:latin typeface="Avenir Next" panose="020B0503020202020204" pitchFamily="34" charset="0"/>
              </a:rPr>
              <a:t>overflow</a:t>
            </a:r>
          </a:p>
        </p:txBody>
      </p:sp>
      <p:sp>
        <p:nvSpPr>
          <p:cNvPr id="38" name="TextBox 37">
            <a:extLst>
              <a:ext uri="{FF2B5EF4-FFF2-40B4-BE49-F238E27FC236}">
                <a16:creationId xmlns:a16="http://schemas.microsoft.com/office/drawing/2014/main" id="{9FD31298-49A6-6F43-838B-68723DCE37C5}"/>
              </a:ext>
            </a:extLst>
          </p:cNvPr>
          <p:cNvSpPr txBox="1"/>
          <p:nvPr/>
        </p:nvSpPr>
        <p:spPr>
          <a:xfrm>
            <a:off x="702349" y="1971160"/>
            <a:ext cx="1762021" cy="369332"/>
          </a:xfrm>
          <a:prstGeom prst="rect">
            <a:avLst/>
          </a:prstGeom>
          <a:noFill/>
        </p:spPr>
        <p:txBody>
          <a:bodyPr wrap="none" rtlCol="0">
            <a:spAutoFit/>
          </a:bodyPr>
          <a:lstStyle/>
          <a:p>
            <a:r>
              <a:rPr lang="en-US" dirty="0">
                <a:solidFill>
                  <a:schemeClr val="bg1"/>
                </a:solidFill>
                <a:latin typeface="Avenir Next" panose="020B0503020202020204" pitchFamily="34" charset="0"/>
              </a:rPr>
              <a:t>potable supply</a:t>
            </a:r>
          </a:p>
        </p:txBody>
      </p:sp>
      <p:sp>
        <p:nvSpPr>
          <p:cNvPr id="15" name="Oval 14">
            <a:extLst>
              <a:ext uri="{FF2B5EF4-FFF2-40B4-BE49-F238E27FC236}">
                <a16:creationId xmlns:a16="http://schemas.microsoft.com/office/drawing/2014/main" id="{1D0FBFA4-1FDD-2940-A16E-6FE0812AFF80}"/>
              </a:ext>
            </a:extLst>
          </p:cNvPr>
          <p:cNvSpPr/>
          <p:nvPr/>
        </p:nvSpPr>
        <p:spPr>
          <a:xfrm>
            <a:off x="9151077" y="2373624"/>
            <a:ext cx="280252" cy="280252"/>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62F3CF5-4A5B-1B4F-B7C5-47885496429F}"/>
              </a:ext>
            </a:extLst>
          </p:cNvPr>
          <p:cNvSpPr txBox="1"/>
          <p:nvPr/>
        </p:nvSpPr>
        <p:spPr>
          <a:xfrm>
            <a:off x="8457219" y="2222258"/>
            <a:ext cx="645626" cy="369332"/>
          </a:xfrm>
          <a:prstGeom prst="rect">
            <a:avLst/>
          </a:prstGeom>
          <a:noFill/>
        </p:spPr>
        <p:txBody>
          <a:bodyPr wrap="none" rtlCol="0">
            <a:spAutoFit/>
          </a:bodyPr>
          <a:lstStyle/>
          <a:p>
            <a:r>
              <a:rPr lang="en-US" dirty="0">
                <a:solidFill>
                  <a:schemeClr val="bg1"/>
                </a:solidFill>
                <a:latin typeface="Avenir Next" panose="020B0503020202020204" pitchFamily="34" charset="0"/>
              </a:rPr>
              <a:t>float</a:t>
            </a:r>
          </a:p>
        </p:txBody>
      </p:sp>
      <p:sp>
        <p:nvSpPr>
          <p:cNvPr id="43" name="TextBox 42">
            <a:extLst>
              <a:ext uri="{FF2B5EF4-FFF2-40B4-BE49-F238E27FC236}">
                <a16:creationId xmlns:a16="http://schemas.microsoft.com/office/drawing/2014/main" id="{C359C71A-FED1-3446-B314-AE2A3D40AF5A}"/>
              </a:ext>
            </a:extLst>
          </p:cNvPr>
          <p:cNvSpPr txBox="1"/>
          <p:nvPr/>
        </p:nvSpPr>
        <p:spPr>
          <a:xfrm>
            <a:off x="4350971" y="3603748"/>
            <a:ext cx="1569660" cy="369332"/>
          </a:xfrm>
          <a:prstGeom prst="rect">
            <a:avLst/>
          </a:prstGeom>
          <a:noFill/>
        </p:spPr>
        <p:txBody>
          <a:bodyPr wrap="none" rtlCol="0">
            <a:spAutoFit/>
          </a:bodyPr>
          <a:lstStyle/>
          <a:p>
            <a:r>
              <a:rPr lang="en-US" dirty="0">
                <a:solidFill>
                  <a:schemeClr val="bg1"/>
                </a:solidFill>
                <a:latin typeface="Avenir Next" panose="020B0503020202020204" pitchFamily="34" charset="0"/>
              </a:rPr>
              <a:t>consumption</a:t>
            </a:r>
          </a:p>
        </p:txBody>
      </p:sp>
      <p:cxnSp>
        <p:nvCxnSpPr>
          <p:cNvPr id="44" name="Straight Connector 43">
            <a:extLst>
              <a:ext uri="{FF2B5EF4-FFF2-40B4-BE49-F238E27FC236}">
                <a16:creationId xmlns:a16="http://schemas.microsoft.com/office/drawing/2014/main" id="{CD113EF3-0EA0-A449-B54A-650342D587D3}"/>
              </a:ext>
            </a:extLst>
          </p:cNvPr>
          <p:cNvCxnSpPr/>
          <p:nvPr/>
        </p:nvCxnSpPr>
        <p:spPr>
          <a:xfrm>
            <a:off x="1939190" y="2340492"/>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quot;No&quot; Symbol 22">
            <a:extLst>
              <a:ext uri="{FF2B5EF4-FFF2-40B4-BE49-F238E27FC236}">
                <a16:creationId xmlns:a16="http://schemas.microsoft.com/office/drawing/2014/main" id="{0554A33B-64E1-6F4E-B9AF-A5988A4D9A02}"/>
              </a:ext>
            </a:extLst>
          </p:cNvPr>
          <p:cNvSpPr/>
          <p:nvPr/>
        </p:nvSpPr>
        <p:spPr>
          <a:xfrm>
            <a:off x="4271458" y="3886773"/>
            <a:ext cx="159026" cy="159026"/>
          </a:xfrm>
          <a:prstGeom prst="noSmoking">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67BB8716-5591-F844-9ADA-63A1B0C6B7C1}"/>
              </a:ext>
            </a:extLst>
          </p:cNvPr>
          <p:cNvCxnSpPr/>
          <p:nvPr/>
        </p:nvCxnSpPr>
        <p:spPr>
          <a:xfrm>
            <a:off x="7558110" y="2373624"/>
            <a:ext cx="6804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229700C-0D4C-F44F-B3DD-88406D79D8A7}"/>
              </a:ext>
            </a:extLst>
          </p:cNvPr>
          <p:cNvCxnSpPr>
            <a:cxnSpLocks/>
          </p:cNvCxnSpPr>
          <p:nvPr/>
        </p:nvCxnSpPr>
        <p:spPr>
          <a:xfrm>
            <a:off x="9651949" y="3966455"/>
            <a:ext cx="680468"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9" name="&quot;No&quot; Symbol 48">
            <a:extLst>
              <a:ext uri="{FF2B5EF4-FFF2-40B4-BE49-F238E27FC236}">
                <a16:creationId xmlns:a16="http://schemas.microsoft.com/office/drawing/2014/main" id="{D2FAE110-B4C7-3F4A-BA2F-A41C5BA5E7A7}"/>
              </a:ext>
            </a:extLst>
          </p:cNvPr>
          <p:cNvSpPr/>
          <p:nvPr/>
        </p:nvSpPr>
        <p:spPr>
          <a:xfrm>
            <a:off x="9950009" y="3880148"/>
            <a:ext cx="159026" cy="159026"/>
          </a:xfrm>
          <a:prstGeom prst="noSmoking">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a:extLst>
              <a:ext uri="{FF2B5EF4-FFF2-40B4-BE49-F238E27FC236}">
                <a16:creationId xmlns:a16="http://schemas.microsoft.com/office/drawing/2014/main" id="{0E113B13-9B3E-B749-A5B4-6DFF40156E63}"/>
              </a:ext>
            </a:extLst>
          </p:cNvPr>
          <p:cNvSpPr txBox="1"/>
          <p:nvPr/>
        </p:nvSpPr>
        <p:spPr>
          <a:xfrm>
            <a:off x="7957975" y="4534399"/>
            <a:ext cx="2151060" cy="1815882"/>
          </a:xfrm>
          <a:prstGeom prst="rect">
            <a:avLst/>
          </a:prstGeom>
          <a:noFill/>
        </p:spPr>
        <p:txBody>
          <a:bodyPr wrap="square" rtlCol="0">
            <a:spAutoFit/>
          </a:bodyPr>
          <a:lstStyle/>
          <a:p>
            <a:r>
              <a:rPr lang="en-US" sz="1600" dirty="0">
                <a:solidFill>
                  <a:schemeClr val="bg1"/>
                </a:solidFill>
                <a:latin typeface="Avenir Next" panose="020B0503020202020204" pitchFamily="34" charset="0"/>
              </a:rPr>
              <a:t>In this set up, if the float malfunctions,  flooding of the above ground surfaces could occur if levels are not properly monitored.</a:t>
            </a:r>
          </a:p>
        </p:txBody>
      </p:sp>
      <p:sp>
        <p:nvSpPr>
          <p:cNvPr id="51" name="TextBox 50">
            <a:extLst>
              <a:ext uri="{FF2B5EF4-FFF2-40B4-BE49-F238E27FC236}">
                <a16:creationId xmlns:a16="http://schemas.microsoft.com/office/drawing/2014/main" id="{35053066-EC6C-B147-898A-0382AFAA25FC}"/>
              </a:ext>
            </a:extLst>
          </p:cNvPr>
          <p:cNvSpPr txBox="1"/>
          <p:nvPr/>
        </p:nvSpPr>
        <p:spPr>
          <a:xfrm>
            <a:off x="6343696" y="2015539"/>
            <a:ext cx="1762021" cy="369332"/>
          </a:xfrm>
          <a:prstGeom prst="rect">
            <a:avLst/>
          </a:prstGeom>
          <a:noFill/>
        </p:spPr>
        <p:txBody>
          <a:bodyPr wrap="none" rtlCol="0">
            <a:spAutoFit/>
          </a:bodyPr>
          <a:lstStyle/>
          <a:p>
            <a:r>
              <a:rPr lang="en-US" dirty="0">
                <a:solidFill>
                  <a:schemeClr val="bg1"/>
                </a:solidFill>
                <a:latin typeface="Avenir Next" panose="020B0503020202020204" pitchFamily="34" charset="0"/>
              </a:rPr>
              <a:t>potable supply</a:t>
            </a:r>
          </a:p>
        </p:txBody>
      </p:sp>
      <p:sp>
        <p:nvSpPr>
          <p:cNvPr id="52" name="TextBox 51">
            <a:extLst>
              <a:ext uri="{FF2B5EF4-FFF2-40B4-BE49-F238E27FC236}">
                <a16:creationId xmlns:a16="http://schemas.microsoft.com/office/drawing/2014/main" id="{A98533C8-56C3-F046-911F-332FEB8B409F}"/>
              </a:ext>
            </a:extLst>
          </p:cNvPr>
          <p:cNvSpPr txBox="1"/>
          <p:nvPr/>
        </p:nvSpPr>
        <p:spPr>
          <a:xfrm>
            <a:off x="10037449" y="3596954"/>
            <a:ext cx="1569660" cy="369332"/>
          </a:xfrm>
          <a:prstGeom prst="rect">
            <a:avLst/>
          </a:prstGeom>
          <a:noFill/>
        </p:spPr>
        <p:txBody>
          <a:bodyPr wrap="none" rtlCol="0">
            <a:spAutoFit/>
          </a:bodyPr>
          <a:lstStyle/>
          <a:p>
            <a:r>
              <a:rPr lang="en-US" dirty="0">
                <a:solidFill>
                  <a:schemeClr val="bg1"/>
                </a:solidFill>
                <a:latin typeface="Avenir Next" panose="020B0503020202020204" pitchFamily="34" charset="0"/>
              </a:rPr>
              <a:t>consumption</a:t>
            </a:r>
          </a:p>
        </p:txBody>
      </p:sp>
      <p:sp>
        <p:nvSpPr>
          <p:cNvPr id="3" name="Freeform 2">
            <a:extLst>
              <a:ext uri="{FF2B5EF4-FFF2-40B4-BE49-F238E27FC236}">
                <a16:creationId xmlns:a16="http://schemas.microsoft.com/office/drawing/2014/main" id="{B112133C-F34C-2A40-BF77-BFD24F7D6C34}"/>
              </a:ext>
            </a:extLst>
          </p:cNvPr>
          <p:cNvSpPr/>
          <p:nvPr/>
        </p:nvSpPr>
        <p:spPr>
          <a:xfrm>
            <a:off x="8010940" y="2584175"/>
            <a:ext cx="1768898" cy="69701"/>
          </a:xfrm>
          <a:custGeom>
            <a:avLst/>
            <a:gdLst>
              <a:gd name="connsiteX0" fmla="*/ 0 w 1729409"/>
              <a:gd name="connsiteY0" fmla="*/ 0 h 119370"/>
              <a:gd name="connsiteX1" fmla="*/ 695739 w 1729409"/>
              <a:gd name="connsiteY1" fmla="*/ 99391 h 119370"/>
              <a:gd name="connsiteX2" fmla="*/ 695739 w 1729409"/>
              <a:gd name="connsiteY2" fmla="*/ 99391 h 119370"/>
              <a:gd name="connsiteX3" fmla="*/ 914400 w 1729409"/>
              <a:gd name="connsiteY3" fmla="*/ 39756 h 119370"/>
              <a:gd name="connsiteX4" fmla="*/ 1530626 w 1729409"/>
              <a:gd name="connsiteY4" fmla="*/ 119270 h 119370"/>
              <a:gd name="connsiteX5" fmla="*/ 1729409 w 1729409"/>
              <a:gd name="connsiteY5" fmla="*/ 19878 h 119370"/>
              <a:gd name="connsiteX6" fmla="*/ 1729409 w 1729409"/>
              <a:gd name="connsiteY6" fmla="*/ 19878 h 11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409" h="119370">
                <a:moveTo>
                  <a:pt x="0" y="0"/>
                </a:moveTo>
                <a:lnTo>
                  <a:pt x="695739" y="99391"/>
                </a:lnTo>
                <a:lnTo>
                  <a:pt x="695739" y="99391"/>
                </a:lnTo>
                <a:cubicBezTo>
                  <a:pt x="732183" y="89452"/>
                  <a:pt x="775252" y="36443"/>
                  <a:pt x="914400" y="39756"/>
                </a:cubicBezTo>
                <a:cubicBezTo>
                  <a:pt x="1053548" y="43069"/>
                  <a:pt x="1394791" y="122583"/>
                  <a:pt x="1530626" y="119270"/>
                </a:cubicBezTo>
                <a:cubicBezTo>
                  <a:pt x="1666461" y="115957"/>
                  <a:pt x="1729409" y="19878"/>
                  <a:pt x="1729409" y="19878"/>
                </a:cubicBezTo>
                <a:lnTo>
                  <a:pt x="1729409" y="19878"/>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3818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252" y="1063536"/>
            <a:ext cx="6248207"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Maintenance Requirements for Tanks</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2. How to always have water @ home</a:t>
            </a:r>
          </a:p>
        </p:txBody>
      </p:sp>
      <p:sp>
        <p:nvSpPr>
          <p:cNvPr id="7" name="TextBox 6">
            <a:extLst>
              <a:ext uri="{FF2B5EF4-FFF2-40B4-BE49-F238E27FC236}">
                <a16:creationId xmlns:a16="http://schemas.microsoft.com/office/drawing/2014/main" id="{204F3536-7CB2-4646-BAF1-077CFA5EEDDE}"/>
              </a:ext>
            </a:extLst>
          </p:cNvPr>
          <p:cNvSpPr txBox="1"/>
          <p:nvPr/>
        </p:nvSpPr>
        <p:spPr>
          <a:xfrm>
            <a:off x="2654252" y="2066075"/>
            <a:ext cx="4590661" cy="646331"/>
          </a:xfrm>
          <a:prstGeom prst="rect">
            <a:avLst/>
          </a:prstGeom>
          <a:noFill/>
        </p:spPr>
        <p:txBody>
          <a:bodyPr wrap="square" rtlCol="0">
            <a:spAutoFit/>
          </a:bodyPr>
          <a:lstStyle/>
          <a:p>
            <a:r>
              <a:rPr lang="en-US" dirty="0">
                <a:latin typeface="Avenir Next" panose="020B0503020202020204" pitchFamily="34" charset="0"/>
              </a:rPr>
              <a:t>TBD.  Will refer to the tools section for more information.</a:t>
            </a:r>
          </a:p>
        </p:txBody>
      </p:sp>
      <p:pic>
        <p:nvPicPr>
          <p:cNvPr id="8" name="Picture 8" descr="Related image">
            <a:extLst>
              <a:ext uri="{FF2B5EF4-FFF2-40B4-BE49-F238E27FC236}">
                <a16:creationId xmlns:a16="http://schemas.microsoft.com/office/drawing/2014/main" id="{1A6A3ABD-1489-BD40-BB2E-A327B9AA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969" y="1029672"/>
            <a:ext cx="704462" cy="7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391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8E4118-B64E-5344-81F1-AA0600EB344F}"/>
              </a:ext>
            </a:extLst>
          </p:cNvPr>
          <p:cNvSpPr/>
          <p:nvPr/>
        </p:nvSpPr>
        <p:spPr>
          <a:xfrm>
            <a:off x="3740443" y="2741919"/>
            <a:ext cx="1558919" cy="5010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10515600" cy="936986"/>
          </a:xfrm>
        </p:spPr>
        <p:txBody>
          <a:bodyPr>
            <a:normAutofit fontScale="90000"/>
          </a:bodyPr>
          <a:lstStyle/>
          <a:p>
            <a:r>
              <a:rPr lang="en-US" sz="3200" dirty="0">
                <a:solidFill>
                  <a:schemeClr val="bg1"/>
                </a:solidFill>
                <a:latin typeface="Avenir Book" charset="0"/>
                <a:ea typeface="Avenir Book" charset="0"/>
                <a:cs typeface="Avenir Book" charset="0"/>
              </a:rPr>
              <a:t>Conduct a Water Audit </a:t>
            </a:r>
            <a:br>
              <a:rPr lang="en-US" sz="3200" dirty="0">
                <a:solidFill>
                  <a:schemeClr val="bg1"/>
                </a:solidFill>
                <a:latin typeface="Avenir Book" charset="0"/>
                <a:ea typeface="Avenir Book" charset="0"/>
                <a:cs typeface="Avenir Book" charset="0"/>
              </a:rPr>
            </a:br>
            <a:r>
              <a:rPr lang="en-US" sz="3200" dirty="0">
                <a:solidFill>
                  <a:schemeClr val="bg1"/>
                </a:solidFill>
                <a:latin typeface="Avenir Book" charset="0"/>
                <a:ea typeface="Avenir Book" charset="0"/>
                <a:cs typeface="Avenir Book" charset="0"/>
              </a:rPr>
              <a:t>for greater insights on how you use water </a:t>
            </a:r>
          </a:p>
        </p:txBody>
      </p:sp>
      <p:sp>
        <p:nvSpPr>
          <p:cNvPr id="4" name="Rectangle 3">
            <a:extLst>
              <a:ext uri="{FF2B5EF4-FFF2-40B4-BE49-F238E27FC236}">
                <a16:creationId xmlns:a16="http://schemas.microsoft.com/office/drawing/2014/main" id="{8789EC25-887C-0F4A-B73C-A603EAC1EE9E}"/>
              </a:ext>
            </a:extLst>
          </p:cNvPr>
          <p:cNvSpPr/>
          <p:nvPr/>
        </p:nvSpPr>
        <p:spPr>
          <a:xfrm>
            <a:off x="1183343" y="2886641"/>
            <a:ext cx="1775012" cy="37024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CFE5ED6-85B4-3242-B8D9-B1EA6B2B3011}"/>
              </a:ext>
            </a:extLst>
          </p:cNvPr>
          <p:cNvSpPr/>
          <p:nvPr/>
        </p:nvSpPr>
        <p:spPr>
          <a:xfrm>
            <a:off x="1183343" y="1790051"/>
            <a:ext cx="1775012" cy="11862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55EBA3-18CA-0C4F-9811-F94D849E5E60}"/>
              </a:ext>
            </a:extLst>
          </p:cNvPr>
          <p:cNvSpPr txBox="1"/>
          <p:nvPr/>
        </p:nvSpPr>
        <p:spPr>
          <a:xfrm>
            <a:off x="1336873" y="1846971"/>
            <a:ext cx="873957" cy="369332"/>
          </a:xfrm>
          <a:prstGeom prst="rect">
            <a:avLst/>
          </a:prstGeom>
          <a:noFill/>
        </p:spPr>
        <p:txBody>
          <a:bodyPr wrap="none" rtlCol="0">
            <a:spAutoFit/>
          </a:bodyPr>
          <a:lstStyle/>
          <a:p>
            <a:r>
              <a:rPr lang="en-US" dirty="0">
                <a:solidFill>
                  <a:schemeClr val="bg1"/>
                </a:solidFill>
                <a:latin typeface="Avenir Next" panose="020B0503020202020204" pitchFamily="34" charset="0"/>
              </a:rPr>
              <a:t>LEAKS</a:t>
            </a:r>
          </a:p>
        </p:txBody>
      </p:sp>
      <p:sp>
        <p:nvSpPr>
          <p:cNvPr id="9" name="TextBox 8">
            <a:extLst>
              <a:ext uri="{FF2B5EF4-FFF2-40B4-BE49-F238E27FC236}">
                <a16:creationId xmlns:a16="http://schemas.microsoft.com/office/drawing/2014/main" id="{AECAA46F-A2CE-ED40-9F4B-103AA7CEA12B}"/>
              </a:ext>
            </a:extLst>
          </p:cNvPr>
          <p:cNvSpPr txBox="1"/>
          <p:nvPr/>
        </p:nvSpPr>
        <p:spPr>
          <a:xfrm>
            <a:off x="1336874" y="5125990"/>
            <a:ext cx="1241815" cy="369332"/>
          </a:xfrm>
          <a:prstGeom prst="rect">
            <a:avLst/>
          </a:prstGeom>
          <a:noFill/>
        </p:spPr>
        <p:txBody>
          <a:bodyPr wrap="none" rtlCol="0">
            <a:spAutoFit/>
          </a:bodyPr>
          <a:lstStyle/>
          <a:p>
            <a:r>
              <a:rPr lang="en-US" dirty="0">
                <a:solidFill>
                  <a:schemeClr val="bg1"/>
                </a:solidFill>
                <a:latin typeface="Avenir Next" panose="020B0503020202020204" pitchFamily="34" charset="0"/>
              </a:rPr>
              <a:t>STORAGE</a:t>
            </a:r>
          </a:p>
        </p:txBody>
      </p:sp>
      <p:sp>
        <p:nvSpPr>
          <p:cNvPr id="10" name="Left Brace 9">
            <a:extLst>
              <a:ext uri="{FF2B5EF4-FFF2-40B4-BE49-F238E27FC236}">
                <a16:creationId xmlns:a16="http://schemas.microsoft.com/office/drawing/2014/main" id="{0AD917D0-93F1-394A-B011-62F5A16F5757}"/>
              </a:ext>
            </a:extLst>
          </p:cNvPr>
          <p:cNvSpPr/>
          <p:nvPr/>
        </p:nvSpPr>
        <p:spPr>
          <a:xfrm>
            <a:off x="569265" y="1861767"/>
            <a:ext cx="501398" cy="4610755"/>
          </a:xfrm>
          <a:prstGeom prst="lef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DCED239-4F74-E243-85D6-5FC409AD2C8E}"/>
              </a:ext>
            </a:extLst>
          </p:cNvPr>
          <p:cNvSpPr txBox="1"/>
          <p:nvPr/>
        </p:nvSpPr>
        <p:spPr>
          <a:xfrm rot="16200000">
            <a:off x="-428668" y="3950970"/>
            <a:ext cx="1761060" cy="369332"/>
          </a:xfrm>
          <a:prstGeom prst="rect">
            <a:avLst/>
          </a:prstGeom>
          <a:noFill/>
        </p:spPr>
        <p:txBody>
          <a:bodyPr wrap="none" rtlCol="0">
            <a:spAutoFit/>
          </a:bodyPr>
          <a:lstStyle/>
          <a:p>
            <a:r>
              <a:rPr lang="en-US" dirty="0">
                <a:solidFill>
                  <a:schemeClr val="bg1"/>
                </a:solidFill>
                <a:latin typeface="Avenir Next" panose="020B0503020202020204" pitchFamily="34" charset="0"/>
              </a:rPr>
              <a:t>BILLED USAGE</a:t>
            </a:r>
          </a:p>
        </p:txBody>
      </p:sp>
      <p:sp>
        <p:nvSpPr>
          <p:cNvPr id="13" name="TextBox 12">
            <a:extLst>
              <a:ext uri="{FF2B5EF4-FFF2-40B4-BE49-F238E27FC236}">
                <a16:creationId xmlns:a16="http://schemas.microsoft.com/office/drawing/2014/main" id="{D592E27E-59CD-5644-AC53-9DBCAF3F5479}"/>
              </a:ext>
            </a:extLst>
          </p:cNvPr>
          <p:cNvSpPr txBox="1"/>
          <p:nvPr/>
        </p:nvSpPr>
        <p:spPr>
          <a:xfrm>
            <a:off x="3878595" y="2807755"/>
            <a:ext cx="1303562" cy="369332"/>
          </a:xfrm>
          <a:prstGeom prst="rect">
            <a:avLst/>
          </a:prstGeom>
          <a:noFill/>
        </p:spPr>
        <p:txBody>
          <a:bodyPr wrap="none" rtlCol="0">
            <a:spAutoFit/>
          </a:bodyPr>
          <a:lstStyle/>
          <a:p>
            <a:r>
              <a:rPr lang="en-US" dirty="0">
                <a:solidFill>
                  <a:schemeClr val="bg1"/>
                </a:solidFill>
                <a:latin typeface="Avenir Next" panose="020B0503020202020204" pitchFamily="34" charset="0"/>
              </a:rPr>
              <a:t>SHOWERS</a:t>
            </a:r>
          </a:p>
        </p:txBody>
      </p:sp>
      <p:sp>
        <p:nvSpPr>
          <p:cNvPr id="14" name="Left Brace 13">
            <a:extLst>
              <a:ext uri="{FF2B5EF4-FFF2-40B4-BE49-F238E27FC236}">
                <a16:creationId xmlns:a16="http://schemas.microsoft.com/office/drawing/2014/main" id="{C0542269-FC16-454B-A512-3B1DC0A85521}"/>
              </a:ext>
            </a:extLst>
          </p:cNvPr>
          <p:cNvSpPr/>
          <p:nvPr/>
        </p:nvSpPr>
        <p:spPr>
          <a:xfrm rot="10800000">
            <a:off x="5469724" y="2940429"/>
            <a:ext cx="515627" cy="2185561"/>
          </a:xfrm>
          <a:prstGeom prst="lef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84EE2B4F-FA51-EF4B-8F23-00C60F7B1F7F}"/>
              </a:ext>
            </a:extLst>
          </p:cNvPr>
          <p:cNvSpPr txBox="1"/>
          <p:nvPr/>
        </p:nvSpPr>
        <p:spPr>
          <a:xfrm>
            <a:off x="6202566" y="5994053"/>
            <a:ext cx="1597169" cy="646331"/>
          </a:xfrm>
          <a:prstGeom prst="rect">
            <a:avLst/>
          </a:prstGeom>
          <a:noFill/>
        </p:spPr>
        <p:txBody>
          <a:bodyPr wrap="none" rtlCol="0">
            <a:spAutoFit/>
          </a:bodyPr>
          <a:lstStyle/>
          <a:p>
            <a:r>
              <a:rPr lang="en-US" dirty="0">
                <a:solidFill>
                  <a:schemeClr val="bg1"/>
                </a:solidFill>
                <a:latin typeface="Avenir Next" panose="020B0503020202020204" pitchFamily="34" charset="0"/>
              </a:rPr>
              <a:t>SEWER or </a:t>
            </a:r>
          </a:p>
          <a:p>
            <a:r>
              <a:rPr lang="en-US" dirty="0">
                <a:solidFill>
                  <a:schemeClr val="bg1"/>
                </a:solidFill>
                <a:latin typeface="Avenir Next" panose="020B0503020202020204" pitchFamily="34" charset="0"/>
              </a:rPr>
              <a:t>SEPTIC TANK</a:t>
            </a:r>
          </a:p>
        </p:txBody>
      </p:sp>
      <p:cxnSp>
        <p:nvCxnSpPr>
          <p:cNvPr id="19" name="Elbow Connector 18">
            <a:extLst>
              <a:ext uri="{FF2B5EF4-FFF2-40B4-BE49-F238E27FC236}">
                <a16:creationId xmlns:a16="http://schemas.microsoft.com/office/drawing/2014/main" id="{38B1D3BA-FF76-8042-8B72-D0F2877325FE}"/>
              </a:ext>
            </a:extLst>
          </p:cNvPr>
          <p:cNvCxnSpPr>
            <a:cxnSpLocks/>
            <a:stCxn id="36" idx="3"/>
            <a:endCxn id="16" idx="0"/>
          </p:cNvCxnSpPr>
          <p:nvPr/>
        </p:nvCxnSpPr>
        <p:spPr>
          <a:xfrm flipV="1">
            <a:off x="2953495" y="2741919"/>
            <a:ext cx="1566408" cy="1210177"/>
          </a:xfrm>
          <a:prstGeom prst="bentConnector4">
            <a:avLst>
              <a:gd name="adj1" fmla="val 25120"/>
              <a:gd name="adj2" fmla="val 11889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D95692F-BE33-3948-AD71-B153D546A789}"/>
              </a:ext>
            </a:extLst>
          </p:cNvPr>
          <p:cNvSpPr/>
          <p:nvPr/>
        </p:nvSpPr>
        <p:spPr>
          <a:xfrm>
            <a:off x="3740444" y="3708444"/>
            <a:ext cx="1558919" cy="5010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761A6B9-DBF2-C044-BE2D-6B4FE7AA7CCD}"/>
              </a:ext>
            </a:extLst>
          </p:cNvPr>
          <p:cNvSpPr/>
          <p:nvPr/>
        </p:nvSpPr>
        <p:spPr>
          <a:xfrm>
            <a:off x="3740445" y="4801740"/>
            <a:ext cx="1558919" cy="5010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7B4BD4B-36DC-904A-9B84-0C0214F2C565}"/>
              </a:ext>
            </a:extLst>
          </p:cNvPr>
          <p:cNvSpPr/>
          <p:nvPr/>
        </p:nvSpPr>
        <p:spPr>
          <a:xfrm>
            <a:off x="3740446" y="6032784"/>
            <a:ext cx="1558919" cy="5010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478F265-344C-EB41-8136-6271CE68E3D9}"/>
              </a:ext>
            </a:extLst>
          </p:cNvPr>
          <p:cNvSpPr txBox="1"/>
          <p:nvPr/>
        </p:nvSpPr>
        <p:spPr>
          <a:xfrm>
            <a:off x="4093744" y="3781394"/>
            <a:ext cx="824265" cy="369332"/>
          </a:xfrm>
          <a:prstGeom prst="rect">
            <a:avLst/>
          </a:prstGeom>
          <a:noFill/>
        </p:spPr>
        <p:txBody>
          <a:bodyPr wrap="none" rtlCol="0">
            <a:spAutoFit/>
          </a:bodyPr>
          <a:lstStyle/>
          <a:p>
            <a:r>
              <a:rPr lang="en-US" dirty="0">
                <a:solidFill>
                  <a:schemeClr val="bg1"/>
                </a:solidFill>
                <a:latin typeface="Avenir Next" panose="020B0503020202020204" pitchFamily="34" charset="0"/>
              </a:rPr>
              <a:t>SINKS</a:t>
            </a:r>
          </a:p>
        </p:txBody>
      </p:sp>
      <p:cxnSp>
        <p:nvCxnSpPr>
          <p:cNvPr id="26" name="Elbow Connector 25">
            <a:extLst>
              <a:ext uri="{FF2B5EF4-FFF2-40B4-BE49-F238E27FC236}">
                <a16:creationId xmlns:a16="http://schemas.microsoft.com/office/drawing/2014/main" id="{E6094F2A-DA94-834F-A79D-7F8C939444C9}"/>
              </a:ext>
            </a:extLst>
          </p:cNvPr>
          <p:cNvCxnSpPr>
            <a:cxnSpLocks/>
            <a:stCxn id="36" idx="3"/>
            <a:endCxn id="20" idx="1"/>
          </p:cNvCxnSpPr>
          <p:nvPr/>
        </p:nvCxnSpPr>
        <p:spPr>
          <a:xfrm>
            <a:off x="2953495" y="3952096"/>
            <a:ext cx="786949" cy="68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F64EAEC3-5C51-8944-BE0A-8208A64CC142}"/>
              </a:ext>
            </a:extLst>
          </p:cNvPr>
          <p:cNvCxnSpPr>
            <a:cxnSpLocks/>
            <a:stCxn id="36" idx="3"/>
            <a:endCxn id="21" idx="1"/>
          </p:cNvCxnSpPr>
          <p:nvPr/>
        </p:nvCxnSpPr>
        <p:spPr>
          <a:xfrm>
            <a:off x="2953495" y="3952096"/>
            <a:ext cx="786950" cy="110014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D59CEB9-EC86-0341-9D7E-FFC9A537A18A}"/>
              </a:ext>
            </a:extLst>
          </p:cNvPr>
          <p:cNvSpPr txBox="1"/>
          <p:nvPr/>
        </p:nvSpPr>
        <p:spPr>
          <a:xfrm>
            <a:off x="4100314" y="4867576"/>
            <a:ext cx="863185" cy="369332"/>
          </a:xfrm>
          <a:prstGeom prst="rect">
            <a:avLst/>
          </a:prstGeom>
          <a:noFill/>
        </p:spPr>
        <p:txBody>
          <a:bodyPr wrap="none" rtlCol="0">
            <a:spAutoFit/>
          </a:bodyPr>
          <a:lstStyle/>
          <a:p>
            <a:r>
              <a:rPr lang="en-US" dirty="0">
                <a:solidFill>
                  <a:schemeClr val="bg1"/>
                </a:solidFill>
                <a:latin typeface="Avenir Next" panose="020B0503020202020204" pitchFamily="34" charset="0"/>
              </a:rPr>
              <a:t>WASH</a:t>
            </a:r>
          </a:p>
        </p:txBody>
      </p:sp>
      <p:sp>
        <p:nvSpPr>
          <p:cNvPr id="30" name="TextBox 29">
            <a:extLst>
              <a:ext uri="{FF2B5EF4-FFF2-40B4-BE49-F238E27FC236}">
                <a16:creationId xmlns:a16="http://schemas.microsoft.com/office/drawing/2014/main" id="{064A7ECA-F693-4F49-A4ED-A7747D04AD41}"/>
              </a:ext>
            </a:extLst>
          </p:cNvPr>
          <p:cNvSpPr txBox="1"/>
          <p:nvPr/>
        </p:nvSpPr>
        <p:spPr>
          <a:xfrm>
            <a:off x="4076863" y="6126983"/>
            <a:ext cx="948786" cy="369332"/>
          </a:xfrm>
          <a:prstGeom prst="rect">
            <a:avLst/>
          </a:prstGeom>
          <a:noFill/>
        </p:spPr>
        <p:txBody>
          <a:bodyPr wrap="none" rtlCol="0">
            <a:spAutoFit/>
          </a:bodyPr>
          <a:lstStyle/>
          <a:p>
            <a:r>
              <a:rPr lang="en-US" dirty="0">
                <a:solidFill>
                  <a:schemeClr val="bg1"/>
                </a:solidFill>
                <a:latin typeface="Avenir Next" panose="020B0503020202020204" pitchFamily="34" charset="0"/>
              </a:rPr>
              <a:t>TOILET</a:t>
            </a:r>
          </a:p>
        </p:txBody>
      </p:sp>
      <p:cxnSp>
        <p:nvCxnSpPr>
          <p:cNvPr id="32" name="Straight Arrow Connector 31">
            <a:extLst>
              <a:ext uri="{FF2B5EF4-FFF2-40B4-BE49-F238E27FC236}">
                <a16:creationId xmlns:a16="http://schemas.microsoft.com/office/drawing/2014/main" id="{693805BA-6958-5543-A5FE-A8EBD49A6F45}"/>
              </a:ext>
            </a:extLst>
          </p:cNvPr>
          <p:cNvCxnSpPr>
            <a:cxnSpLocks/>
          </p:cNvCxnSpPr>
          <p:nvPr/>
        </p:nvCxnSpPr>
        <p:spPr>
          <a:xfrm>
            <a:off x="5469723" y="6311156"/>
            <a:ext cx="557645" cy="49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6B26604-3A17-C54A-A724-A7963809416F}"/>
              </a:ext>
            </a:extLst>
          </p:cNvPr>
          <p:cNvSpPr txBox="1"/>
          <p:nvPr/>
        </p:nvSpPr>
        <p:spPr>
          <a:xfrm>
            <a:off x="6102557" y="3982478"/>
            <a:ext cx="2383025" cy="646331"/>
          </a:xfrm>
          <a:prstGeom prst="rect">
            <a:avLst/>
          </a:prstGeom>
          <a:noFill/>
        </p:spPr>
        <p:txBody>
          <a:bodyPr wrap="none" rtlCol="0">
            <a:spAutoFit/>
          </a:bodyPr>
          <a:lstStyle/>
          <a:p>
            <a:r>
              <a:rPr lang="en-US" dirty="0">
                <a:solidFill>
                  <a:schemeClr val="bg1"/>
                </a:solidFill>
                <a:latin typeface="Avenir Next" panose="020B0503020202020204" pitchFamily="34" charset="0"/>
              </a:rPr>
              <a:t>GREY WATER</a:t>
            </a:r>
          </a:p>
          <a:p>
            <a:r>
              <a:rPr lang="en-US" dirty="0">
                <a:solidFill>
                  <a:schemeClr val="bg1"/>
                </a:solidFill>
                <a:latin typeface="Avenir Next" panose="020B0503020202020204" pitchFamily="34" charset="0"/>
              </a:rPr>
              <a:t>[should be recycled] </a:t>
            </a:r>
          </a:p>
        </p:txBody>
      </p:sp>
      <p:sp>
        <p:nvSpPr>
          <p:cNvPr id="36" name="Rectangle 35">
            <a:extLst>
              <a:ext uri="{FF2B5EF4-FFF2-40B4-BE49-F238E27FC236}">
                <a16:creationId xmlns:a16="http://schemas.microsoft.com/office/drawing/2014/main" id="{B41876DC-84A0-7441-B3BF-18955BDBA3DE}"/>
              </a:ext>
            </a:extLst>
          </p:cNvPr>
          <p:cNvSpPr/>
          <p:nvPr/>
        </p:nvSpPr>
        <p:spPr>
          <a:xfrm>
            <a:off x="1183343" y="2953445"/>
            <a:ext cx="1770152" cy="19973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AADFAC8-B31C-C040-AABB-C4C2BB698B35}"/>
              </a:ext>
            </a:extLst>
          </p:cNvPr>
          <p:cNvSpPr txBox="1"/>
          <p:nvPr/>
        </p:nvSpPr>
        <p:spPr>
          <a:xfrm>
            <a:off x="1336873" y="3111509"/>
            <a:ext cx="951543" cy="369332"/>
          </a:xfrm>
          <a:prstGeom prst="rect">
            <a:avLst/>
          </a:prstGeom>
          <a:noFill/>
        </p:spPr>
        <p:txBody>
          <a:bodyPr wrap="none" rtlCol="0">
            <a:spAutoFit/>
          </a:bodyPr>
          <a:lstStyle/>
          <a:p>
            <a:r>
              <a:rPr lang="en-US" dirty="0">
                <a:solidFill>
                  <a:schemeClr val="bg1"/>
                </a:solidFill>
                <a:latin typeface="Avenir Next" panose="020B0503020202020204" pitchFamily="34" charset="0"/>
              </a:rPr>
              <a:t>USAGE</a:t>
            </a:r>
          </a:p>
        </p:txBody>
      </p:sp>
      <p:sp>
        <p:nvSpPr>
          <p:cNvPr id="48" name="TextBox 47">
            <a:extLst>
              <a:ext uri="{FF2B5EF4-FFF2-40B4-BE49-F238E27FC236}">
                <a16:creationId xmlns:a16="http://schemas.microsoft.com/office/drawing/2014/main" id="{0692D9F3-594C-2240-904C-A5B3558E16F1}"/>
              </a:ext>
            </a:extLst>
          </p:cNvPr>
          <p:cNvSpPr txBox="1"/>
          <p:nvPr/>
        </p:nvSpPr>
        <p:spPr>
          <a:xfrm>
            <a:off x="8187661" y="1960902"/>
            <a:ext cx="3359426" cy="1477328"/>
          </a:xfrm>
          <a:prstGeom prst="rect">
            <a:avLst/>
          </a:prstGeom>
          <a:noFill/>
          <a:ln w="57150">
            <a:solidFill>
              <a:schemeClr val="bg1"/>
            </a:solidFill>
          </a:ln>
        </p:spPr>
        <p:txBody>
          <a:bodyPr wrap="square" rtlCol="0">
            <a:spAutoFit/>
          </a:bodyPr>
          <a:lstStyle/>
          <a:p>
            <a:endParaRPr lang="en-US" dirty="0">
              <a:solidFill>
                <a:schemeClr val="bg1"/>
              </a:solidFill>
              <a:latin typeface="Avenir Next" panose="020B0503020202020204" pitchFamily="34" charset="0"/>
            </a:endParaRPr>
          </a:p>
          <a:p>
            <a:r>
              <a:rPr lang="en-US" dirty="0">
                <a:solidFill>
                  <a:schemeClr val="bg1"/>
                </a:solidFill>
                <a:latin typeface="Avenir Next" panose="020B0503020202020204" pitchFamily="34" charset="0"/>
              </a:rPr>
              <a:t>“normal “water use across the diaspora = 20 – 50 L  per person per day  </a:t>
            </a:r>
          </a:p>
          <a:p>
            <a:endParaRPr lang="en-US"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9276364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21" y="2414419"/>
            <a:ext cx="10515600" cy="605799"/>
          </a:xfrm>
          <a:solidFill>
            <a:schemeClr val="bg1">
              <a:lumMod val="95000"/>
            </a:schemeClr>
          </a:solidFill>
          <a:ln>
            <a:solidFill>
              <a:schemeClr val="bg2">
                <a:lumMod val="90000"/>
              </a:schemeClr>
            </a:solidFill>
          </a:ln>
        </p:spPr>
        <p:txBody>
          <a:bodyPr>
            <a:normAutofit/>
          </a:bodyPr>
          <a:lstStyle/>
          <a:p>
            <a:r>
              <a:rPr lang="en-US" sz="2000" dirty="0">
                <a:solidFill>
                  <a:schemeClr val="tx1">
                    <a:lumMod val="50000"/>
                    <a:lumOff val="50000"/>
                  </a:schemeClr>
                </a:solidFill>
                <a:latin typeface="Avenir Book" charset="0"/>
                <a:ea typeface="Avenir Book" charset="0"/>
                <a:cs typeface="Avenir Book" charset="0"/>
              </a:rPr>
              <a:t>1. Why harvest water in the digital era? </a:t>
            </a:r>
          </a:p>
        </p:txBody>
      </p:sp>
      <p:sp>
        <p:nvSpPr>
          <p:cNvPr id="10" name="Title 1">
            <a:extLst>
              <a:ext uri="{FF2B5EF4-FFF2-40B4-BE49-F238E27FC236}">
                <a16:creationId xmlns:a16="http://schemas.microsoft.com/office/drawing/2014/main" id="{7C0538E9-9B88-E74B-983A-0D2F12CE860F}"/>
              </a:ext>
            </a:extLst>
          </p:cNvPr>
          <p:cNvSpPr txBox="1">
            <a:spLocks/>
          </p:cNvSpPr>
          <p:nvPr/>
        </p:nvSpPr>
        <p:spPr>
          <a:xfrm>
            <a:off x="816821" y="3923879"/>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3. How to always have water @ home</a:t>
            </a:r>
          </a:p>
        </p:txBody>
      </p:sp>
      <p:sp>
        <p:nvSpPr>
          <p:cNvPr id="11" name="Title 1">
            <a:extLst>
              <a:ext uri="{FF2B5EF4-FFF2-40B4-BE49-F238E27FC236}">
                <a16:creationId xmlns:a16="http://schemas.microsoft.com/office/drawing/2014/main" id="{7EB296E1-0985-504C-8B9C-6ECCD9BD0E40}"/>
              </a:ext>
            </a:extLst>
          </p:cNvPr>
          <p:cNvSpPr txBox="1">
            <a:spLocks/>
          </p:cNvSpPr>
          <p:nvPr/>
        </p:nvSpPr>
        <p:spPr>
          <a:xfrm>
            <a:off x="816821" y="4738127"/>
            <a:ext cx="10515600" cy="605799"/>
          </a:xfrm>
          <a:prstGeom prst="rect">
            <a:avLst/>
          </a:prstGeom>
          <a:solidFill>
            <a:srgbClr val="1289A7"/>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lumMod val="95000"/>
                  </a:schemeClr>
                </a:solidFill>
                <a:latin typeface="Avenir Book" charset="0"/>
                <a:ea typeface="Avenir Book" charset="0"/>
                <a:cs typeface="Avenir Book" charset="0"/>
              </a:rPr>
              <a:t>4. How to always have water @ your farm</a:t>
            </a:r>
          </a:p>
        </p:txBody>
      </p:sp>
      <p:sp>
        <p:nvSpPr>
          <p:cNvPr id="13" name="Title 1">
            <a:extLst>
              <a:ext uri="{FF2B5EF4-FFF2-40B4-BE49-F238E27FC236}">
                <a16:creationId xmlns:a16="http://schemas.microsoft.com/office/drawing/2014/main" id="{58CCCCD1-A0F0-E04D-8324-32F2929AD043}"/>
              </a:ext>
            </a:extLst>
          </p:cNvPr>
          <p:cNvSpPr txBox="1">
            <a:spLocks/>
          </p:cNvSpPr>
          <p:nvPr/>
        </p:nvSpPr>
        <p:spPr>
          <a:xfrm>
            <a:off x="816821" y="5551390"/>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5. How to always have water @ your school</a:t>
            </a:r>
          </a:p>
        </p:txBody>
      </p:sp>
      <p:sp>
        <p:nvSpPr>
          <p:cNvPr id="7" name="Title 1">
            <a:extLst>
              <a:ext uri="{FF2B5EF4-FFF2-40B4-BE49-F238E27FC236}">
                <a16:creationId xmlns:a16="http://schemas.microsoft.com/office/drawing/2014/main" id="{B09B5F23-39D3-5747-A3A0-A291F1C9E8F4}"/>
              </a:ext>
            </a:extLst>
          </p:cNvPr>
          <p:cNvSpPr txBox="1">
            <a:spLocks/>
          </p:cNvSpPr>
          <p:nvPr/>
        </p:nvSpPr>
        <p:spPr>
          <a:xfrm>
            <a:off x="816821" y="631929"/>
            <a:ext cx="10515600"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lumMod val="95000"/>
                  </a:schemeClr>
                </a:solidFill>
                <a:latin typeface="Avenir Next Demi Bold" panose="020B0503020202020204" pitchFamily="34" charset="0"/>
                <a:ea typeface="Avenir Book" charset="0"/>
                <a:cs typeface="Avenir Book" charset="0"/>
              </a:rPr>
              <a:t>Curriculum</a:t>
            </a:r>
          </a:p>
        </p:txBody>
      </p:sp>
      <p:sp>
        <p:nvSpPr>
          <p:cNvPr id="8" name="Title 1">
            <a:extLst>
              <a:ext uri="{FF2B5EF4-FFF2-40B4-BE49-F238E27FC236}">
                <a16:creationId xmlns:a16="http://schemas.microsoft.com/office/drawing/2014/main" id="{C9B1371A-3DF0-B345-851B-79EADD5EC18B}"/>
              </a:ext>
            </a:extLst>
          </p:cNvPr>
          <p:cNvSpPr txBox="1">
            <a:spLocks/>
          </p:cNvSpPr>
          <p:nvPr/>
        </p:nvSpPr>
        <p:spPr>
          <a:xfrm>
            <a:off x="816821" y="1606049"/>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Course Overview</a:t>
            </a:r>
          </a:p>
        </p:txBody>
      </p:sp>
      <p:sp>
        <p:nvSpPr>
          <p:cNvPr id="5" name="Rectangle 4">
            <a:extLst>
              <a:ext uri="{FF2B5EF4-FFF2-40B4-BE49-F238E27FC236}">
                <a16:creationId xmlns:a16="http://schemas.microsoft.com/office/drawing/2014/main" id="{139B362B-8639-C248-8DE5-76CA6734850C}"/>
              </a:ext>
            </a:extLst>
          </p:cNvPr>
          <p:cNvSpPr/>
          <p:nvPr/>
        </p:nvSpPr>
        <p:spPr>
          <a:xfrm>
            <a:off x="9620250" y="178119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2" name="Rectangle 11">
            <a:hlinkClick r:id="rId3" action="ppaction://hlinksldjump"/>
            <a:extLst>
              <a:ext uri="{FF2B5EF4-FFF2-40B4-BE49-F238E27FC236}">
                <a16:creationId xmlns:a16="http://schemas.microsoft.com/office/drawing/2014/main" id="{B933A101-3B16-B04B-A52F-5596C052E516}"/>
              </a:ext>
            </a:extLst>
          </p:cNvPr>
          <p:cNvSpPr/>
          <p:nvPr/>
        </p:nvSpPr>
        <p:spPr>
          <a:xfrm>
            <a:off x="9620250" y="256707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4" name="Rectangle 13">
            <a:extLst>
              <a:ext uri="{FF2B5EF4-FFF2-40B4-BE49-F238E27FC236}">
                <a16:creationId xmlns:a16="http://schemas.microsoft.com/office/drawing/2014/main" id="{6B8EE323-703B-5E44-BFE7-D22A53E9E129}"/>
              </a:ext>
            </a:extLst>
          </p:cNvPr>
          <p:cNvSpPr/>
          <p:nvPr/>
        </p:nvSpPr>
        <p:spPr>
          <a:xfrm>
            <a:off x="9620250" y="409902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5" name="Rectangle 14">
            <a:extLst>
              <a:ext uri="{FF2B5EF4-FFF2-40B4-BE49-F238E27FC236}">
                <a16:creationId xmlns:a16="http://schemas.microsoft.com/office/drawing/2014/main" id="{12417DA0-A459-0448-A53E-A66A93E7994B}"/>
              </a:ext>
            </a:extLst>
          </p:cNvPr>
          <p:cNvSpPr/>
          <p:nvPr/>
        </p:nvSpPr>
        <p:spPr>
          <a:xfrm>
            <a:off x="9620250" y="4929911"/>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6" name="Rectangle 15">
            <a:extLst>
              <a:ext uri="{FF2B5EF4-FFF2-40B4-BE49-F238E27FC236}">
                <a16:creationId xmlns:a16="http://schemas.microsoft.com/office/drawing/2014/main" id="{96297CC6-5BD1-A046-9BC5-9B1EBD832A7A}"/>
              </a:ext>
            </a:extLst>
          </p:cNvPr>
          <p:cNvSpPr/>
          <p:nvPr/>
        </p:nvSpPr>
        <p:spPr>
          <a:xfrm>
            <a:off x="9620250" y="569482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7" name="Title 1">
            <a:extLst>
              <a:ext uri="{FF2B5EF4-FFF2-40B4-BE49-F238E27FC236}">
                <a16:creationId xmlns:a16="http://schemas.microsoft.com/office/drawing/2014/main" id="{9E5F44AC-90A7-7944-B506-744DD8CF9E80}"/>
              </a:ext>
            </a:extLst>
          </p:cNvPr>
          <p:cNvSpPr txBox="1">
            <a:spLocks/>
          </p:cNvSpPr>
          <p:nvPr/>
        </p:nvSpPr>
        <p:spPr>
          <a:xfrm>
            <a:off x="813945" y="3161878"/>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2. Tools for managing intermittent water supply</a:t>
            </a:r>
          </a:p>
        </p:txBody>
      </p:sp>
      <p:sp>
        <p:nvSpPr>
          <p:cNvPr id="18" name="Rectangle 17">
            <a:extLst>
              <a:ext uri="{FF2B5EF4-FFF2-40B4-BE49-F238E27FC236}">
                <a16:creationId xmlns:a16="http://schemas.microsoft.com/office/drawing/2014/main" id="{AA6300DF-E178-5B48-85A5-689BEDEF66B0}"/>
              </a:ext>
            </a:extLst>
          </p:cNvPr>
          <p:cNvSpPr/>
          <p:nvPr/>
        </p:nvSpPr>
        <p:spPr>
          <a:xfrm>
            <a:off x="9617374" y="3337026"/>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Tree>
    <p:extLst>
      <p:ext uri="{BB962C8B-B14F-4D97-AF65-F5344CB8AC3E}">
        <p14:creationId xmlns:p14="http://schemas.microsoft.com/office/powerpoint/2010/main" val="39184073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798DD0D-F985-974B-BA4B-492436E01C98}"/>
              </a:ext>
            </a:extLst>
          </p:cNvPr>
          <p:cNvSpPr txBox="1">
            <a:spLocks/>
          </p:cNvSpPr>
          <p:nvPr/>
        </p:nvSpPr>
        <p:spPr>
          <a:xfrm>
            <a:off x="0" y="16468"/>
            <a:ext cx="12192000" cy="6841532"/>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r>
              <a:rPr lang="en-US" sz="3200" dirty="0">
                <a:solidFill>
                  <a:schemeClr val="bg1">
                    <a:lumMod val="95000"/>
                  </a:schemeClr>
                </a:solidFill>
                <a:latin typeface="Avenir Book" charset="0"/>
                <a:ea typeface="Avenir Book" charset="0"/>
                <a:cs typeface="Avenir Book" charset="0"/>
              </a:rPr>
              <a:t>		4. How to always have water @ your farm</a:t>
            </a:r>
          </a:p>
        </p:txBody>
      </p:sp>
      <p:sp>
        <p:nvSpPr>
          <p:cNvPr id="15" name="Title 1">
            <a:extLst>
              <a:ext uri="{FF2B5EF4-FFF2-40B4-BE49-F238E27FC236}">
                <a16:creationId xmlns:a16="http://schemas.microsoft.com/office/drawing/2014/main" id="{1AD9057B-D4C8-874D-A20F-0B376C9174D4}"/>
              </a:ext>
            </a:extLst>
          </p:cNvPr>
          <p:cNvSpPr txBox="1">
            <a:spLocks/>
          </p:cNvSpPr>
          <p:nvPr/>
        </p:nvSpPr>
        <p:spPr>
          <a:xfrm>
            <a:off x="1924049" y="1480071"/>
            <a:ext cx="8839201" cy="464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chemeClr val="bg1"/>
              </a:solidFill>
            </a:endParaRPr>
          </a:p>
        </p:txBody>
      </p:sp>
    </p:spTree>
    <p:extLst>
      <p:ext uri="{BB962C8B-B14F-4D97-AF65-F5344CB8AC3E}">
        <p14:creationId xmlns:p14="http://schemas.microsoft.com/office/powerpoint/2010/main" val="70639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685800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p:txBody>
      </p:sp>
      <p:sp>
        <p:nvSpPr>
          <p:cNvPr id="15" name="Title 1">
            <a:extLst>
              <a:ext uri="{FF2B5EF4-FFF2-40B4-BE49-F238E27FC236}">
                <a16:creationId xmlns:a16="http://schemas.microsoft.com/office/drawing/2014/main" id="{1AD9057B-D4C8-874D-A20F-0B376C9174D4}"/>
              </a:ext>
            </a:extLst>
          </p:cNvPr>
          <p:cNvSpPr txBox="1">
            <a:spLocks/>
          </p:cNvSpPr>
          <p:nvPr/>
        </p:nvSpPr>
        <p:spPr>
          <a:xfrm>
            <a:off x="1924049" y="1480071"/>
            <a:ext cx="8839201" cy="464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chemeClr val="bg1"/>
              </a:solidFill>
            </a:endParaRPr>
          </a:p>
        </p:txBody>
      </p:sp>
      <p:sp>
        <p:nvSpPr>
          <p:cNvPr id="2" name="TextBox 1">
            <a:extLst>
              <a:ext uri="{FF2B5EF4-FFF2-40B4-BE49-F238E27FC236}">
                <a16:creationId xmlns:a16="http://schemas.microsoft.com/office/drawing/2014/main" id="{CB7A040F-A9AC-D34F-AE92-FE7EE69676A2}"/>
              </a:ext>
            </a:extLst>
          </p:cNvPr>
          <p:cNvSpPr txBox="1"/>
          <p:nvPr/>
        </p:nvSpPr>
        <p:spPr>
          <a:xfrm>
            <a:off x="1924048" y="1368574"/>
            <a:ext cx="8565673" cy="2554545"/>
          </a:xfrm>
          <a:prstGeom prst="rect">
            <a:avLst/>
          </a:prstGeom>
          <a:noFill/>
        </p:spPr>
        <p:txBody>
          <a:bodyPr wrap="square" rtlCol="0">
            <a:spAutoFit/>
          </a:bodyPr>
          <a:lstStyle/>
          <a:p>
            <a:pPr algn="ctr"/>
            <a:r>
              <a:rPr lang="en-US" sz="8000" b="1" dirty="0">
                <a:solidFill>
                  <a:schemeClr val="bg1"/>
                </a:solidFill>
                <a:latin typeface="Avenir Next Heavy" panose="020B0503020202020204" pitchFamily="34" charset="0"/>
              </a:rPr>
              <a:t>ZERO HUNGER </a:t>
            </a:r>
            <a:r>
              <a:rPr lang="en-US" sz="2000" dirty="0">
                <a:solidFill>
                  <a:schemeClr val="bg1"/>
                </a:solidFill>
                <a:latin typeface="Avenir Next" panose="020B0503020202020204" pitchFamily="34" charset="0"/>
              </a:rPr>
              <a:t>Brazil’s multi-pronged strategy approx. 30 different programs aimed at: providing secure access to food, supporting family-owned farms and income (income-generating activities), promoting partnerships and social mobilization.</a:t>
            </a:r>
          </a:p>
        </p:txBody>
      </p:sp>
      <p:sp>
        <p:nvSpPr>
          <p:cNvPr id="3" name="TextBox 2">
            <a:extLst>
              <a:ext uri="{FF2B5EF4-FFF2-40B4-BE49-F238E27FC236}">
                <a16:creationId xmlns:a16="http://schemas.microsoft.com/office/drawing/2014/main" id="{8520C93F-F7EE-2846-8CC5-F126CBF8C9CF}"/>
              </a:ext>
            </a:extLst>
          </p:cNvPr>
          <p:cNvSpPr txBox="1"/>
          <p:nvPr/>
        </p:nvSpPr>
        <p:spPr>
          <a:xfrm>
            <a:off x="2244034" y="4826675"/>
            <a:ext cx="8199229" cy="2031325"/>
          </a:xfrm>
          <a:prstGeom prst="rect">
            <a:avLst/>
          </a:prstGeom>
          <a:noFill/>
        </p:spPr>
        <p:txBody>
          <a:bodyPr wrap="square" rtlCol="0">
            <a:spAutoFit/>
          </a:bodyPr>
          <a:lstStyle/>
          <a:p>
            <a:r>
              <a:rPr lang="en-US" sz="1400" dirty="0">
                <a:solidFill>
                  <a:schemeClr val="bg1">
                    <a:lumMod val="95000"/>
                  </a:schemeClr>
                </a:solidFill>
                <a:latin typeface="Avenir Book" charset="0"/>
                <a:ea typeface="Avenir Book" charset="0"/>
                <a:cs typeface="Avenir Book" charset="0"/>
              </a:rPr>
              <a:t>Although Brazil has approximately 18% of the world’s total freshwater, only 28% of Brazil’s largest cities have adequate water availability. In 2003, a program called “</a:t>
            </a:r>
            <a:r>
              <a:rPr lang="en-US" sz="1400" dirty="0" err="1">
                <a:solidFill>
                  <a:schemeClr val="bg1">
                    <a:lumMod val="95000"/>
                  </a:schemeClr>
                </a:solidFill>
                <a:latin typeface="Avenir Book" charset="0"/>
                <a:ea typeface="Avenir Book" charset="0"/>
                <a:cs typeface="Avenir Book" charset="0"/>
              </a:rPr>
              <a:t>Programa</a:t>
            </a:r>
            <a:r>
              <a:rPr lang="en-US" sz="1400" dirty="0">
                <a:solidFill>
                  <a:schemeClr val="bg1">
                    <a:lumMod val="95000"/>
                  </a:schemeClr>
                </a:solidFill>
                <a:latin typeface="Avenir Book" charset="0"/>
                <a:ea typeface="Avenir Book" charset="0"/>
                <a:cs typeface="Avenir Book" charset="0"/>
              </a:rPr>
              <a:t> Um </a:t>
            </a:r>
            <a:r>
              <a:rPr lang="en-US" sz="1400" dirty="0" err="1">
                <a:solidFill>
                  <a:schemeClr val="bg1">
                    <a:lumMod val="95000"/>
                  </a:schemeClr>
                </a:solidFill>
                <a:latin typeface="Avenir Book" charset="0"/>
                <a:ea typeface="Avenir Book" charset="0"/>
                <a:cs typeface="Avenir Book" charset="0"/>
              </a:rPr>
              <a:t>Milhão</a:t>
            </a:r>
            <a:r>
              <a:rPr lang="en-US" sz="1400" dirty="0">
                <a:solidFill>
                  <a:schemeClr val="bg1">
                    <a:lumMod val="95000"/>
                  </a:schemeClr>
                </a:solidFill>
                <a:latin typeface="Avenir Book" charset="0"/>
                <a:ea typeface="Avenir Book" charset="0"/>
                <a:cs typeface="Avenir Book" charset="0"/>
              </a:rPr>
              <a:t> de </a:t>
            </a:r>
            <a:r>
              <a:rPr lang="en-US" sz="1400" dirty="0" err="1">
                <a:solidFill>
                  <a:schemeClr val="bg1">
                    <a:lumMod val="95000"/>
                  </a:schemeClr>
                </a:solidFill>
                <a:latin typeface="Avenir Book" charset="0"/>
                <a:ea typeface="Avenir Book" charset="0"/>
                <a:cs typeface="Avenir Book" charset="0"/>
              </a:rPr>
              <a:t>Cisternas</a:t>
            </a:r>
            <a:r>
              <a:rPr lang="en-US" sz="1400" dirty="0">
                <a:solidFill>
                  <a:schemeClr val="bg1">
                    <a:lumMod val="95000"/>
                  </a:schemeClr>
                </a:solidFill>
                <a:latin typeface="Avenir Book" charset="0"/>
                <a:ea typeface="Avenir Book" charset="0"/>
                <a:cs typeface="Avenir Book" charset="0"/>
              </a:rPr>
              <a:t>” (“One Million Cisterns”) was organized by a community group focused on improving the  conditions for the residents in semi-arid Brazil - home to approximately 18 million people, half of whom live in rural areas. The project aims to provide one million homes with rooftop rainwater harvesting systems where rainwater can be collected and stored until the dry season. The simple, economic, and efficient system is comprised of a gutter, a pipe, and a 16,000L capacity collection tank. </a:t>
            </a:r>
          </a:p>
          <a:p>
            <a:endParaRPr lang="en-US" sz="1400" dirty="0">
              <a:solidFill>
                <a:schemeClr val="bg1">
                  <a:lumMod val="95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300713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798DD0D-F985-974B-BA4B-492436E01C98}"/>
              </a:ext>
            </a:extLst>
          </p:cNvPr>
          <p:cNvSpPr txBox="1">
            <a:spLocks/>
          </p:cNvSpPr>
          <p:nvPr/>
        </p:nvSpPr>
        <p:spPr>
          <a:xfrm>
            <a:off x="0" y="16468"/>
            <a:ext cx="12192000" cy="6841532"/>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r>
              <a:rPr lang="en-US" sz="3200" dirty="0">
                <a:solidFill>
                  <a:schemeClr val="bg1">
                    <a:lumMod val="95000"/>
                  </a:schemeClr>
                </a:solidFill>
                <a:latin typeface="Avenir Book" charset="0"/>
                <a:ea typeface="Avenir Book" charset="0"/>
                <a:cs typeface="Avenir Book" charset="0"/>
              </a:rPr>
              <a:t>		1. Why harvest water in the digital era?</a:t>
            </a:r>
          </a:p>
        </p:txBody>
      </p:sp>
      <p:sp>
        <p:nvSpPr>
          <p:cNvPr id="15" name="Title 1">
            <a:extLst>
              <a:ext uri="{FF2B5EF4-FFF2-40B4-BE49-F238E27FC236}">
                <a16:creationId xmlns:a16="http://schemas.microsoft.com/office/drawing/2014/main" id="{1AD9057B-D4C8-874D-A20F-0B376C9174D4}"/>
              </a:ext>
            </a:extLst>
          </p:cNvPr>
          <p:cNvSpPr txBox="1">
            <a:spLocks/>
          </p:cNvSpPr>
          <p:nvPr/>
        </p:nvSpPr>
        <p:spPr>
          <a:xfrm>
            <a:off x="1924049" y="1480071"/>
            <a:ext cx="8839201" cy="464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chemeClr val="bg1"/>
              </a:solidFill>
            </a:endParaRPr>
          </a:p>
        </p:txBody>
      </p:sp>
    </p:spTree>
    <p:extLst>
      <p:ext uri="{BB962C8B-B14F-4D97-AF65-F5344CB8AC3E}">
        <p14:creationId xmlns:p14="http://schemas.microsoft.com/office/powerpoint/2010/main" val="1846950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21" y="2414419"/>
            <a:ext cx="10515600" cy="605799"/>
          </a:xfrm>
          <a:solidFill>
            <a:schemeClr val="bg1">
              <a:lumMod val="95000"/>
            </a:schemeClr>
          </a:solidFill>
          <a:ln>
            <a:solidFill>
              <a:schemeClr val="bg2">
                <a:lumMod val="90000"/>
              </a:schemeClr>
            </a:solidFill>
          </a:ln>
        </p:spPr>
        <p:txBody>
          <a:bodyPr>
            <a:normAutofit/>
          </a:bodyPr>
          <a:lstStyle/>
          <a:p>
            <a:r>
              <a:rPr lang="en-US" sz="2000" dirty="0">
                <a:solidFill>
                  <a:schemeClr val="tx1">
                    <a:lumMod val="50000"/>
                    <a:lumOff val="50000"/>
                  </a:schemeClr>
                </a:solidFill>
                <a:latin typeface="Avenir Book" charset="0"/>
                <a:ea typeface="Avenir Book" charset="0"/>
                <a:cs typeface="Avenir Book" charset="0"/>
              </a:rPr>
              <a:t>1. Why harvest water in the digital era? </a:t>
            </a:r>
          </a:p>
        </p:txBody>
      </p:sp>
      <p:sp>
        <p:nvSpPr>
          <p:cNvPr id="10" name="Title 1">
            <a:extLst>
              <a:ext uri="{FF2B5EF4-FFF2-40B4-BE49-F238E27FC236}">
                <a16:creationId xmlns:a16="http://schemas.microsoft.com/office/drawing/2014/main" id="{7C0538E9-9B88-E74B-983A-0D2F12CE860F}"/>
              </a:ext>
            </a:extLst>
          </p:cNvPr>
          <p:cNvSpPr txBox="1">
            <a:spLocks/>
          </p:cNvSpPr>
          <p:nvPr/>
        </p:nvSpPr>
        <p:spPr>
          <a:xfrm>
            <a:off x="816821" y="3923879"/>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3. How to always have water @ home</a:t>
            </a:r>
          </a:p>
        </p:txBody>
      </p:sp>
      <p:sp>
        <p:nvSpPr>
          <p:cNvPr id="11" name="Title 1">
            <a:extLst>
              <a:ext uri="{FF2B5EF4-FFF2-40B4-BE49-F238E27FC236}">
                <a16:creationId xmlns:a16="http://schemas.microsoft.com/office/drawing/2014/main" id="{7EB296E1-0985-504C-8B9C-6ECCD9BD0E40}"/>
              </a:ext>
            </a:extLst>
          </p:cNvPr>
          <p:cNvSpPr txBox="1">
            <a:spLocks/>
          </p:cNvSpPr>
          <p:nvPr/>
        </p:nvSpPr>
        <p:spPr>
          <a:xfrm>
            <a:off x="816821" y="4738127"/>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4. How to always have water @ your farm</a:t>
            </a:r>
          </a:p>
        </p:txBody>
      </p:sp>
      <p:sp>
        <p:nvSpPr>
          <p:cNvPr id="13" name="Title 1">
            <a:extLst>
              <a:ext uri="{FF2B5EF4-FFF2-40B4-BE49-F238E27FC236}">
                <a16:creationId xmlns:a16="http://schemas.microsoft.com/office/drawing/2014/main" id="{58CCCCD1-A0F0-E04D-8324-32F2929AD043}"/>
              </a:ext>
            </a:extLst>
          </p:cNvPr>
          <p:cNvSpPr txBox="1">
            <a:spLocks/>
          </p:cNvSpPr>
          <p:nvPr/>
        </p:nvSpPr>
        <p:spPr>
          <a:xfrm>
            <a:off x="816821" y="5551390"/>
            <a:ext cx="10515600" cy="605799"/>
          </a:xfrm>
          <a:prstGeom prst="rect">
            <a:avLst/>
          </a:prstGeom>
          <a:solidFill>
            <a:srgbClr val="1289A7"/>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lumMod val="95000"/>
                  </a:schemeClr>
                </a:solidFill>
                <a:latin typeface="Avenir Book" charset="0"/>
                <a:ea typeface="Avenir Book" charset="0"/>
                <a:cs typeface="Avenir Book" charset="0"/>
              </a:rPr>
              <a:t>5. How to always have water @ your school</a:t>
            </a:r>
          </a:p>
        </p:txBody>
      </p:sp>
      <p:sp>
        <p:nvSpPr>
          <p:cNvPr id="7" name="Title 1">
            <a:extLst>
              <a:ext uri="{FF2B5EF4-FFF2-40B4-BE49-F238E27FC236}">
                <a16:creationId xmlns:a16="http://schemas.microsoft.com/office/drawing/2014/main" id="{B09B5F23-39D3-5747-A3A0-A291F1C9E8F4}"/>
              </a:ext>
            </a:extLst>
          </p:cNvPr>
          <p:cNvSpPr txBox="1">
            <a:spLocks/>
          </p:cNvSpPr>
          <p:nvPr/>
        </p:nvSpPr>
        <p:spPr>
          <a:xfrm>
            <a:off x="816821" y="631929"/>
            <a:ext cx="10515600" cy="704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lumMod val="95000"/>
                  </a:schemeClr>
                </a:solidFill>
                <a:latin typeface="Avenir Next Demi Bold" panose="020B0503020202020204" pitchFamily="34" charset="0"/>
                <a:ea typeface="Avenir Book" charset="0"/>
                <a:cs typeface="Avenir Book" charset="0"/>
              </a:rPr>
              <a:t>Curriculum</a:t>
            </a:r>
          </a:p>
        </p:txBody>
      </p:sp>
      <p:sp>
        <p:nvSpPr>
          <p:cNvPr id="8" name="Title 1">
            <a:extLst>
              <a:ext uri="{FF2B5EF4-FFF2-40B4-BE49-F238E27FC236}">
                <a16:creationId xmlns:a16="http://schemas.microsoft.com/office/drawing/2014/main" id="{C9B1371A-3DF0-B345-851B-79EADD5EC18B}"/>
              </a:ext>
            </a:extLst>
          </p:cNvPr>
          <p:cNvSpPr txBox="1">
            <a:spLocks/>
          </p:cNvSpPr>
          <p:nvPr/>
        </p:nvSpPr>
        <p:spPr>
          <a:xfrm>
            <a:off x="816821" y="1606049"/>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Course Overview</a:t>
            </a:r>
          </a:p>
        </p:txBody>
      </p:sp>
      <p:sp>
        <p:nvSpPr>
          <p:cNvPr id="5" name="Rectangle 4">
            <a:extLst>
              <a:ext uri="{FF2B5EF4-FFF2-40B4-BE49-F238E27FC236}">
                <a16:creationId xmlns:a16="http://schemas.microsoft.com/office/drawing/2014/main" id="{139B362B-8639-C248-8DE5-76CA6734850C}"/>
              </a:ext>
            </a:extLst>
          </p:cNvPr>
          <p:cNvSpPr/>
          <p:nvPr/>
        </p:nvSpPr>
        <p:spPr>
          <a:xfrm>
            <a:off x="9620250" y="178119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2" name="Rectangle 11">
            <a:hlinkClick r:id="rId3" action="ppaction://hlinksldjump"/>
            <a:extLst>
              <a:ext uri="{FF2B5EF4-FFF2-40B4-BE49-F238E27FC236}">
                <a16:creationId xmlns:a16="http://schemas.microsoft.com/office/drawing/2014/main" id="{B933A101-3B16-B04B-A52F-5596C052E516}"/>
              </a:ext>
            </a:extLst>
          </p:cNvPr>
          <p:cNvSpPr/>
          <p:nvPr/>
        </p:nvSpPr>
        <p:spPr>
          <a:xfrm>
            <a:off x="9620250" y="256707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venir Next Demi Bold" panose="020B0503020202020204" pitchFamily="34" charset="0"/>
              </a:rPr>
              <a:t>Start</a:t>
            </a:r>
          </a:p>
        </p:txBody>
      </p:sp>
      <p:sp>
        <p:nvSpPr>
          <p:cNvPr id="14" name="Rectangle 13">
            <a:extLst>
              <a:ext uri="{FF2B5EF4-FFF2-40B4-BE49-F238E27FC236}">
                <a16:creationId xmlns:a16="http://schemas.microsoft.com/office/drawing/2014/main" id="{6B8EE323-703B-5E44-BFE7-D22A53E9E129}"/>
              </a:ext>
            </a:extLst>
          </p:cNvPr>
          <p:cNvSpPr/>
          <p:nvPr/>
        </p:nvSpPr>
        <p:spPr>
          <a:xfrm>
            <a:off x="9620250" y="4099027"/>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5" name="Rectangle 14">
            <a:extLst>
              <a:ext uri="{FF2B5EF4-FFF2-40B4-BE49-F238E27FC236}">
                <a16:creationId xmlns:a16="http://schemas.microsoft.com/office/drawing/2014/main" id="{12417DA0-A459-0448-A53E-A66A93E7994B}"/>
              </a:ext>
            </a:extLst>
          </p:cNvPr>
          <p:cNvSpPr/>
          <p:nvPr/>
        </p:nvSpPr>
        <p:spPr>
          <a:xfrm>
            <a:off x="9620250" y="4929911"/>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6" name="Rectangle 15">
            <a:extLst>
              <a:ext uri="{FF2B5EF4-FFF2-40B4-BE49-F238E27FC236}">
                <a16:creationId xmlns:a16="http://schemas.microsoft.com/office/drawing/2014/main" id="{96297CC6-5BD1-A046-9BC5-9B1EBD832A7A}"/>
              </a:ext>
            </a:extLst>
          </p:cNvPr>
          <p:cNvSpPr/>
          <p:nvPr/>
        </p:nvSpPr>
        <p:spPr>
          <a:xfrm>
            <a:off x="9620250" y="5694823"/>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
        <p:nvSpPr>
          <p:cNvPr id="17" name="Title 1">
            <a:extLst>
              <a:ext uri="{FF2B5EF4-FFF2-40B4-BE49-F238E27FC236}">
                <a16:creationId xmlns:a16="http://schemas.microsoft.com/office/drawing/2014/main" id="{9E5F44AC-90A7-7944-B506-744DD8CF9E80}"/>
              </a:ext>
            </a:extLst>
          </p:cNvPr>
          <p:cNvSpPr txBox="1">
            <a:spLocks/>
          </p:cNvSpPr>
          <p:nvPr/>
        </p:nvSpPr>
        <p:spPr>
          <a:xfrm>
            <a:off x="813945" y="3161878"/>
            <a:ext cx="10515600" cy="605799"/>
          </a:xfrm>
          <a:prstGeom prst="rect">
            <a:avLst/>
          </a:prstGeom>
          <a:solidFill>
            <a:schemeClr val="bg1">
              <a:lumMod val="95000"/>
            </a:schemeClr>
          </a:solidFill>
          <a:ln>
            <a:solidFill>
              <a:schemeClr val="bg2">
                <a:lumMod val="9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50000"/>
                    <a:lumOff val="50000"/>
                  </a:schemeClr>
                </a:solidFill>
                <a:latin typeface="Avenir Book" charset="0"/>
                <a:ea typeface="Avenir Book" charset="0"/>
                <a:cs typeface="Avenir Book" charset="0"/>
              </a:rPr>
              <a:t>2. Tools for managing intermittent water supply</a:t>
            </a:r>
          </a:p>
        </p:txBody>
      </p:sp>
      <p:sp>
        <p:nvSpPr>
          <p:cNvPr id="18" name="Rectangle 17">
            <a:extLst>
              <a:ext uri="{FF2B5EF4-FFF2-40B4-BE49-F238E27FC236}">
                <a16:creationId xmlns:a16="http://schemas.microsoft.com/office/drawing/2014/main" id="{AA6300DF-E178-5B48-85A5-689BEDEF66B0}"/>
              </a:ext>
            </a:extLst>
          </p:cNvPr>
          <p:cNvSpPr/>
          <p:nvPr/>
        </p:nvSpPr>
        <p:spPr>
          <a:xfrm>
            <a:off x="9617374" y="3337026"/>
            <a:ext cx="1183217" cy="339544"/>
          </a:xfrm>
          <a:prstGeom prst="rect">
            <a:avLst/>
          </a:prstGeom>
          <a:solidFill>
            <a:srgbClr val="ED4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Demi Bold" panose="020B0503020202020204" pitchFamily="34" charset="0"/>
              </a:rPr>
              <a:t>Start</a:t>
            </a:r>
          </a:p>
        </p:txBody>
      </p:sp>
    </p:spTree>
    <p:extLst>
      <p:ext uri="{BB962C8B-B14F-4D97-AF65-F5344CB8AC3E}">
        <p14:creationId xmlns:p14="http://schemas.microsoft.com/office/powerpoint/2010/main" val="232297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685800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r>
              <a:rPr lang="en-US" sz="3200" dirty="0">
                <a:solidFill>
                  <a:schemeClr val="bg1">
                    <a:lumMod val="95000"/>
                  </a:schemeClr>
                </a:solidFill>
                <a:latin typeface="Avenir Book" charset="0"/>
                <a:ea typeface="Avenir Book" charset="0"/>
                <a:cs typeface="Avenir Book" charset="0"/>
              </a:rPr>
              <a:t>		</a:t>
            </a: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a:p>
            <a:endParaRPr lang="en-US" sz="3200" dirty="0">
              <a:solidFill>
                <a:schemeClr val="bg1">
                  <a:lumMod val="95000"/>
                </a:schemeClr>
              </a:solidFill>
              <a:latin typeface="Avenir Book" charset="0"/>
              <a:ea typeface="Avenir Book" charset="0"/>
              <a:cs typeface="Avenir Book" charset="0"/>
            </a:endParaRPr>
          </a:p>
        </p:txBody>
      </p:sp>
      <p:sp>
        <p:nvSpPr>
          <p:cNvPr id="15" name="Title 1">
            <a:extLst>
              <a:ext uri="{FF2B5EF4-FFF2-40B4-BE49-F238E27FC236}">
                <a16:creationId xmlns:a16="http://schemas.microsoft.com/office/drawing/2014/main" id="{1AD9057B-D4C8-874D-A20F-0B376C9174D4}"/>
              </a:ext>
            </a:extLst>
          </p:cNvPr>
          <p:cNvSpPr txBox="1">
            <a:spLocks/>
          </p:cNvSpPr>
          <p:nvPr/>
        </p:nvSpPr>
        <p:spPr>
          <a:xfrm>
            <a:off x="1924049" y="1480071"/>
            <a:ext cx="8839201" cy="464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chemeClr val="bg1"/>
              </a:solidFill>
            </a:endParaRPr>
          </a:p>
        </p:txBody>
      </p:sp>
      <p:sp>
        <p:nvSpPr>
          <p:cNvPr id="2" name="TextBox 1">
            <a:extLst>
              <a:ext uri="{FF2B5EF4-FFF2-40B4-BE49-F238E27FC236}">
                <a16:creationId xmlns:a16="http://schemas.microsoft.com/office/drawing/2014/main" id="{CB7A040F-A9AC-D34F-AE92-FE7EE69676A2}"/>
              </a:ext>
            </a:extLst>
          </p:cNvPr>
          <p:cNvSpPr txBox="1"/>
          <p:nvPr/>
        </p:nvSpPr>
        <p:spPr>
          <a:xfrm>
            <a:off x="3295291" y="1368574"/>
            <a:ext cx="5900467" cy="2185214"/>
          </a:xfrm>
          <a:prstGeom prst="rect">
            <a:avLst/>
          </a:prstGeom>
          <a:noFill/>
        </p:spPr>
        <p:txBody>
          <a:bodyPr wrap="square" rtlCol="0">
            <a:spAutoFit/>
          </a:bodyPr>
          <a:lstStyle/>
          <a:p>
            <a:pPr algn="ctr"/>
            <a:r>
              <a:rPr lang="en-US" sz="9600" b="1" dirty="0">
                <a:solidFill>
                  <a:schemeClr val="bg1"/>
                </a:solidFill>
                <a:latin typeface="Avenir Next Heavy" panose="020B0503020202020204" pitchFamily="34" charset="0"/>
              </a:rPr>
              <a:t>578,336 </a:t>
            </a:r>
            <a:r>
              <a:rPr lang="en-US" sz="2000" dirty="0">
                <a:solidFill>
                  <a:schemeClr val="bg1"/>
                </a:solidFill>
                <a:latin typeface="Avenir Next" panose="020B0503020202020204" pitchFamily="34" charset="0"/>
              </a:rPr>
              <a:t>cisterns installed in semi-arid Brazil over 12 years to improve water availability </a:t>
            </a:r>
          </a:p>
        </p:txBody>
      </p:sp>
      <p:sp>
        <p:nvSpPr>
          <p:cNvPr id="3" name="TextBox 2">
            <a:extLst>
              <a:ext uri="{FF2B5EF4-FFF2-40B4-BE49-F238E27FC236}">
                <a16:creationId xmlns:a16="http://schemas.microsoft.com/office/drawing/2014/main" id="{8520C93F-F7EE-2846-8CC5-F126CBF8C9CF}"/>
              </a:ext>
            </a:extLst>
          </p:cNvPr>
          <p:cNvSpPr txBox="1"/>
          <p:nvPr/>
        </p:nvSpPr>
        <p:spPr>
          <a:xfrm>
            <a:off x="2208363" y="3864341"/>
            <a:ext cx="8554888" cy="2893100"/>
          </a:xfrm>
          <a:prstGeom prst="rect">
            <a:avLst/>
          </a:prstGeom>
          <a:noFill/>
        </p:spPr>
        <p:txBody>
          <a:bodyPr wrap="square" rtlCol="0">
            <a:spAutoFit/>
          </a:bodyPr>
          <a:lstStyle/>
          <a:p>
            <a:r>
              <a:rPr lang="en-US" sz="1400" dirty="0">
                <a:solidFill>
                  <a:schemeClr val="bg1">
                    <a:lumMod val="95000"/>
                  </a:schemeClr>
                </a:solidFill>
                <a:latin typeface="Avenir Book" charset="0"/>
                <a:ea typeface="Avenir Book" charset="0"/>
                <a:cs typeface="Avenir Book" charset="0"/>
              </a:rPr>
              <a:t>Although Brazil has approximately 18% of the world’s total freshwater, only 28% of Brazil’s largest cities have adequate water availability. In 2003, a program called “</a:t>
            </a:r>
            <a:r>
              <a:rPr lang="en-US" sz="1400" dirty="0" err="1">
                <a:solidFill>
                  <a:schemeClr val="bg1">
                    <a:lumMod val="95000"/>
                  </a:schemeClr>
                </a:solidFill>
                <a:latin typeface="Avenir Book" charset="0"/>
                <a:ea typeface="Avenir Book" charset="0"/>
                <a:cs typeface="Avenir Book" charset="0"/>
              </a:rPr>
              <a:t>Programa</a:t>
            </a:r>
            <a:r>
              <a:rPr lang="en-US" sz="1400" dirty="0">
                <a:solidFill>
                  <a:schemeClr val="bg1">
                    <a:lumMod val="95000"/>
                  </a:schemeClr>
                </a:solidFill>
                <a:latin typeface="Avenir Book" charset="0"/>
                <a:ea typeface="Avenir Book" charset="0"/>
                <a:cs typeface="Avenir Book" charset="0"/>
              </a:rPr>
              <a:t> Um </a:t>
            </a:r>
            <a:r>
              <a:rPr lang="en-US" sz="1400" dirty="0" err="1">
                <a:solidFill>
                  <a:schemeClr val="bg1">
                    <a:lumMod val="95000"/>
                  </a:schemeClr>
                </a:solidFill>
                <a:latin typeface="Avenir Book" charset="0"/>
                <a:ea typeface="Avenir Book" charset="0"/>
                <a:cs typeface="Avenir Book" charset="0"/>
              </a:rPr>
              <a:t>Milhão</a:t>
            </a:r>
            <a:r>
              <a:rPr lang="en-US" sz="1400" dirty="0">
                <a:solidFill>
                  <a:schemeClr val="bg1">
                    <a:lumMod val="95000"/>
                  </a:schemeClr>
                </a:solidFill>
                <a:latin typeface="Avenir Book" charset="0"/>
                <a:ea typeface="Avenir Book" charset="0"/>
                <a:cs typeface="Avenir Book" charset="0"/>
              </a:rPr>
              <a:t> de </a:t>
            </a:r>
            <a:r>
              <a:rPr lang="en-US" sz="1400" dirty="0" err="1">
                <a:solidFill>
                  <a:schemeClr val="bg1">
                    <a:lumMod val="95000"/>
                  </a:schemeClr>
                </a:solidFill>
                <a:latin typeface="Avenir Book" charset="0"/>
                <a:ea typeface="Avenir Book" charset="0"/>
                <a:cs typeface="Avenir Book" charset="0"/>
              </a:rPr>
              <a:t>Cisternas</a:t>
            </a:r>
            <a:r>
              <a:rPr lang="en-US" sz="1400" dirty="0">
                <a:solidFill>
                  <a:schemeClr val="bg1">
                    <a:lumMod val="95000"/>
                  </a:schemeClr>
                </a:solidFill>
                <a:latin typeface="Avenir Book" charset="0"/>
                <a:ea typeface="Avenir Book" charset="0"/>
                <a:cs typeface="Avenir Book" charset="0"/>
              </a:rPr>
              <a:t>” (“One Million Cisterns”) was organized by a community group focused on improving the  conditions for the residents in semi-arid Brazil - home to approximately 18 million people, half of whom live in rural areas. The project aims to provide one million homes with rooftop rainwater harvesting systems where rainwater can be collected and stored until the dry season. The simple, economic, and efficient system is comprised of a gutter, a pipe, and a 16,000L capacity collection tank. </a:t>
            </a:r>
          </a:p>
          <a:p>
            <a:endParaRPr lang="en-US" sz="1400" dirty="0">
              <a:solidFill>
                <a:schemeClr val="bg1">
                  <a:lumMod val="95000"/>
                </a:schemeClr>
              </a:solidFill>
              <a:latin typeface="Avenir Book" charset="0"/>
              <a:ea typeface="Avenir Book" charset="0"/>
              <a:cs typeface="Avenir Book" charset="0"/>
            </a:endParaRPr>
          </a:p>
          <a:p>
            <a:r>
              <a:rPr lang="en-US" sz="1400" dirty="0">
                <a:solidFill>
                  <a:schemeClr val="bg1">
                    <a:lumMod val="95000"/>
                  </a:schemeClr>
                </a:solidFill>
                <a:latin typeface="Avenir Book" charset="0"/>
                <a:ea typeface="Avenir Book" charset="0"/>
                <a:cs typeface="Avenir Book" charset="0"/>
              </a:rPr>
              <a:t>By October 2015, the project had successfully delivered 578,336 rainwater collection systems, without government support (government now supports given the success of the effort). The impact of these tanks extends beyond eliminating the need for people to travel long distances seeking water; it has allowed residents to practice agriculture, provide water for livestock, and improve sanitary standards at facilities such as rural schools.</a:t>
            </a:r>
            <a:endParaRPr lang="en-US" sz="1400" dirty="0"/>
          </a:p>
        </p:txBody>
      </p:sp>
    </p:spTree>
    <p:extLst>
      <p:ext uri="{BB962C8B-B14F-4D97-AF65-F5344CB8AC3E}">
        <p14:creationId xmlns:p14="http://schemas.microsoft.com/office/powerpoint/2010/main" val="272191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022" y="1046603"/>
            <a:ext cx="3503128" cy="704462"/>
          </a:xfrm>
        </p:spPr>
        <p:txBody>
          <a:bodyPr>
            <a:normAutofit/>
          </a:bodyPr>
          <a:lstStyle/>
          <a:p>
            <a:r>
              <a:rPr lang="en-US" sz="2400" b="1" dirty="0">
                <a:solidFill>
                  <a:schemeClr val="bg1"/>
                </a:solidFill>
                <a:latin typeface="Avenir Next Heavy" panose="020B0503020202020204" pitchFamily="34" charset="0"/>
                <a:ea typeface="Avenir Book" charset="0"/>
                <a:cs typeface="Avenir Book" charset="0"/>
              </a:rPr>
              <a:t>Learning Objectives</a:t>
            </a:r>
          </a:p>
        </p:txBody>
      </p:sp>
      <p:sp>
        <p:nvSpPr>
          <p:cNvPr id="13" name="Title 1">
            <a:extLst>
              <a:ext uri="{FF2B5EF4-FFF2-40B4-BE49-F238E27FC236}">
                <a16:creationId xmlns:a16="http://schemas.microsoft.com/office/drawing/2014/main" id="{6798DD0D-F985-974B-BA4B-492436E01C98}"/>
              </a:ext>
            </a:extLst>
          </p:cNvPr>
          <p:cNvSpPr txBox="1">
            <a:spLocks/>
          </p:cNvSpPr>
          <p:nvPr/>
        </p:nvSpPr>
        <p:spPr>
          <a:xfrm>
            <a:off x="0" y="0"/>
            <a:ext cx="12192000" cy="934720"/>
          </a:xfrm>
          <a:prstGeom prst="rect">
            <a:avLst/>
          </a:prstGeom>
          <a:solidFill>
            <a:srgbClr val="1289A7"/>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lumMod val="95000"/>
                  </a:schemeClr>
                </a:solidFill>
                <a:latin typeface="Avenir Book" charset="0"/>
                <a:ea typeface="Avenir Book" charset="0"/>
                <a:cs typeface="Avenir Book" charset="0"/>
              </a:rPr>
              <a:t>		 1. Why harvest water in the digital era?</a:t>
            </a:r>
          </a:p>
        </p:txBody>
      </p:sp>
      <p:sp>
        <p:nvSpPr>
          <p:cNvPr id="7" name="TextBox 6">
            <a:extLst>
              <a:ext uri="{FF2B5EF4-FFF2-40B4-BE49-F238E27FC236}">
                <a16:creationId xmlns:a16="http://schemas.microsoft.com/office/drawing/2014/main" id="{204F3536-7CB2-4646-BAF1-077CFA5EEDDE}"/>
              </a:ext>
            </a:extLst>
          </p:cNvPr>
          <p:cNvSpPr txBox="1"/>
          <p:nvPr/>
        </p:nvSpPr>
        <p:spPr>
          <a:xfrm>
            <a:off x="2000248" y="3073837"/>
            <a:ext cx="6398685" cy="2446824"/>
          </a:xfrm>
          <a:prstGeom prst="rect">
            <a:avLst/>
          </a:prstGeom>
          <a:noFill/>
        </p:spPr>
        <p:txBody>
          <a:bodyPr wrap="square" rtlCol="0">
            <a:spAutoFit/>
          </a:bodyPr>
          <a:lstStyle/>
          <a:p>
            <a:pPr>
              <a:spcAft>
                <a:spcPts val="1200"/>
              </a:spcAft>
            </a:pPr>
            <a:r>
              <a:rPr lang="en-US" sz="2000" b="1" dirty="0">
                <a:solidFill>
                  <a:schemeClr val="bg1"/>
                </a:solidFill>
                <a:latin typeface="Avenir Next Demi Bold" panose="020B0503020202020204" pitchFamily="34" charset="0"/>
              </a:rPr>
              <a:t>In this module you will</a:t>
            </a:r>
            <a:endParaRPr lang="en-US" sz="2000" dirty="0">
              <a:solidFill>
                <a:schemeClr val="bg1"/>
              </a:solidFill>
              <a:latin typeface="Avenir Next" panose="020B0503020202020204" pitchFamily="34" charset="0"/>
            </a:endParaRPr>
          </a:p>
          <a:p>
            <a:pPr marL="285750" indent="-285750">
              <a:spcAft>
                <a:spcPts val="600"/>
              </a:spcAft>
              <a:buFont typeface="Arial" panose="020B0604020202020204" pitchFamily="34" charset="0"/>
              <a:buChar char="•"/>
            </a:pPr>
            <a:r>
              <a:rPr lang="en-US" dirty="0">
                <a:solidFill>
                  <a:schemeClr val="bg1"/>
                </a:solidFill>
                <a:latin typeface="Avenir Next" panose="020B0503020202020204" pitchFamily="34" charset="0"/>
              </a:rPr>
              <a:t>Learn about the practical benefits of water harvesting in Jamaica and the wider Caribbean.</a:t>
            </a:r>
          </a:p>
          <a:p>
            <a:pPr marL="285750" indent="-285750">
              <a:spcAft>
                <a:spcPts val="600"/>
              </a:spcAft>
              <a:buFont typeface="Arial" panose="020B0604020202020204" pitchFamily="34" charset="0"/>
              <a:buChar char="•"/>
            </a:pPr>
            <a:r>
              <a:rPr lang="en-US" dirty="0">
                <a:solidFill>
                  <a:schemeClr val="bg1"/>
                </a:solidFill>
                <a:latin typeface="Avenir Next" panose="020B0503020202020204" pitchFamily="34" charset="0"/>
              </a:rPr>
              <a:t>Learn about how water harvesting works</a:t>
            </a:r>
          </a:p>
          <a:p>
            <a:pPr marL="285750" indent="-285750">
              <a:spcAft>
                <a:spcPts val="600"/>
              </a:spcAft>
              <a:buFont typeface="Arial" panose="020B0604020202020204" pitchFamily="34" charset="0"/>
              <a:buChar char="•"/>
            </a:pPr>
            <a:r>
              <a:rPr lang="en-US" dirty="0">
                <a:solidFill>
                  <a:schemeClr val="bg1"/>
                </a:solidFill>
                <a:latin typeface="Avenir Next" panose="020B0503020202020204" pitchFamily="34" charset="0"/>
              </a:rPr>
              <a:t>Learn about the technology options for water harvesting</a:t>
            </a:r>
          </a:p>
          <a:p>
            <a:pPr marL="285750" indent="-285750">
              <a:spcAft>
                <a:spcPts val="600"/>
              </a:spcAft>
              <a:buFont typeface="Arial" panose="020B0604020202020204" pitchFamily="34" charset="0"/>
              <a:buChar char="•"/>
            </a:pPr>
            <a:r>
              <a:rPr lang="en-US" dirty="0">
                <a:solidFill>
                  <a:schemeClr val="bg1"/>
                </a:solidFill>
                <a:latin typeface="Avenir Next" panose="020B0503020202020204" pitchFamily="34" charset="0"/>
              </a:rPr>
              <a:t>Study practical examples of water harvesting implementations</a:t>
            </a:r>
          </a:p>
        </p:txBody>
      </p:sp>
      <p:sp>
        <p:nvSpPr>
          <p:cNvPr id="3" name="Rectangle 2">
            <a:extLst>
              <a:ext uri="{FF2B5EF4-FFF2-40B4-BE49-F238E27FC236}">
                <a16:creationId xmlns:a16="http://schemas.microsoft.com/office/drawing/2014/main" id="{FE39ED87-7A5E-794D-9DED-C7C05DF521F4}"/>
              </a:ext>
            </a:extLst>
          </p:cNvPr>
          <p:cNvSpPr/>
          <p:nvPr/>
        </p:nvSpPr>
        <p:spPr>
          <a:xfrm>
            <a:off x="2000248" y="1940950"/>
            <a:ext cx="8210551" cy="707886"/>
          </a:xfrm>
          <a:prstGeom prst="rect">
            <a:avLst/>
          </a:prstGeom>
        </p:spPr>
        <p:txBody>
          <a:bodyPr wrap="square">
            <a:spAutoFit/>
          </a:bodyPr>
          <a:lstStyle/>
          <a:p>
            <a:r>
              <a:rPr lang="en-US" sz="2000" i="1" dirty="0">
                <a:solidFill>
                  <a:schemeClr val="bg1"/>
                </a:solidFill>
              </a:rPr>
              <a:t>Upon completion of this module, the learner will understand the value of water harvesting in different contexts</a:t>
            </a:r>
            <a:endParaRPr lang="en-US" sz="2000" dirty="0">
              <a:solidFill>
                <a:schemeClr val="bg1"/>
              </a:solidFill>
            </a:endParaRPr>
          </a:p>
        </p:txBody>
      </p:sp>
      <p:pic>
        <p:nvPicPr>
          <p:cNvPr id="8198" name="Picture 6" descr="Related image">
            <a:extLst>
              <a:ext uri="{FF2B5EF4-FFF2-40B4-BE49-F238E27FC236}">
                <a16:creationId xmlns:a16="http://schemas.microsoft.com/office/drawing/2014/main" id="{CFC0EFB2-3A68-1B41-9733-53357796B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48" y="1071932"/>
            <a:ext cx="680424" cy="68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99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62976</TotalTime>
  <Words>6501</Words>
  <Application>Microsoft Office PowerPoint</Application>
  <PresentationFormat>Widescreen</PresentationFormat>
  <Paragraphs>850</Paragraphs>
  <Slides>70</Slides>
  <Notes>70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Arial</vt:lpstr>
      <vt:lpstr>Arial Narrow</vt:lpstr>
      <vt:lpstr>Avenir Book</vt:lpstr>
      <vt:lpstr>Avenir Next</vt:lpstr>
      <vt:lpstr>Avenir Next Demi Bold</vt:lpstr>
      <vt:lpstr>Avenir Next Heavy</vt:lpstr>
      <vt:lpstr>Avenir Next Medium</vt:lpstr>
      <vt:lpstr>Calibri</vt:lpstr>
      <vt:lpstr>Calibri Light</vt:lpstr>
      <vt:lpstr>Office Theme</vt:lpstr>
      <vt:lpstr>Hello Water</vt:lpstr>
      <vt:lpstr>1. Why harvest water in the digital era? </vt:lpstr>
      <vt:lpstr>Course Summary</vt:lpstr>
      <vt:lpstr>Course Summary</vt:lpstr>
      <vt:lpstr>FAQ</vt:lpstr>
      <vt:lpstr>1. Why harvest water in the digital era? </vt:lpstr>
      <vt:lpstr>PowerPoint Presentation</vt:lpstr>
      <vt:lpstr>PowerPoint Presentation</vt:lpstr>
      <vt:lpstr>Learning Objectives</vt:lpstr>
      <vt:lpstr>To enable food security</vt:lpstr>
      <vt:lpstr>To buffer intermittent water supplies</vt:lpstr>
      <vt:lpstr>Intermittent water supply in downtown Kingston</vt:lpstr>
      <vt:lpstr>Let’s  Pause &amp; Reflect  #1a</vt:lpstr>
      <vt:lpstr>PowerPoint Presentation</vt:lpstr>
      <vt:lpstr>PowerPoint Presentation</vt:lpstr>
      <vt:lpstr>urban homeowner</vt:lpstr>
      <vt:lpstr>Rainwater Harvesting Guidelines</vt:lpstr>
      <vt:lpstr>PowerPoint Presentation</vt:lpstr>
      <vt:lpstr>Let’s  Pause &amp; Reflect  #1b</vt:lpstr>
      <vt:lpstr>Storing water above ground or underground  reduces vulnerability to intermittent supply</vt:lpstr>
      <vt:lpstr>Typical above ground tank configurations</vt:lpstr>
      <vt:lpstr>Above ground and underground tank configurations</vt:lpstr>
      <vt:lpstr>To enable food security</vt:lpstr>
      <vt:lpstr>To ensure safe schools</vt:lpstr>
      <vt:lpstr>School deployment case study </vt:lpstr>
      <vt:lpstr>1. Why harvest water in the digital era? </vt:lpstr>
      <vt:lpstr>PowerPoint Presentation</vt:lpstr>
      <vt:lpstr>PowerPoint Presentation</vt:lpstr>
      <vt:lpstr>Learning Objectives</vt:lpstr>
      <vt:lpstr>How to check water quality</vt:lpstr>
      <vt:lpstr>Monitor Supply</vt:lpstr>
      <vt:lpstr>Do I have enough rain to invest in rooftop harvesting?</vt:lpstr>
      <vt:lpstr>PowerPoint Presentation</vt:lpstr>
      <vt:lpstr>PowerPoint Presentation</vt:lpstr>
      <vt:lpstr>How much piped water should I try to store? </vt:lpstr>
      <vt:lpstr>Digital Water Tank Management</vt:lpstr>
      <vt:lpstr>How much surface runoff should I try to capture? </vt:lpstr>
      <vt:lpstr>Check Water Quality</vt:lpstr>
      <vt:lpstr>What water quality parameters should I check?</vt:lpstr>
      <vt:lpstr>What water quality parameters should I check?</vt:lpstr>
      <vt:lpstr>When do I need chlorine?</vt:lpstr>
      <vt:lpstr>Filtration Options</vt:lpstr>
      <vt:lpstr>Fix Leaks</vt:lpstr>
      <vt:lpstr>Meet Lee. He’s repairing a leak in a poly tank.</vt:lpstr>
      <vt:lpstr>Fix Ieaks in plastic service lines</vt:lpstr>
      <vt:lpstr>Steps for repairing plastic service lines</vt:lpstr>
      <vt:lpstr>Steps for repairing plastic service lines</vt:lpstr>
      <vt:lpstr>Steps for repairing plastic service lines</vt:lpstr>
      <vt:lpstr>Steps for repairing plastic service lines</vt:lpstr>
      <vt:lpstr>Repairing plastic service lines outside</vt:lpstr>
      <vt:lpstr>1. Why harvest water in the digital era? </vt:lpstr>
      <vt:lpstr>PowerPoint Presentation</vt:lpstr>
      <vt:lpstr>Decide on the best tank for your situation</vt:lpstr>
      <vt:lpstr>Decide on the best tank for your situation</vt:lpstr>
      <vt:lpstr>3.A   I’m a homeowner</vt:lpstr>
      <vt:lpstr>CISTERN SIZING</vt:lpstr>
      <vt:lpstr>Rainscaping your yard</vt:lpstr>
      <vt:lpstr>3.B. I live in an apartment</vt:lpstr>
      <vt:lpstr>PowerPoint Presentation</vt:lpstr>
      <vt:lpstr>PowerPoint Presentation</vt:lpstr>
      <vt:lpstr>Set Supply Security Target </vt:lpstr>
      <vt:lpstr>PowerPoint Presentation</vt:lpstr>
      <vt:lpstr>Get your tank installed</vt:lpstr>
      <vt:lpstr>The way your storage is set up might be costing you money</vt:lpstr>
      <vt:lpstr>Maintenance Requirements for Tanks</vt:lpstr>
      <vt:lpstr>Conduct a Water Audit  for greater insights on how you use water </vt:lpstr>
      <vt:lpstr>1. Why harvest water in the digital era? </vt:lpstr>
      <vt:lpstr>PowerPoint Presentation</vt:lpstr>
      <vt:lpstr>PowerPoint Presentation</vt:lpstr>
      <vt:lpstr>1. Why harvest water in the digital era?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Kala Fleming</dc:creator>
  <cp:lastModifiedBy>Hilary Smith</cp:lastModifiedBy>
  <cp:revision>311</cp:revision>
  <cp:lastPrinted>2019-03-14T01:37:51Z</cp:lastPrinted>
  <dcterms:created xsi:type="dcterms:W3CDTF">2018-12-09T17:45:51Z</dcterms:created>
  <dcterms:modified xsi:type="dcterms:W3CDTF">2019-03-18T22:23:51Z</dcterms:modified>
</cp:coreProperties>
</file>