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563" r:id="rId3"/>
    <p:sldId id="368" r:id="rId4"/>
    <p:sldId id="526" r:id="rId5"/>
    <p:sldId id="557" r:id="rId6"/>
    <p:sldId id="558" r:id="rId7"/>
    <p:sldId id="560" r:id="rId8"/>
    <p:sldId id="262" r:id="rId9"/>
    <p:sldId id="510" r:id="rId10"/>
    <p:sldId id="5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23" autoAdjust="0"/>
  </p:normalViewPr>
  <p:slideViewPr>
    <p:cSldViewPr snapToGrid="0">
      <p:cViewPr varScale="1">
        <p:scale>
          <a:sx n="54" d="100"/>
          <a:sy n="54" d="100"/>
        </p:scale>
        <p:origin x="11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CDAEB-8EF4-4E04-BB40-39CFBD9FF56B}" type="datetimeFigureOut">
              <a:rPr lang="en-GB" smtClean="0"/>
              <a:t>15/10/2025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C51FA-9827-4D41-8C5F-6241CD508583}" type="slidenum">
              <a:rPr lang="en-GB" smtClean="0"/>
              <a:t>‹#›</a:t>
            </a:fld>
            <a:endParaRPr lang="en-GB"/>
          </a:p>
        </p:txBody>
      </p:sp>
    </p:spTree>
    <p:extLst>
      <p:ext uri="{BB962C8B-B14F-4D97-AF65-F5344CB8AC3E}">
        <p14:creationId xmlns:p14="http://schemas.microsoft.com/office/powerpoint/2010/main" val="279016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AU" sz="1800" b="0" dirty="0">
                <a:effectLst/>
                <a:latin typeface="OpenSans"/>
              </a:rPr>
              <a:t>The aims of this years work on the new RSSD was to </a:t>
            </a:r>
          </a:p>
          <a:p>
            <a:pPr>
              <a:buFontTx/>
              <a:buNone/>
            </a:pPr>
            <a:endParaRPr lang="en-AU" sz="1800" b="0" dirty="0">
              <a:effectLst/>
              <a:latin typeface="OpenSans"/>
            </a:endParaRPr>
          </a:p>
          <a:p>
            <a:pPr>
              <a:buFontTx/>
              <a:buNone/>
            </a:pPr>
            <a:r>
              <a:rPr lang="en-AU" sz="1800" b="0" dirty="0">
                <a:effectLst/>
                <a:latin typeface="OpenSans"/>
              </a:rPr>
              <a:t>Raise </a:t>
            </a:r>
            <a:r>
              <a:rPr lang="en-AU" sz="1800" dirty="0">
                <a:effectLst/>
                <a:latin typeface="OpenSans"/>
              </a:rPr>
              <a:t>visibility and recognition of Regional Seas as a dynamic implementation platform for MEAs and other relevant instruments</a:t>
            </a:r>
          </a:p>
          <a:p>
            <a:pPr>
              <a:buFontTx/>
              <a:buNone/>
            </a:pPr>
            <a:endParaRPr lang="en-AU" sz="1800" dirty="0">
              <a:effectLst/>
              <a:latin typeface="OpenSans"/>
            </a:endParaRPr>
          </a:p>
          <a:p>
            <a:pPr>
              <a:buFontTx/>
              <a:buNone/>
            </a:pPr>
            <a:r>
              <a:rPr lang="en-AU" sz="1800" dirty="0">
                <a:effectLst/>
                <a:latin typeface="OpenSans"/>
              </a:rPr>
              <a:t>Highlight areas where the regional level functions as a communication link between national needs and international policy fora.</a:t>
            </a:r>
          </a:p>
          <a:p>
            <a:pPr>
              <a:buFontTx/>
              <a:buNone/>
            </a:pPr>
            <a:endParaRPr lang="en-AU" sz="1800" b="0" dirty="0">
              <a:effectLst/>
              <a:latin typeface="OpenSans"/>
            </a:endParaRPr>
          </a:p>
          <a:p>
            <a:pPr>
              <a:buFontTx/>
              <a:buNone/>
            </a:pPr>
            <a:r>
              <a:rPr lang="en-AU" sz="1800" b="0" dirty="0">
                <a:effectLst/>
                <a:latin typeface="OpenSans"/>
              </a:rPr>
              <a:t>Also to identify areas where the relationship with UNEA could be mutually beneficial, and to highlight where the Regional Seas could help implement the role of the two post-2020 frameworks being developed for biodiversity and chemicals, </a:t>
            </a:r>
            <a:r>
              <a:rPr lang="en-AU" sz="1800" dirty="0">
                <a:solidFill>
                  <a:srgbClr val="00B0F0"/>
                </a:solidFill>
                <a:latin typeface="OpenSans"/>
              </a:rPr>
              <a:t>as well as the 2030 agenda</a:t>
            </a:r>
          </a:p>
          <a:p>
            <a:pPr>
              <a:buFontTx/>
              <a:buNone/>
            </a:pPr>
            <a:endParaRPr lang="en-AU" sz="1800" dirty="0">
              <a:solidFill>
                <a:srgbClr val="00B0F0"/>
              </a:solidFill>
              <a:latin typeface="OpenSans"/>
            </a:endParaRPr>
          </a:p>
          <a:p>
            <a:pPr>
              <a:buFontTx/>
              <a:buNone/>
            </a:pPr>
            <a:r>
              <a:rPr lang="en-AU" sz="1800" dirty="0">
                <a:solidFill>
                  <a:srgbClr val="00B0F0"/>
                </a:solidFill>
                <a:latin typeface="OpenSans"/>
              </a:rPr>
              <a:t>Finally to also highlight emerging issues that Regional Seas could help address.</a:t>
            </a:r>
            <a:endParaRPr lang="en-AU" sz="1800" b="0" dirty="0">
              <a:effectLst/>
              <a:latin typeface="OpenSans"/>
            </a:endParaRPr>
          </a:p>
          <a:p>
            <a:pPr>
              <a:buFontTx/>
              <a:buNone/>
            </a:pPr>
            <a:endParaRPr lang="en-US" dirty="0"/>
          </a:p>
        </p:txBody>
      </p:sp>
      <p:sp>
        <p:nvSpPr>
          <p:cNvPr id="4" name="Slide Number Placeholder 3"/>
          <p:cNvSpPr>
            <a:spLocks noGrp="1"/>
          </p:cNvSpPr>
          <p:nvPr>
            <p:ph type="sldNum" sz="quarter" idx="5"/>
          </p:nvPr>
        </p:nvSpPr>
        <p:spPr/>
        <p:txBody>
          <a:bodyPr/>
          <a:lstStyle/>
          <a:p>
            <a:fld id="{4FDA4F87-D5C2-4945-AFCA-8B793D25881C}" type="slidenum">
              <a:rPr lang="en-US" smtClean="0"/>
              <a:t>3</a:t>
            </a:fld>
            <a:endParaRPr lang="en-US"/>
          </a:p>
        </p:txBody>
      </p:sp>
    </p:spTree>
    <p:extLst>
      <p:ext uri="{BB962C8B-B14F-4D97-AF65-F5344CB8AC3E}">
        <p14:creationId xmlns:p14="http://schemas.microsoft.com/office/powerpoint/2010/main" val="230534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6AB8B-3DC2-F4BF-F13A-91BE38659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074C7-9C86-2735-B59C-9B160B405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C4182-6EB1-2992-D72D-AC69749176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multilateral f</a:t>
            </a:r>
            <a:r>
              <a:rPr lang="en-US" sz="1200" b="1" dirty="0">
                <a:solidFill>
                  <a:srgbClr val="146082"/>
                </a:solidFill>
              </a:rPr>
              <a:t>rameworks and other bodies reviewed to identify relevant decisions calling for international ocean action that have been </a:t>
            </a:r>
            <a:r>
              <a:rPr lang="en-US" dirty="0"/>
              <a:t>integrated throughout the RSSD. </a:t>
            </a:r>
            <a:r>
              <a:rPr lang="en-US" b="1" dirty="0"/>
              <a:t>As you can see, the number of frameworks now includes </a:t>
            </a:r>
            <a:r>
              <a:rPr lang="en-US" dirty="0"/>
              <a:t>the BRS, Minamata and IMO conventions have been included, and of course, updates include the adopted Global Biodiversity Framework and the BBNJ agreement.</a:t>
            </a:r>
          </a:p>
          <a:p>
            <a:endParaRPr lang="en-US" dirty="0"/>
          </a:p>
          <a:p>
            <a:r>
              <a:rPr lang="en-US" dirty="0"/>
              <a:t>These agencies and Secretariats have all been outlined as partners under the relevant goals and sub-goals.</a:t>
            </a:r>
          </a:p>
          <a:p>
            <a:endParaRPr lang="en-US" dirty="0"/>
          </a:p>
          <a:p>
            <a:endParaRPr lang="en-US" dirty="0"/>
          </a:p>
        </p:txBody>
      </p:sp>
      <p:sp>
        <p:nvSpPr>
          <p:cNvPr id="4" name="Slide Number Placeholder 3">
            <a:extLst>
              <a:ext uri="{FF2B5EF4-FFF2-40B4-BE49-F238E27FC236}">
                <a16:creationId xmlns:a16="http://schemas.microsoft.com/office/drawing/2014/main" id="{EB27F24F-B1D6-0909-4C64-68CDFAC7A9E5}"/>
              </a:ext>
            </a:extLst>
          </p:cNvPr>
          <p:cNvSpPr>
            <a:spLocks noGrp="1"/>
          </p:cNvSpPr>
          <p:nvPr>
            <p:ph type="sldNum" sz="quarter" idx="5"/>
          </p:nvPr>
        </p:nvSpPr>
        <p:spPr/>
        <p:txBody>
          <a:bodyPr/>
          <a:lstStyle/>
          <a:p>
            <a:fld id="{4FDA4F87-D5C2-4945-AFCA-8B793D25881C}" type="slidenum">
              <a:rPr lang="en-US" smtClean="0"/>
              <a:t>4</a:t>
            </a:fld>
            <a:endParaRPr lang="en-US"/>
          </a:p>
        </p:txBody>
      </p:sp>
    </p:spTree>
    <p:extLst>
      <p:ext uri="{BB962C8B-B14F-4D97-AF65-F5344CB8AC3E}">
        <p14:creationId xmlns:p14="http://schemas.microsoft.com/office/powerpoint/2010/main" val="369108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I (updated) has 3 subgoals to more clearly reflect the triple planetary crisis, namely to protect biodiversity, reduce pollution, and secure climate resilience towards reducing the impacts of climate change and disaster risk. </a:t>
            </a:r>
            <a:r>
              <a:rPr lang="en-US" b="1" dirty="0"/>
              <a:t>This has been the key framework guiding UNEP’s work since 2022, so more emphasis is given to it now</a:t>
            </a:r>
          </a:p>
          <a:p>
            <a:endParaRPr lang="en-US" dirty="0"/>
          </a:p>
        </p:txBody>
      </p:sp>
      <p:sp>
        <p:nvSpPr>
          <p:cNvPr id="4" name="Slide Number Placeholder 3"/>
          <p:cNvSpPr>
            <a:spLocks noGrp="1"/>
          </p:cNvSpPr>
          <p:nvPr>
            <p:ph type="sldNum" sz="quarter" idx="5"/>
          </p:nvPr>
        </p:nvSpPr>
        <p:spPr/>
        <p:txBody>
          <a:bodyPr/>
          <a:lstStyle/>
          <a:p>
            <a:fld id="{0D3324FD-CAAA-426D-8973-93BE598B4608}" type="slidenum">
              <a:rPr lang="en-GB" smtClean="0"/>
              <a:t>5</a:t>
            </a:fld>
            <a:endParaRPr lang="en-GB"/>
          </a:p>
        </p:txBody>
      </p:sp>
    </p:spTree>
    <p:extLst>
      <p:ext uri="{BB962C8B-B14F-4D97-AF65-F5344CB8AC3E}">
        <p14:creationId xmlns:p14="http://schemas.microsoft.com/office/powerpoint/2010/main" val="214374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FAE3-95D1-843D-2F80-7E39875E2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C9E55-56AD-2F97-8119-553FF1700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2E4F2-BD06-ECF8-883C-1A943043E4F8}"/>
              </a:ext>
            </a:extLst>
          </p:cNvPr>
          <p:cNvSpPr>
            <a:spLocks noGrp="1"/>
          </p:cNvSpPr>
          <p:nvPr>
            <p:ph type="body" idx="1"/>
          </p:nvPr>
        </p:nvSpPr>
        <p:spPr/>
        <p:txBody>
          <a:bodyPr/>
          <a:lstStyle/>
          <a:p>
            <a:r>
              <a:rPr lang="en-US" dirty="0"/>
              <a:t>Goal II </a:t>
            </a:r>
            <a:r>
              <a:rPr lang="en-AU" sz="1200" b="0" i="0" u="none" strike="noStrike" kern="1200" dirty="0">
                <a:solidFill>
                  <a:schemeClr val="tx1"/>
                </a:solidFill>
                <a:effectLst/>
                <a:latin typeface="+mn-lt"/>
                <a:ea typeface="+mn-ea"/>
                <a:cs typeface="+mn-cs"/>
              </a:rPr>
              <a:t>seeks to provide the tools to facilitate cooperation and achievement of Goals I-III through improved knowledge management and enhanced science-policy dialogue. These activities remain similar to the current RSSD and also retains the two groupings shown here.</a:t>
            </a:r>
          </a:p>
          <a:p>
            <a:endParaRPr lang="en-AU" sz="1200" b="0" i="0" u="none" strike="noStrike" kern="1200" dirty="0">
              <a:solidFill>
                <a:schemeClr val="tx1"/>
              </a:solidFill>
              <a:effectLst/>
              <a:latin typeface="+mn-lt"/>
              <a:ea typeface="+mn-ea"/>
              <a:cs typeface="+mn-cs"/>
            </a:endParaRPr>
          </a:p>
          <a:p>
            <a:r>
              <a:rPr lang="en-AU" sz="1200" b="0" i="0" u="none" strike="noStrike" kern="1200" dirty="0">
                <a:solidFill>
                  <a:schemeClr val="tx1"/>
                </a:solidFill>
                <a:effectLst/>
                <a:latin typeface="+mn-lt"/>
                <a:ea typeface="+mn-ea"/>
                <a:cs typeface="+mn-cs"/>
              </a:rPr>
              <a:t>Goal II is to be achieved by supporting regionally harmonised data collection, assessment and monitoring of relevant indicators, as well as capacity-building for knowledge management, and fostering synergies across reporting requirements.</a:t>
            </a:r>
          </a:p>
          <a:p>
            <a:endParaRPr lang="en-AU" sz="1200" b="0" i="0" u="none" strike="noStrike"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62AD591-F987-0D99-36E8-1670970D18A3}"/>
              </a:ext>
            </a:extLst>
          </p:cNvPr>
          <p:cNvSpPr>
            <a:spLocks noGrp="1"/>
          </p:cNvSpPr>
          <p:nvPr>
            <p:ph type="sldNum" sz="quarter" idx="5"/>
          </p:nvPr>
        </p:nvSpPr>
        <p:spPr/>
        <p:txBody>
          <a:bodyPr/>
          <a:lstStyle/>
          <a:p>
            <a:fld id="{4FDA4F87-D5C2-4945-AFCA-8B793D25881C}" type="slidenum">
              <a:rPr lang="en-US" smtClean="0"/>
              <a:t>6</a:t>
            </a:fld>
            <a:endParaRPr lang="en-US"/>
          </a:p>
        </p:txBody>
      </p:sp>
    </p:spTree>
    <p:extLst>
      <p:ext uri="{BB962C8B-B14F-4D97-AF65-F5344CB8AC3E}">
        <p14:creationId xmlns:p14="http://schemas.microsoft.com/office/powerpoint/2010/main" val="414799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DD545-BED7-B620-476C-D98FD91C2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C564C-1A2E-A702-BA6A-31CEF8A19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5494A-DCBA-D3C0-6A51-585EDB91C3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III is about elevating the global profile of the RSP and these activities also remain similar to the current RSSD, focusing on the RSP’s relationship with UNEA, cooperation with partners, and collaboration between RSCAPs.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is also placed on strengthening legal and policy frameworks, mainstreaming RSP activities into national planning processes, and of course, equitable and participatory governance of oceans.</a:t>
            </a:r>
          </a:p>
          <a:p>
            <a:endParaRPr lang="en-US" dirty="0"/>
          </a:p>
        </p:txBody>
      </p:sp>
      <p:sp>
        <p:nvSpPr>
          <p:cNvPr id="4" name="Slide Number Placeholder 3">
            <a:extLst>
              <a:ext uri="{FF2B5EF4-FFF2-40B4-BE49-F238E27FC236}">
                <a16:creationId xmlns:a16="http://schemas.microsoft.com/office/drawing/2014/main" id="{4641F149-50B4-0719-AD6F-D6A010516F2F}"/>
              </a:ext>
            </a:extLst>
          </p:cNvPr>
          <p:cNvSpPr>
            <a:spLocks noGrp="1"/>
          </p:cNvSpPr>
          <p:nvPr>
            <p:ph type="sldNum" sz="quarter" idx="5"/>
          </p:nvPr>
        </p:nvSpPr>
        <p:spPr/>
        <p:txBody>
          <a:bodyPr/>
          <a:lstStyle/>
          <a:p>
            <a:fld id="{0D3324FD-CAAA-426D-8973-93BE598B4608}" type="slidenum">
              <a:rPr lang="en-GB" smtClean="0"/>
              <a:t>7</a:t>
            </a:fld>
            <a:endParaRPr lang="en-GB"/>
          </a:p>
        </p:txBody>
      </p:sp>
    </p:spTree>
    <p:extLst>
      <p:ext uri="{BB962C8B-B14F-4D97-AF65-F5344CB8AC3E}">
        <p14:creationId xmlns:p14="http://schemas.microsoft.com/office/powerpoint/2010/main" val="57122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on behalf of the University of Wollongong, Karen, Niko and I would like to thank everyone for your assistance in developing the draft RSSD for 2026-2029 and I hand the floor back for comments and next steps.</a:t>
            </a:r>
          </a:p>
        </p:txBody>
      </p:sp>
      <p:sp>
        <p:nvSpPr>
          <p:cNvPr id="4" name="Slide Number Placeholder 3"/>
          <p:cNvSpPr>
            <a:spLocks noGrp="1"/>
          </p:cNvSpPr>
          <p:nvPr>
            <p:ph type="sldNum" sz="quarter" idx="5"/>
          </p:nvPr>
        </p:nvSpPr>
        <p:spPr/>
        <p:txBody>
          <a:bodyPr/>
          <a:lstStyle/>
          <a:p>
            <a:fld id="{0D3324FD-CAAA-426D-8973-93BE598B4608}" type="slidenum">
              <a:rPr lang="en-GB" smtClean="0"/>
              <a:t>8</a:t>
            </a:fld>
            <a:endParaRPr lang="en-GB"/>
          </a:p>
        </p:txBody>
      </p:sp>
    </p:spTree>
    <p:extLst>
      <p:ext uri="{BB962C8B-B14F-4D97-AF65-F5344CB8AC3E}">
        <p14:creationId xmlns:p14="http://schemas.microsoft.com/office/powerpoint/2010/main" val="103373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new vision was added in Section II for: a “</a:t>
            </a:r>
            <a:r>
              <a:rPr lang="en-AU" dirty="0">
                <a:latin typeface="Calibri" panose="020F0502020204030204" pitchFamily="34" charset="0"/>
                <a:ea typeface="Times New Roman" panose="02020603050405020304" pitchFamily="18" charset="0"/>
              </a:rPr>
              <a:t>Prosperous and climate resilient seas and of their respective coastal regions with biologically diverse, healthy, productive, conserved, restored and effectively used marine and coastal ecosystems for the benefit of people and nature</a:t>
            </a:r>
            <a:r>
              <a:rPr lang="en-US" dirty="0">
                <a:latin typeface="Calibri" panose="020F0502020204030204" pitchFamily="34"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rPr>
              <a:t>Also, the objective was updated to: “</a:t>
            </a:r>
            <a:r>
              <a:rPr lang="en-AU" dirty="0">
                <a:latin typeface="Calibri" panose="020F0502020204030204" pitchFamily="34" charset="0"/>
              </a:rPr>
              <a:t>Secure healthy, productive marine and coastal ecosystems leading to a more sustainable ocean economy, supporting human health and livelihoods </a:t>
            </a:r>
            <a:r>
              <a:rPr lang="en-AU" dirty="0">
                <a:latin typeface="Calibri" panose="020F0502020204030204" pitchFamily="34" charset="0"/>
                <a:ea typeface="Times New Roman" panose="02020603050405020304" pitchFamily="18" charset="0"/>
              </a:rPr>
              <a:t>while also tackling the interlinked and mutually reinforcing effects of biodiversity loss, pollution and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alibri" panose="020F0502020204030204" pitchFamily="34" charset="0"/>
                <a:ea typeface="Times New Roman" panose="02020603050405020304" pitchFamily="18" charset="0"/>
              </a:rPr>
              <a:t>&lt;&lt;</a:t>
            </a:r>
          </a:p>
          <a:p>
            <a:r>
              <a:rPr lang="en-AU" dirty="0">
                <a:latin typeface="Calibri" panose="020F0502020204030204" pitchFamily="34" charset="0"/>
                <a:ea typeface="Times New Roman" panose="02020603050405020304" pitchFamily="18" charset="0"/>
              </a:rPr>
              <a:t>Previous objective: “</a:t>
            </a:r>
            <a:r>
              <a:rPr lang="en-AU" sz="1200" kern="1200" dirty="0">
                <a:solidFill>
                  <a:schemeClr val="tx1"/>
                </a:solidFill>
                <a:effectLst/>
                <a:latin typeface="+mn-lt"/>
                <a:ea typeface="+mn-ea"/>
                <a:cs typeface="+mn-cs"/>
              </a:rPr>
              <a:t>to achieve a diverse, resilient and pollution-free ocean that supports equitable sustainable livelihoods. This includes climate stability, living in harmony with nature, ocean sustainability and operating within planetary boundaries.”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Times New Roman" panose="02020603050405020304" pitchFamily="18" charset="0"/>
                <a:ea typeface="Times New Roman" panose="02020603050405020304" pitchFamily="18" charset="0"/>
              </a:rPr>
              <a:t>&gt;&gt;</a:t>
            </a:r>
          </a:p>
        </p:txBody>
      </p:sp>
      <p:sp>
        <p:nvSpPr>
          <p:cNvPr id="4" name="Slide Number Placeholder 3"/>
          <p:cNvSpPr>
            <a:spLocks noGrp="1"/>
          </p:cNvSpPr>
          <p:nvPr>
            <p:ph type="sldNum" sz="quarter" idx="5"/>
          </p:nvPr>
        </p:nvSpPr>
        <p:spPr/>
        <p:txBody>
          <a:bodyPr/>
          <a:lstStyle/>
          <a:p>
            <a:fld id="{4FDA4F87-D5C2-4945-AFCA-8B793D25881C}" type="slidenum">
              <a:rPr lang="en-US" smtClean="0"/>
              <a:t>9</a:t>
            </a:fld>
            <a:endParaRPr lang="en-US"/>
          </a:p>
        </p:txBody>
      </p:sp>
    </p:spTree>
    <p:extLst>
      <p:ext uri="{BB962C8B-B14F-4D97-AF65-F5344CB8AC3E}">
        <p14:creationId xmlns:p14="http://schemas.microsoft.com/office/powerpoint/2010/main" val="356082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8A400-6C38-C76E-11F4-FC944A2FE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3D48E-78CA-C9FC-164B-68D03DD7F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0B43D-D311-59E7-C0C4-674136EB97F8}"/>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There were suggestions that the RSSD should align more closely with regional strategies already in place, as well as UNEP’s MTS and PoWs.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We took note of the recommendation to improve alignment with GBF indicators and to simplify integration across the SDGs and other MEAs. Therefore, when we propose indicators, we indicate how they align with both SDG and GBF indicator frameworks.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But it was noted that there were challenges in aligning with the RSSD because of RSCAPs accountability to national priorities of Member States.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UNEP support was called for with a suggestion to fund at least one RSSD-related activity per year, as well as to facilitate technical exchange among RSCAPs to address common challenges for implementation.</a:t>
            </a:r>
          </a:p>
          <a:p>
            <a:endParaRPr lang="en-US" dirty="0"/>
          </a:p>
        </p:txBody>
      </p:sp>
      <p:sp>
        <p:nvSpPr>
          <p:cNvPr id="4" name="Slide Number Placeholder 3">
            <a:extLst>
              <a:ext uri="{FF2B5EF4-FFF2-40B4-BE49-F238E27FC236}">
                <a16:creationId xmlns:a16="http://schemas.microsoft.com/office/drawing/2014/main" id="{5619FE79-AA96-4249-5C8C-BA72A1954358}"/>
              </a:ext>
            </a:extLst>
          </p:cNvPr>
          <p:cNvSpPr>
            <a:spLocks noGrp="1"/>
          </p:cNvSpPr>
          <p:nvPr>
            <p:ph type="sldNum" sz="quarter" idx="5"/>
          </p:nvPr>
        </p:nvSpPr>
        <p:spPr/>
        <p:txBody>
          <a:bodyPr/>
          <a:lstStyle/>
          <a:p>
            <a:fld id="{4FDA4F87-D5C2-4945-AFCA-8B793D25881C}" type="slidenum">
              <a:rPr lang="en-US" smtClean="0"/>
              <a:t>10</a:t>
            </a:fld>
            <a:endParaRPr lang="en-US"/>
          </a:p>
        </p:txBody>
      </p:sp>
    </p:spTree>
    <p:extLst>
      <p:ext uri="{BB962C8B-B14F-4D97-AF65-F5344CB8AC3E}">
        <p14:creationId xmlns:p14="http://schemas.microsoft.com/office/powerpoint/2010/main" val="76703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432-8233-37F6-3FB1-A3219AB28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513B65-6E66-F4CC-B728-33A90A305B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245917-2FC5-B3BE-AA57-AC0FEACCD77C}"/>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5" name="Footer Placeholder 4">
            <a:extLst>
              <a:ext uri="{FF2B5EF4-FFF2-40B4-BE49-F238E27FC236}">
                <a16:creationId xmlns:a16="http://schemas.microsoft.com/office/drawing/2014/main" id="{516F0E82-24C1-B13C-8AF4-7374C9EA5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D8F05-44A6-5E97-2DBD-02E507D1EE98}"/>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292125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8516-B365-A7DC-1D41-16A28D4C8F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EB79F5-7574-1B22-DE12-9C7311EABB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6A068D-0C5C-3835-39E8-2700FDAD8C8B}"/>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5" name="Footer Placeholder 4">
            <a:extLst>
              <a:ext uri="{FF2B5EF4-FFF2-40B4-BE49-F238E27FC236}">
                <a16:creationId xmlns:a16="http://schemas.microsoft.com/office/drawing/2014/main" id="{7A33E49C-45E9-DE16-3D6C-72AC395E34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1CEA2-7EC2-1A6F-1275-557899A0945B}"/>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221527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C606E2-12DD-51DE-926F-D62B980CB3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24874D-C147-9C61-B175-83D2FE6B24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0F9CD-2917-F373-F9EB-344DACDB8B3F}"/>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5" name="Footer Placeholder 4">
            <a:extLst>
              <a:ext uri="{FF2B5EF4-FFF2-40B4-BE49-F238E27FC236}">
                <a16:creationId xmlns:a16="http://schemas.microsoft.com/office/drawing/2014/main" id="{66C73913-F44F-9B4A-09AE-3382DC2A8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2A938-9EEC-AF15-4C35-9DCAEB489AB6}"/>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395374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01F0-1DAA-6DEC-0479-0D96E6013A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40C0C2-B042-1230-31AE-1FF8EA6CBB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750DFB-D707-6294-ABBF-58472A6DE4E8}"/>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5" name="Footer Placeholder 4">
            <a:extLst>
              <a:ext uri="{FF2B5EF4-FFF2-40B4-BE49-F238E27FC236}">
                <a16:creationId xmlns:a16="http://schemas.microsoft.com/office/drawing/2014/main" id="{455B2D77-090A-6384-3B42-F503E5BDC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D2AE3-6439-FA35-335B-D38048975B75}"/>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269824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E677-BBF7-F816-D3D6-C5992FF32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1A9736-44E9-4F5E-1666-F154480276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CAB36-0FE0-C3C0-98AD-D60D3C286A45}"/>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5" name="Footer Placeholder 4">
            <a:extLst>
              <a:ext uri="{FF2B5EF4-FFF2-40B4-BE49-F238E27FC236}">
                <a16:creationId xmlns:a16="http://schemas.microsoft.com/office/drawing/2014/main" id="{5A5404F6-934A-BF1D-75B4-185986547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EB419-6F4B-BD8E-0149-33E3A7359E01}"/>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399963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8E22-7D56-D8D9-CE33-5DB453C90A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2D8D04-BEE1-890B-15E8-6B3972E3E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A10D13-3CB3-A22C-AD57-DFBE55D7B9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4A209E-66B6-D604-D228-E293F600998E}"/>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6" name="Footer Placeholder 5">
            <a:extLst>
              <a:ext uri="{FF2B5EF4-FFF2-40B4-BE49-F238E27FC236}">
                <a16:creationId xmlns:a16="http://schemas.microsoft.com/office/drawing/2014/main" id="{D495408C-C664-CEA3-A64F-865E0D73C5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57E041-80C4-49C7-B1F3-88E982770D6D}"/>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330969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D6A2-442E-F35A-B8DF-B14D3735AA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828DC1-0CA7-3FCC-038F-7A86DB8BF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BDDDA-998E-C6B6-C752-F45A25054E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65D882-AD10-288E-FEAC-CE08045093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9B3D1A-FB90-D701-663B-13C64EC00C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932519-96BA-1501-D0E0-874BDFA4F15C}"/>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8" name="Footer Placeholder 7">
            <a:extLst>
              <a:ext uri="{FF2B5EF4-FFF2-40B4-BE49-F238E27FC236}">
                <a16:creationId xmlns:a16="http://schemas.microsoft.com/office/drawing/2014/main" id="{8187B250-655D-D684-0FE6-9EB16FD3CC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A7E3-C5D3-4941-94B2-D33C5F00AEDF}"/>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83197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EAA1-4B6A-77BE-A92F-A7E08925D4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59EFBA-E91F-A77A-F16F-EBB3C8D295C3}"/>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4" name="Footer Placeholder 3">
            <a:extLst>
              <a:ext uri="{FF2B5EF4-FFF2-40B4-BE49-F238E27FC236}">
                <a16:creationId xmlns:a16="http://schemas.microsoft.com/office/drawing/2014/main" id="{A2FD14AD-C1CD-7FBF-ADA6-1905BA18BC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2C27CE-ED71-DD23-110B-4B4E18BE7429}"/>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101594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52328-EA1F-6316-AAAB-E2E94A6D8FD4}"/>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3" name="Footer Placeholder 2">
            <a:extLst>
              <a:ext uri="{FF2B5EF4-FFF2-40B4-BE49-F238E27FC236}">
                <a16:creationId xmlns:a16="http://schemas.microsoft.com/office/drawing/2014/main" id="{CB39BF61-3B3F-A7F6-BF85-FD810ECFD0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831503-BB9C-70DD-C84B-C07B478542A9}"/>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17036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34CB-C224-BA9D-2790-E5B418636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A6C8D7-5C75-8185-DC43-2314FA148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DE72A5-84E2-412D-CFD9-C5B8B7659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E6985-9785-8AA3-5360-C22D7B568CA9}"/>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6" name="Footer Placeholder 5">
            <a:extLst>
              <a:ext uri="{FF2B5EF4-FFF2-40B4-BE49-F238E27FC236}">
                <a16:creationId xmlns:a16="http://schemas.microsoft.com/office/drawing/2014/main" id="{EE78A606-30EE-0C81-E555-6BD3C1CADD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EBE740-EE15-76A9-A09E-4F64B61B3774}"/>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262862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4AB4-A46B-62F3-929D-810B4A85F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1C2E80-6587-5C61-98BF-0560057DF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5C6C97-80D9-5F27-6976-BDCD675E4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94C37-6052-8EF7-1B28-CBFEB73048B8}"/>
              </a:ext>
            </a:extLst>
          </p:cNvPr>
          <p:cNvSpPr>
            <a:spLocks noGrp="1"/>
          </p:cNvSpPr>
          <p:nvPr>
            <p:ph type="dt" sz="half" idx="10"/>
          </p:nvPr>
        </p:nvSpPr>
        <p:spPr/>
        <p:txBody>
          <a:bodyPr/>
          <a:lstStyle/>
          <a:p>
            <a:fld id="{FE8A7230-D716-47A9-91B4-EF03A424146E}" type="datetimeFigureOut">
              <a:rPr lang="en-GB" smtClean="0"/>
              <a:t>15/10/2025</a:t>
            </a:fld>
            <a:endParaRPr lang="en-GB"/>
          </a:p>
        </p:txBody>
      </p:sp>
      <p:sp>
        <p:nvSpPr>
          <p:cNvPr id="6" name="Footer Placeholder 5">
            <a:extLst>
              <a:ext uri="{FF2B5EF4-FFF2-40B4-BE49-F238E27FC236}">
                <a16:creationId xmlns:a16="http://schemas.microsoft.com/office/drawing/2014/main" id="{2E70A1AA-2AB3-0225-DC79-CA0BE1FD47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4610CB-AAB7-8E9F-8039-62ADE3F46369}"/>
              </a:ext>
            </a:extLst>
          </p:cNvPr>
          <p:cNvSpPr>
            <a:spLocks noGrp="1"/>
          </p:cNvSpPr>
          <p:nvPr>
            <p:ph type="sldNum" sz="quarter" idx="12"/>
          </p:nvPr>
        </p:nvSpPr>
        <p:spPr/>
        <p:txBody>
          <a:bodyPr/>
          <a:lstStyle/>
          <a:p>
            <a:fld id="{AC261224-6D6E-428D-B687-D2F3DF54B1C5}" type="slidenum">
              <a:rPr lang="en-GB" smtClean="0"/>
              <a:t>‹#›</a:t>
            </a:fld>
            <a:endParaRPr lang="en-GB"/>
          </a:p>
        </p:txBody>
      </p:sp>
    </p:spTree>
    <p:extLst>
      <p:ext uri="{BB962C8B-B14F-4D97-AF65-F5344CB8AC3E}">
        <p14:creationId xmlns:p14="http://schemas.microsoft.com/office/powerpoint/2010/main" val="73735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D0A28-21A6-C136-5881-2EF451E60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B78DC8-E866-226B-4158-B49B63BAE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975FE1-1785-2F2C-A2A2-9A9F67159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8A7230-D716-47A9-91B4-EF03A424146E}" type="datetimeFigureOut">
              <a:rPr lang="en-GB" smtClean="0"/>
              <a:t>15/10/2025</a:t>
            </a:fld>
            <a:endParaRPr lang="en-GB"/>
          </a:p>
        </p:txBody>
      </p:sp>
      <p:sp>
        <p:nvSpPr>
          <p:cNvPr id="5" name="Footer Placeholder 4">
            <a:extLst>
              <a:ext uri="{FF2B5EF4-FFF2-40B4-BE49-F238E27FC236}">
                <a16:creationId xmlns:a16="http://schemas.microsoft.com/office/drawing/2014/main" id="{51D32D9E-3EC0-FF8C-3D06-120728845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4BAE656-1D3B-035A-6F09-79BD38A27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261224-6D6E-428D-B687-D2F3DF54B1C5}" type="slidenum">
              <a:rPr lang="en-GB" smtClean="0"/>
              <a:t>‹#›</a:t>
            </a:fld>
            <a:endParaRPr lang="en-GB"/>
          </a:p>
        </p:txBody>
      </p:sp>
    </p:spTree>
    <p:extLst>
      <p:ext uri="{BB962C8B-B14F-4D97-AF65-F5344CB8AC3E}">
        <p14:creationId xmlns:p14="http://schemas.microsoft.com/office/powerpoint/2010/main" val="44883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B5A232-0E5F-B7C6-1609-B42D13D54459}"/>
              </a:ext>
            </a:extLst>
          </p:cNvPr>
          <p:cNvPicPr>
            <a:picLocks noGrp="1" noChangeAspect="1"/>
          </p:cNvPicPr>
          <p:nvPr>
            <p:ph idx="1"/>
          </p:nvPr>
        </p:nvPicPr>
        <p:blipFill>
          <a:blip r:embed="rId2"/>
          <a:srcRect t="1040" r="992" b="8142"/>
          <a:stretch>
            <a:fillRect/>
          </a:stretch>
        </p:blipFill>
        <p:spPr>
          <a:xfrm>
            <a:off x="1524604" y="408096"/>
            <a:ext cx="9142791" cy="5139993"/>
          </a:xfrm>
          <a:prstGeom prst="rect">
            <a:avLst/>
          </a:prstGeom>
        </p:spPr>
      </p:pic>
      <p:pic>
        <p:nvPicPr>
          <p:cNvPr id="6" name="Picture 5" descr="A close-up of a logo&#10;&#10;AI-generated content may be incorrect.">
            <a:extLst>
              <a:ext uri="{FF2B5EF4-FFF2-40B4-BE49-F238E27FC236}">
                <a16:creationId xmlns:a16="http://schemas.microsoft.com/office/drawing/2014/main" id="{C7C6A3D6-CE9A-DF69-3C99-9B0130BD5CBA}"/>
              </a:ext>
            </a:extLst>
          </p:cNvPr>
          <p:cNvPicPr>
            <a:picLocks noChangeAspect="1"/>
          </p:cNvPicPr>
          <p:nvPr/>
        </p:nvPicPr>
        <p:blipFill>
          <a:blip r:embed="rId3">
            <a:extLst>
              <a:ext uri="{28A0092B-C50C-407E-A947-70E740481C1C}">
                <a14:useLocalDpi xmlns:a14="http://schemas.microsoft.com/office/drawing/2010/main" val="0"/>
              </a:ext>
            </a:extLst>
          </a:blip>
          <a:srcRect l="2788" b="16029"/>
          <a:stretch/>
        </p:blipFill>
        <p:spPr>
          <a:xfrm>
            <a:off x="3785808" y="5326749"/>
            <a:ext cx="5291667" cy="1531251"/>
          </a:xfrm>
          <a:prstGeom prst="rect">
            <a:avLst/>
          </a:prstGeom>
        </p:spPr>
      </p:pic>
    </p:spTree>
    <p:extLst>
      <p:ext uri="{BB962C8B-B14F-4D97-AF65-F5344CB8AC3E}">
        <p14:creationId xmlns:p14="http://schemas.microsoft.com/office/powerpoint/2010/main" val="76634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4D092E62-CDAE-92A6-E9CF-149F00D8BE8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eals lying on a rock&#10;&#10;AI-generated content may be incorrect.">
            <a:extLst>
              <a:ext uri="{FF2B5EF4-FFF2-40B4-BE49-F238E27FC236}">
                <a16:creationId xmlns:a16="http://schemas.microsoft.com/office/drawing/2014/main" id="{2AA76C51-1B87-B970-DAE4-EEF998509F66}"/>
              </a:ext>
            </a:extLst>
          </p:cNvPr>
          <p:cNvPicPr>
            <a:picLocks noChangeAspect="1"/>
          </p:cNvPicPr>
          <p:nvPr/>
        </p:nvPicPr>
        <p:blipFill>
          <a:blip r:embed="rId3">
            <a:extLst>
              <a:ext uri="{28A0092B-C50C-407E-A947-70E740481C1C}">
                <a14:useLocalDpi xmlns:a14="http://schemas.microsoft.com/office/drawing/2010/main" val="0"/>
              </a:ext>
            </a:extLst>
          </a:blip>
          <a:srcRect t="1296" b="12736"/>
          <a:stretch>
            <a:fillRect/>
          </a:stretch>
        </p:blipFill>
        <p:spPr>
          <a:xfrm>
            <a:off x="2522356"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53C013-D4CF-FFB5-2D5B-00AC666BBD1F}"/>
              </a:ext>
            </a:extLst>
          </p:cNvPr>
          <p:cNvSpPr txBox="1">
            <a:spLocks/>
          </p:cNvSpPr>
          <p:nvPr/>
        </p:nvSpPr>
        <p:spPr>
          <a:xfrm>
            <a:off x="299581" y="485086"/>
            <a:ext cx="3822189" cy="1899912"/>
          </a:xfrm>
          <a:prstGeom prst="rect">
            <a:avLst/>
          </a:prstGeom>
        </p:spPr>
        <p:txBody>
          <a:bodyPr vert="horz" lIns="91440" tIns="45720" rIns="91440" bIns="45720" rtlCol="0" anchor="ctr"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000" spc="-200" dirty="0"/>
              <a:t>Suggestions for improving the next RSSD from the survey</a:t>
            </a:r>
          </a:p>
        </p:txBody>
      </p:sp>
      <p:sp>
        <p:nvSpPr>
          <p:cNvPr id="3" name="TextBox 2">
            <a:extLst>
              <a:ext uri="{FF2B5EF4-FFF2-40B4-BE49-F238E27FC236}">
                <a16:creationId xmlns:a16="http://schemas.microsoft.com/office/drawing/2014/main" id="{5F673AAB-8427-3BF4-BBD7-D3E740A64E12}"/>
              </a:ext>
            </a:extLst>
          </p:cNvPr>
          <p:cNvSpPr txBox="1"/>
          <p:nvPr/>
        </p:nvSpPr>
        <p:spPr>
          <a:xfrm>
            <a:off x="25759" y="2384999"/>
            <a:ext cx="5009704" cy="4278848"/>
          </a:xfrm>
          <a:prstGeom prst="rect">
            <a:avLst/>
          </a:prstGeom>
        </p:spPr>
        <p:txBody>
          <a:bodyPr vert="horz" lIns="91440" tIns="45720" rIns="91440" bIns="45720" rtlCol="0" anchor="t">
            <a:normAutofit/>
          </a:bodyPr>
          <a:lstStyle/>
          <a:p>
            <a:pPr marL="380365" indent="-228600">
              <a:lnSpc>
                <a:spcPct val="90000"/>
              </a:lnSpc>
              <a:spcAft>
                <a:spcPts val="1000"/>
              </a:spcAft>
              <a:buFont typeface="Arial" panose="020B0604020202020204" pitchFamily="34" charset="0"/>
              <a:buChar char="•"/>
            </a:pPr>
            <a:r>
              <a:rPr lang="en-US" altLang="en-US" sz="2000" dirty="0"/>
              <a:t>Align more closely with regional strategies, MTS, and PoWs</a:t>
            </a:r>
            <a:endParaRPr lang="en-US"/>
          </a:p>
          <a:p>
            <a:pPr marL="380365" indent="-228600" fontAlgn="base">
              <a:lnSpc>
                <a:spcPct val="90000"/>
              </a:lnSpc>
              <a:spcBef>
                <a:spcPct val="0"/>
              </a:spcBef>
              <a:spcAft>
                <a:spcPts val="1000"/>
              </a:spcAft>
              <a:buFont typeface="Arial" panose="020B0604020202020204" pitchFamily="34" charset="0"/>
              <a:buChar char="•"/>
            </a:pPr>
            <a:r>
              <a:rPr lang="en-US" altLang="en-US" sz="2000" u="sng" dirty="0"/>
              <a:t>Improve alignment with GBF indicators, </a:t>
            </a:r>
            <a:r>
              <a:rPr lang="en-US" altLang="en-US" sz="2000" u="sng"/>
              <a:t>inclusion of BBNJ, and</a:t>
            </a:r>
            <a:r>
              <a:rPr lang="en-US" altLang="en-US" sz="2000" u="sng" dirty="0"/>
              <a:t> simplify integration across SDGs and other MEAs</a:t>
            </a:r>
            <a:endParaRPr lang="en-US" altLang="en-US" sz="2000" u="sng"/>
          </a:p>
          <a:p>
            <a:pPr marL="380365" indent="-228600" fontAlgn="base">
              <a:lnSpc>
                <a:spcPct val="90000"/>
              </a:lnSpc>
              <a:spcBef>
                <a:spcPct val="0"/>
              </a:spcBef>
              <a:spcAft>
                <a:spcPts val="1000"/>
              </a:spcAft>
              <a:buFont typeface="Arial" panose="020B0604020202020204" pitchFamily="34" charset="0"/>
              <a:buChar char="•"/>
            </a:pPr>
            <a:r>
              <a:rPr lang="en-US" altLang="en-US" sz="2000" dirty="0"/>
              <a:t>Recognize the challenge of alignment due to RSCAPs’ accountability to national priorities</a:t>
            </a:r>
            <a:endParaRPr lang="en-US" sz="2000"/>
          </a:p>
          <a:p>
            <a:pPr marL="380365" indent="-228600" fontAlgn="base">
              <a:lnSpc>
                <a:spcPct val="90000"/>
              </a:lnSpc>
              <a:spcBef>
                <a:spcPct val="0"/>
              </a:spcBef>
              <a:spcAft>
                <a:spcPts val="1000"/>
              </a:spcAft>
              <a:buFont typeface="Arial" panose="020B0604020202020204" pitchFamily="34" charset="0"/>
              <a:buChar char="•"/>
            </a:pPr>
            <a:endParaRPr lang="en-US" altLang="en-US" sz="2000"/>
          </a:p>
          <a:p>
            <a:pPr marL="380365" indent="-228600" fontAlgn="base">
              <a:lnSpc>
                <a:spcPct val="90000"/>
              </a:lnSpc>
              <a:spcBef>
                <a:spcPct val="0"/>
              </a:spcBef>
              <a:spcAft>
                <a:spcPts val="1000"/>
              </a:spcAft>
              <a:buFont typeface="Arial" panose="020B0604020202020204" pitchFamily="34" charset="0"/>
              <a:buChar char="•"/>
            </a:pPr>
            <a:r>
              <a:rPr lang="en-US" altLang="en-US" sz="2000" dirty="0"/>
              <a:t>Facilitate technical exchange among RSCAPs during implementation to address common challenges</a:t>
            </a:r>
            <a:endParaRPr lang="en-US" altLang="en-US" sz="2000"/>
          </a:p>
        </p:txBody>
      </p:sp>
    </p:spTree>
    <p:extLst>
      <p:ext uri="{BB962C8B-B14F-4D97-AF65-F5344CB8AC3E}">
        <p14:creationId xmlns:p14="http://schemas.microsoft.com/office/powerpoint/2010/main" val="188395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47A3059-69F2-4E12-ACD8-A5FE28191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B1954-F04A-1FE6-331C-AB2D50F4E225}"/>
              </a:ext>
            </a:extLst>
          </p:cNvPr>
          <p:cNvSpPr>
            <a:spLocks noGrp="1"/>
          </p:cNvSpPr>
          <p:nvPr>
            <p:ph type="title"/>
          </p:nvPr>
        </p:nvSpPr>
        <p:spPr>
          <a:xfrm>
            <a:off x="7145654" y="991443"/>
            <a:ext cx="4603001" cy="1087819"/>
          </a:xfrm>
        </p:spPr>
        <p:txBody>
          <a:bodyPr anchor="b">
            <a:normAutofit/>
          </a:bodyPr>
          <a:lstStyle/>
          <a:p>
            <a:r>
              <a:rPr lang="en-US" sz="3600" b="1" dirty="0">
                <a:solidFill>
                  <a:srgbClr val="00B0F0"/>
                </a:solidFill>
              </a:rPr>
              <a:t>Regional Seas Programme</a:t>
            </a:r>
            <a:endParaRPr lang="en-KE" sz="3400" dirty="0"/>
          </a:p>
        </p:txBody>
      </p:sp>
      <p:pic>
        <p:nvPicPr>
          <p:cNvPr id="5" name="Content Placeholder 4">
            <a:extLst>
              <a:ext uri="{FF2B5EF4-FFF2-40B4-BE49-F238E27FC236}">
                <a16:creationId xmlns:a16="http://schemas.microsoft.com/office/drawing/2014/main" id="{72509F90-5636-EAEF-326B-8D83ADB0AAD5}"/>
              </a:ext>
            </a:extLst>
          </p:cNvPr>
          <p:cNvPicPr>
            <a:picLocks noChangeAspect="1"/>
          </p:cNvPicPr>
          <p:nvPr/>
        </p:nvPicPr>
        <p:blipFill>
          <a:blip r:embed="rId2"/>
          <a:stretch>
            <a:fillRect/>
          </a:stretch>
        </p:blipFill>
        <p:spPr>
          <a:xfrm>
            <a:off x="443345" y="1166926"/>
            <a:ext cx="6250063" cy="4468794"/>
          </a:xfrm>
          <a:prstGeom prst="rect">
            <a:avLst/>
          </a:prstGeom>
        </p:spPr>
      </p:pic>
      <p:sp>
        <p:nvSpPr>
          <p:cNvPr id="42" name="Rectangle 4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26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Content Placeholder 8">
            <a:extLst>
              <a:ext uri="{FF2B5EF4-FFF2-40B4-BE49-F238E27FC236}">
                <a16:creationId xmlns:a16="http://schemas.microsoft.com/office/drawing/2014/main" id="{4351C0BA-FBB8-7AE6-2C8C-52EF6146566F}"/>
              </a:ext>
            </a:extLst>
          </p:cNvPr>
          <p:cNvSpPr>
            <a:spLocks noGrp="1"/>
          </p:cNvSpPr>
          <p:nvPr>
            <p:ph idx="1"/>
          </p:nvPr>
        </p:nvSpPr>
        <p:spPr>
          <a:xfrm>
            <a:off x="7145654" y="2684095"/>
            <a:ext cx="4603001" cy="3492868"/>
          </a:xfrm>
        </p:spPr>
        <p:txBody>
          <a:bodyPr>
            <a:normAutofit/>
          </a:bodyPr>
          <a:lstStyle/>
          <a:p>
            <a:r>
              <a:rPr lang="en-US" sz="1800" dirty="0"/>
              <a:t>Established in 1974</a:t>
            </a:r>
          </a:p>
          <a:p>
            <a:r>
              <a:rPr lang="en-US" sz="1800" dirty="0"/>
              <a:t>18 Regional Seas Conventions and Action Plans</a:t>
            </a:r>
          </a:p>
          <a:p>
            <a:r>
              <a:rPr lang="en-US" sz="1800" dirty="0"/>
              <a:t>146 countries</a:t>
            </a:r>
          </a:p>
        </p:txBody>
      </p:sp>
    </p:spTree>
    <p:extLst>
      <p:ext uri="{BB962C8B-B14F-4D97-AF65-F5344CB8AC3E}">
        <p14:creationId xmlns:p14="http://schemas.microsoft.com/office/powerpoint/2010/main" val="428129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BFDBA2-0652-89EB-AC7C-006FA61DBB4A}"/>
              </a:ext>
            </a:extLst>
          </p:cNvPr>
          <p:cNvSpPr txBox="1"/>
          <p:nvPr/>
        </p:nvSpPr>
        <p:spPr>
          <a:xfrm>
            <a:off x="-155967" y="1410997"/>
            <a:ext cx="7468039" cy="5186035"/>
          </a:xfrm>
          <a:prstGeom prst="rect">
            <a:avLst/>
          </a:prstGeom>
          <a:noFill/>
        </p:spPr>
        <p:txBody>
          <a:bodyPr wrap="square" lIns="91440" tIns="45720" rIns="91440" bIns="45720" rtlCol="0" anchor="t">
            <a:spAutoFit/>
          </a:bodyPr>
          <a:lstStyle/>
          <a:p>
            <a:pPr marL="668020" indent="-384175">
              <a:spcAft>
                <a:spcPts val="600"/>
              </a:spcAft>
              <a:buFont typeface="+mj-lt"/>
              <a:buAutoNum type="arabicPeriod"/>
            </a:pPr>
            <a:r>
              <a:rPr lang="en-AU">
                <a:latin typeface="Aptos"/>
              </a:rPr>
              <a:t>Raise </a:t>
            </a:r>
            <a:r>
              <a:rPr lang="en-AU" b="1">
                <a:solidFill>
                  <a:srgbClr val="00B0F0"/>
                </a:solidFill>
                <a:latin typeface="Aptos"/>
              </a:rPr>
              <a:t>visibility and recognition</a:t>
            </a:r>
            <a:r>
              <a:rPr lang="en-AU" b="1">
                <a:solidFill>
                  <a:srgbClr val="C00000"/>
                </a:solidFill>
                <a:latin typeface="Aptos"/>
              </a:rPr>
              <a:t> </a:t>
            </a:r>
            <a:r>
              <a:rPr lang="en-AU">
                <a:latin typeface="Aptos"/>
              </a:rPr>
              <a:t>of RS as a dynamic implementation platform for MEAs and other relevant international instruments</a:t>
            </a:r>
          </a:p>
          <a:p>
            <a:pPr marL="668020" indent="-384175">
              <a:spcAft>
                <a:spcPts val="600"/>
              </a:spcAft>
              <a:buFont typeface="+mj-lt"/>
              <a:buAutoNum type="arabicPeriod"/>
            </a:pPr>
            <a:r>
              <a:rPr lang="en-AU">
                <a:latin typeface="Aptos"/>
              </a:rPr>
              <a:t>Highlight areas of work where the </a:t>
            </a:r>
            <a:r>
              <a:rPr lang="en-AU" b="1">
                <a:solidFill>
                  <a:srgbClr val="00B0F0"/>
                </a:solidFill>
                <a:latin typeface="Aptos"/>
              </a:rPr>
              <a:t>regional level plays an important role</a:t>
            </a:r>
            <a:r>
              <a:rPr lang="en-AU">
                <a:solidFill>
                  <a:srgbClr val="00B0F0"/>
                </a:solidFill>
                <a:latin typeface="Aptos"/>
              </a:rPr>
              <a:t> </a:t>
            </a:r>
            <a:r>
              <a:rPr lang="en-AU">
                <a:latin typeface="Aptos"/>
              </a:rPr>
              <a:t>in communicating national needs to international policy processes and decision-making fora and vice versa</a:t>
            </a:r>
          </a:p>
          <a:p>
            <a:pPr marL="668020" indent="-384175">
              <a:spcAft>
                <a:spcPts val="600"/>
              </a:spcAft>
              <a:buFont typeface="+mj-lt"/>
              <a:buAutoNum type="arabicPeriod"/>
            </a:pPr>
            <a:r>
              <a:rPr lang="en-AU">
                <a:latin typeface="Aptos"/>
              </a:rPr>
              <a:t>Identify opportunities for mutually beneficial </a:t>
            </a:r>
            <a:r>
              <a:rPr lang="en-AU" b="1">
                <a:solidFill>
                  <a:srgbClr val="00B0F0"/>
                </a:solidFill>
                <a:latin typeface="Aptos"/>
              </a:rPr>
              <a:t>link to UNEA</a:t>
            </a:r>
            <a:r>
              <a:rPr lang="en-AU">
                <a:solidFill>
                  <a:srgbClr val="00B0F0"/>
                </a:solidFill>
                <a:latin typeface="Aptos"/>
              </a:rPr>
              <a:t> </a:t>
            </a:r>
            <a:r>
              <a:rPr lang="en-AU">
                <a:latin typeface="Aptos"/>
              </a:rPr>
              <a:t>(possibly regular reporting and receiving of guidance, prominently featuring RS in UNEP’s PoW, budget and MTS)</a:t>
            </a:r>
          </a:p>
          <a:p>
            <a:pPr marL="668020" indent="-384175">
              <a:spcAft>
                <a:spcPts val="600"/>
              </a:spcAft>
              <a:buFont typeface="+mj-lt"/>
              <a:buAutoNum type="arabicPeriod"/>
            </a:pPr>
            <a:r>
              <a:rPr lang="en-AU">
                <a:latin typeface="Aptos"/>
              </a:rPr>
              <a:t>Post-2020 </a:t>
            </a:r>
            <a:r>
              <a:rPr lang="en-AU" b="1">
                <a:solidFill>
                  <a:srgbClr val="00B0F0"/>
                </a:solidFill>
                <a:latin typeface="Aptos"/>
              </a:rPr>
              <a:t>Biodiversity Framework</a:t>
            </a:r>
            <a:r>
              <a:rPr lang="en-AU">
                <a:solidFill>
                  <a:srgbClr val="00B0F0"/>
                </a:solidFill>
                <a:latin typeface="Aptos"/>
              </a:rPr>
              <a:t> </a:t>
            </a:r>
            <a:r>
              <a:rPr lang="en-AU">
                <a:latin typeface="Aptos"/>
              </a:rPr>
              <a:t>and Beyond-2020 </a:t>
            </a:r>
            <a:r>
              <a:rPr lang="en-AU" b="1">
                <a:solidFill>
                  <a:srgbClr val="00B0F0"/>
                </a:solidFill>
                <a:latin typeface="Aptos"/>
              </a:rPr>
              <a:t>Framework for sound management of chemicals and waste</a:t>
            </a:r>
            <a:r>
              <a:rPr lang="en-AU">
                <a:latin typeface="Aptos"/>
              </a:rPr>
              <a:t> as opportunity to strengthening RS positioning </a:t>
            </a:r>
          </a:p>
          <a:p>
            <a:pPr marL="668020" indent="-384175">
              <a:spcAft>
                <a:spcPts val="600"/>
              </a:spcAft>
              <a:buFont typeface="+mj-lt"/>
              <a:buAutoNum type="arabicPeriod"/>
            </a:pPr>
            <a:r>
              <a:rPr lang="en-US">
                <a:latin typeface="Aptos"/>
              </a:rPr>
              <a:t>Clarify alignment with the 2030 Agenda for Sustainable Development, particularly </a:t>
            </a:r>
            <a:r>
              <a:rPr lang="en-US" b="1">
                <a:solidFill>
                  <a:srgbClr val="00B0F0"/>
                </a:solidFill>
                <a:latin typeface="Aptos"/>
              </a:rPr>
              <a:t>SDG 14 </a:t>
            </a:r>
            <a:r>
              <a:rPr lang="en-US">
                <a:latin typeface="Aptos"/>
              </a:rPr>
              <a:t>and emphasize synergies with other ocean-related goals and targets.</a:t>
            </a:r>
          </a:p>
          <a:p>
            <a:pPr marL="668020" indent="-384175">
              <a:spcAft>
                <a:spcPts val="600"/>
              </a:spcAft>
              <a:buFont typeface="+mj-lt"/>
              <a:buAutoNum type="arabicPeriod"/>
            </a:pPr>
            <a:r>
              <a:rPr lang="en-AU" b="1">
                <a:solidFill>
                  <a:srgbClr val="00B0F0"/>
                </a:solidFill>
                <a:latin typeface="Aptos"/>
              </a:rPr>
              <a:t>Emerging issues</a:t>
            </a:r>
            <a:r>
              <a:rPr lang="en-AU">
                <a:solidFill>
                  <a:srgbClr val="00B0F0"/>
                </a:solidFill>
                <a:latin typeface="Aptos"/>
              </a:rPr>
              <a:t> </a:t>
            </a:r>
            <a:r>
              <a:rPr lang="en-AU">
                <a:latin typeface="Aptos"/>
              </a:rPr>
              <a:t>(marine plastic litter, microplastics, plastics instrument)</a:t>
            </a:r>
            <a:endParaRPr lang="en-AU" dirty="0">
              <a:latin typeface="Aptos"/>
            </a:endParaRPr>
          </a:p>
        </p:txBody>
      </p:sp>
      <p:sp>
        <p:nvSpPr>
          <p:cNvPr id="8" name="Title 1">
            <a:extLst>
              <a:ext uri="{FF2B5EF4-FFF2-40B4-BE49-F238E27FC236}">
                <a16:creationId xmlns:a16="http://schemas.microsoft.com/office/drawing/2014/main" id="{C64D8F9C-8E88-D6F0-DB0A-36E1999C1DA0}"/>
              </a:ext>
            </a:extLst>
          </p:cNvPr>
          <p:cNvSpPr>
            <a:spLocks noGrp="1"/>
          </p:cNvSpPr>
          <p:nvPr>
            <p:ph type="title"/>
          </p:nvPr>
        </p:nvSpPr>
        <p:spPr>
          <a:xfrm>
            <a:off x="292671" y="90275"/>
            <a:ext cx="6571527" cy="1325563"/>
          </a:xfrm>
        </p:spPr>
        <p:txBody>
          <a:bodyPr>
            <a:normAutofit/>
          </a:bodyPr>
          <a:lstStyle/>
          <a:p>
            <a:r>
              <a:rPr lang="en-US" b="1" dirty="0">
                <a:solidFill>
                  <a:srgbClr val="00B0F0"/>
                </a:solidFill>
                <a:latin typeface="+mn-lt"/>
              </a:rPr>
              <a:t>Aims of the</a:t>
            </a:r>
            <a:br>
              <a:rPr lang="en-US" b="1" dirty="0">
                <a:latin typeface="+mn-lt"/>
              </a:rPr>
            </a:br>
            <a:r>
              <a:rPr lang="en-US" b="1" dirty="0">
                <a:solidFill>
                  <a:srgbClr val="00B0F0"/>
                </a:solidFill>
                <a:latin typeface="+mn-lt"/>
              </a:rPr>
              <a:t>RSSD 2026-2029</a:t>
            </a:r>
            <a:endParaRPr lang="en-US" dirty="0"/>
          </a:p>
        </p:txBody>
      </p:sp>
      <p:pic>
        <p:nvPicPr>
          <p:cNvPr id="4" name="Picture 3">
            <a:extLst>
              <a:ext uri="{FF2B5EF4-FFF2-40B4-BE49-F238E27FC236}">
                <a16:creationId xmlns:a16="http://schemas.microsoft.com/office/drawing/2014/main" id="{1C4F9FFC-5AD8-66D9-2B91-26C7D43DFE23}"/>
              </a:ext>
            </a:extLst>
          </p:cNvPr>
          <p:cNvPicPr>
            <a:picLocks noChangeAspect="1"/>
          </p:cNvPicPr>
          <p:nvPr/>
        </p:nvPicPr>
        <p:blipFill>
          <a:blip r:embed="rId3"/>
          <a:stretch>
            <a:fillRect/>
          </a:stretch>
        </p:blipFill>
        <p:spPr>
          <a:xfrm>
            <a:off x="7307525" y="0"/>
            <a:ext cx="4884475" cy="6858000"/>
          </a:xfrm>
          <a:prstGeom prst="rect">
            <a:avLst/>
          </a:prstGeom>
        </p:spPr>
      </p:pic>
    </p:spTree>
    <p:extLst>
      <p:ext uri="{BB962C8B-B14F-4D97-AF65-F5344CB8AC3E}">
        <p14:creationId xmlns:p14="http://schemas.microsoft.com/office/powerpoint/2010/main" val="297483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A23730-1D29-0704-DFB6-12AD751D6D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plant&#10;&#10;AI-generated content may be incorrect.">
            <a:extLst>
              <a:ext uri="{FF2B5EF4-FFF2-40B4-BE49-F238E27FC236}">
                <a16:creationId xmlns:a16="http://schemas.microsoft.com/office/drawing/2014/main" id="{B0EB2542-970B-A68A-ED63-0F2B52C9D9D3}"/>
              </a:ext>
            </a:extLst>
          </p:cNvPr>
          <p:cNvPicPr>
            <a:picLocks noChangeAspect="1"/>
          </p:cNvPicPr>
          <p:nvPr/>
        </p:nvPicPr>
        <p:blipFill>
          <a:blip r:embed="rId3" cstate="print">
            <a:extLst>
              <a:ext uri="{28A0092B-C50C-407E-A947-70E740481C1C}">
                <a14:useLocalDpi xmlns:a14="http://schemas.microsoft.com/office/drawing/2010/main" val="0"/>
              </a:ext>
            </a:extLst>
          </a:blip>
          <a:srcRect t="5822" b="47014"/>
          <a:stretch>
            <a:fillRect/>
          </a:stretch>
        </p:blipFill>
        <p:spPr bwMode="auto">
          <a:xfrm>
            <a:off x="3404671" y="10"/>
            <a:ext cx="8787327" cy="6857990"/>
          </a:xfrm>
          <a:prstGeom prst="rect">
            <a:avLst/>
          </a:prstGeom>
          <a:noFill/>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CE568E0-9F43-5BBB-A171-64D388A9E8C7}"/>
              </a:ext>
            </a:extLst>
          </p:cNvPr>
          <p:cNvSpPr txBox="1">
            <a:spLocks/>
          </p:cNvSpPr>
          <p:nvPr/>
        </p:nvSpPr>
        <p:spPr>
          <a:xfrm>
            <a:off x="143043" y="365125"/>
            <a:ext cx="5720503" cy="1899912"/>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100" b="1" dirty="0">
                <a:solidFill>
                  <a:srgbClr val="00B0F0"/>
                </a:solidFill>
              </a:rPr>
              <a:t>Multilateral frameworks and other bodies reviewed </a:t>
            </a:r>
          </a:p>
          <a:p>
            <a:pPr algn="l" defTabSz="914400">
              <a:lnSpc>
                <a:spcPct val="90000"/>
              </a:lnSpc>
              <a:spcAft>
                <a:spcPts val="600"/>
              </a:spcAft>
            </a:pPr>
            <a:endParaRPr lang="en-US" sz="3100" spc="133" dirty="0">
              <a:solidFill>
                <a:srgbClr val="00B0F0"/>
              </a:solidFill>
            </a:endParaRPr>
          </a:p>
        </p:txBody>
      </p:sp>
      <p:sp>
        <p:nvSpPr>
          <p:cNvPr id="3" name="TextBox 2">
            <a:extLst>
              <a:ext uri="{FF2B5EF4-FFF2-40B4-BE49-F238E27FC236}">
                <a16:creationId xmlns:a16="http://schemas.microsoft.com/office/drawing/2014/main" id="{E5FC8FA2-E461-9D75-F5B9-E51C6D7C6ABC}"/>
              </a:ext>
            </a:extLst>
          </p:cNvPr>
          <p:cNvSpPr txBox="1"/>
          <p:nvPr/>
        </p:nvSpPr>
        <p:spPr>
          <a:xfrm>
            <a:off x="-712536" y="1705622"/>
            <a:ext cx="6295346" cy="4965972"/>
          </a:xfrm>
          <a:prstGeom prst="rect">
            <a:avLst/>
          </a:prstGeom>
        </p:spPr>
        <p:txBody>
          <a:bodyPr vert="horz" lIns="91440" tIns="45720" rIns="91440" bIns="45720" rtlCol="0" anchor="t">
            <a:noAutofit/>
          </a:bodyPr>
          <a:lstStyle/>
          <a:p>
            <a:pPr marL="1142365" lvl="1" indent="-228600">
              <a:lnSpc>
                <a:spcPct val="90000"/>
              </a:lnSpc>
              <a:spcAft>
                <a:spcPts val="1333"/>
              </a:spcAft>
              <a:buFont typeface="Arial" panose="020B0604020202020204" pitchFamily="34" charset="0"/>
              <a:buChar char="•"/>
            </a:pPr>
            <a:r>
              <a:rPr lang="en-US" sz="2000" b="1" dirty="0">
                <a:solidFill>
                  <a:srgbClr val="00B0F0"/>
                </a:solidFill>
              </a:rPr>
              <a:t>Biodiversity:</a:t>
            </a:r>
            <a:r>
              <a:rPr lang="en-US" sz="2000" b="1" dirty="0"/>
              <a:t> </a:t>
            </a:r>
            <a:r>
              <a:rPr lang="en-US" sz="2000" dirty="0"/>
              <a:t>CBD/</a:t>
            </a:r>
            <a:r>
              <a:rPr lang="en-US" sz="2000" b="1" dirty="0"/>
              <a:t>GBF</a:t>
            </a:r>
            <a:r>
              <a:rPr lang="en-US" sz="2000" dirty="0"/>
              <a:t>, </a:t>
            </a:r>
            <a:r>
              <a:rPr lang="en-US" sz="2000" b="1" dirty="0"/>
              <a:t>BBNJ</a:t>
            </a:r>
            <a:r>
              <a:rPr lang="en-US" sz="2000" dirty="0"/>
              <a:t>, Ramsar, CMS and CITES</a:t>
            </a:r>
          </a:p>
          <a:p>
            <a:pPr marL="1142365" lvl="1" indent="-228600">
              <a:lnSpc>
                <a:spcPct val="90000"/>
              </a:lnSpc>
              <a:spcAft>
                <a:spcPts val="1333"/>
              </a:spcAft>
              <a:buFont typeface="Arial" panose="020B0604020202020204" pitchFamily="34" charset="0"/>
              <a:buChar char="•"/>
            </a:pPr>
            <a:r>
              <a:rPr lang="en-US" sz="2000" b="1" dirty="0">
                <a:solidFill>
                  <a:srgbClr val="00B0F0"/>
                </a:solidFill>
              </a:rPr>
              <a:t>Pollution:</a:t>
            </a:r>
            <a:r>
              <a:rPr lang="en-US" sz="2000" dirty="0"/>
              <a:t> </a:t>
            </a:r>
            <a:r>
              <a:rPr lang="en-US" sz="2000" b="1" dirty="0"/>
              <a:t>BRS and Minamata conventions</a:t>
            </a:r>
            <a:r>
              <a:rPr lang="en-US" sz="2000" dirty="0"/>
              <a:t>, GFC, ILBI on plastics pollution, London Protocol, </a:t>
            </a:r>
            <a:r>
              <a:rPr lang="en-US" sz="2000" b="1" dirty="0"/>
              <a:t>MARPOL</a:t>
            </a:r>
            <a:r>
              <a:rPr lang="en-US" sz="2000" dirty="0"/>
              <a:t> and GPA </a:t>
            </a:r>
          </a:p>
          <a:p>
            <a:pPr marL="1142365" lvl="1" indent="-228600">
              <a:lnSpc>
                <a:spcPct val="90000"/>
              </a:lnSpc>
              <a:spcAft>
                <a:spcPts val="1333"/>
              </a:spcAft>
              <a:buFont typeface="Arial" panose="020B0604020202020204" pitchFamily="34" charset="0"/>
              <a:buChar char="•"/>
            </a:pPr>
            <a:r>
              <a:rPr lang="en-US" sz="2000" b="1" dirty="0">
                <a:solidFill>
                  <a:srgbClr val="00B0F0"/>
                </a:solidFill>
              </a:rPr>
              <a:t>Climate:</a:t>
            </a:r>
            <a:r>
              <a:rPr lang="en-US" sz="2000" b="1" dirty="0"/>
              <a:t> </a:t>
            </a:r>
            <a:r>
              <a:rPr lang="en-US" sz="2000" dirty="0"/>
              <a:t>UNFCCC and Paris Agreement </a:t>
            </a:r>
          </a:p>
          <a:p>
            <a:pPr marL="1142365" lvl="1" indent="-228600">
              <a:lnSpc>
                <a:spcPct val="90000"/>
              </a:lnSpc>
              <a:spcAft>
                <a:spcPts val="1333"/>
              </a:spcAft>
              <a:buFont typeface="Arial" panose="020B0604020202020204" pitchFamily="34" charset="0"/>
              <a:buChar char="•"/>
            </a:pPr>
            <a:r>
              <a:rPr lang="en-US" sz="2000" b="1" dirty="0">
                <a:solidFill>
                  <a:srgbClr val="00B0F0"/>
                </a:solidFill>
              </a:rPr>
              <a:t>Other frameworks:</a:t>
            </a:r>
            <a:r>
              <a:rPr lang="en-US" sz="2000" dirty="0"/>
              <a:t> 2030 Agenda, ABAS and UNEA </a:t>
            </a:r>
          </a:p>
          <a:p>
            <a:pPr marL="1142365" lvl="1" indent="-228600">
              <a:lnSpc>
                <a:spcPct val="90000"/>
              </a:lnSpc>
              <a:spcAft>
                <a:spcPts val="1333"/>
              </a:spcAft>
              <a:buFont typeface="Arial" panose="020B0604020202020204" pitchFamily="34" charset="0"/>
              <a:buChar char="•"/>
            </a:pPr>
            <a:r>
              <a:rPr lang="en-US" sz="2000" b="1" dirty="0">
                <a:solidFill>
                  <a:srgbClr val="00B0F0"/>
                </a:solidFill>
              </a:rPr>
              <a:t>Ocean governance and marine science:</a:t>
            </a:r>
            <a:r>
              <a:rPr lang="en-US" sz="2000" b="1" dirty="0"/>
              <a:t> </a:t>
            </a:r>
            <a:r>
              <a:rPr lang="en-US" sz="2000" dirty="0"/>
              <a:t>RFMOs, IOC and GOOS </a:t>
            </a:r>
          </a:p>
          <a:p>
            <a:pPr marL="1142365" lvl="1" indent="-228600">
              <a:lnSpc>
                <a:spcPct val="90000"/>
              </a:lnSpc>
              <a:spcAft>
                <a:spcPts val="1333"/>
              </a:spcAft>
              <a:buFont typeface="Arial" panose="020B0604020202020204" pitchFamily="34" charset="0"/>
              <a:buChar char="•"/>
            </a:pPr>
            <a:r>
              <a:rPr lang="en-US" sz="2000" b="1" dirty="0">
                <a:solidFill>
                  <a:srgbClr val="00B0F0"/>
                </a:solidFill>
              </a:rPr>
              <a:t>UN bodies:</a:t>
            </a:r>
            <a:r>
              <a:rPr lang="en-US" sz="2000" b="1" dirty="0"/>
              <a:t> </a:t>
            </a:r>
            <a:r>
              <a:rPr lang="en-US" sz="2000" dirty="0"/>
              <a:t>UNEP, FAO, WHO and IMO</a:t>
            </a:r>
          </a:p>
          <a:p>
            <a:pPr marL="1142365" lvl="1" indent="-228600">
              <a:lnSpc>
                <a:spcPct val="90000"/>
              </a:lnSpc>
              <a:spcAft>
                <a:spcPts val="1333"/>
              </a:spcAft>
              <a:buFont typeface="Arial" panose="020B0604020202020204" pitchFamily="34" charset="0"/>
              <a:buChar char="•"/>
            </a:pPr>
            <a:r>
              <a:rPr lang="en-US" sz="2000" b="1" dirty="0">
                <a:solidFill>
                  <a:srgbClr val="00B0F0"/>
                </a:solidFill>
              </a:rPr>
              <a:t>Financial mechanisms/institutions:</a:t>
            </a:r>
            <a:r>
              <a:rPr lang="en-US" sz="2000" b="1" dirty="0"/>
              <a:t> </a:t>
            </a:r>
            <a:r>
              <a:rPr lang="en-US" sz="2000" dirty="0"/>
              <a:t>GEF</a:t>
            </a:r>
          </a:p>
        </p:txBody>
      </p:sp>
    </p:spTree>
    <p:extLst>
      <p:ext uri="{BB962C8B-B14F-4D97-AF65-F5344CB8AC3E}">
        <p14:creationId xmlns:p14="http://schemas.microsoft.com/office/powerpoint/2010/main" val="282241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E51E-6842-72E2-C5EF-72975D5BBC34}"/>
              </a:ext>
            </a:extLst>
          </p:cNvPr>
          <p:cNvSpPr>
            <a:spLocks noGrp="1"/>
          </p:cNvSpPr>
          <p:nvPr>
            <p:ph type="title"/>
          </p:nvPr>
        </p:nvSpPr>
        <p:spPr>
          <a:xfrm>
            <a:off x="478431" y="629213"/>
            <a:ext cx="4553607" cy="833827"/>
          </a:xfrm>
        </p:spPr>
        <p:txBody>
          <a:bodyPr>
            <a:normAutofit/>
          </a:bodyPr>
          <a:lstStyle/>
          <a:p>
            <a:r>
              <a:rPr lang="en-US" b="1" spc="-200" dirty="0">
                <a:solidFill>
                  <a:srgbClr val="00B0F0"/>
                </a:solidFill>
                <a:cs typeface="Arial"/>
              </a:rPr>
              <a:t>Goal I:</a:t>
            </a:r>
            <a:endParaRPr lang="en-US" sz="4800">
              <a:solidFill>
                <a:srgbClr val="00B0F0"/>
              </a:solidFill>
              <a:cs typeface="Arial"/>
            </a:endParaRPr>
          </a:p>
        </p:txBody>
      </p:sp>
      <p:sp>
        <p:nvSpPr>
          <p:cNvPr id="3" name="Content Placeholder 2">
            <a:extLst>
              <a:ext uri="{FF2B5EF4-FFF2-40B4-BE49-F238E27FC236}">
                <a16:creationId xmlns:a16="http://schemas.microsoft.com/office/drawing/2014/main" id="{2729AA3D-092D-CD94-CF04-BCEE580E492F}"/>
              </a:ext>
            </a:extLst>
          </p:cNvPr>
          <p:cNvSpPr>
            <a:spLocks noGrp="1"/>
          </p:cNvSpPr>
          <p:nvPr>
            <p:ph idx="1"/>
          </p:nvPr>
        </p:nvSpPr>
        <p:spPr>
          <a:xfrm>
            <a:off x="478431" y="1600200"/>
            <a:ext cx="4459014" cy="4351338"/>
          </a:xfrm>
        </p:spPr>
        <p:txBody>
          <a:bodyPr vert="horz" lIns="91440" tIns="45720" rIns="91440" bIns="45720" rtlCol="0" anchor="t">
            <a:normAutofit fontScale="92500"/>
          </a:bodyPr>
          <a:lstStyle/>
          <a:p>
            <a:pPr marL="0" indent="0">
              <a:buNone/>
            </a:pPr>
            <a:r>
              <a:rPr lang="en-AU" sz="2500" dirty="0">
                <a:solidFill>
                  <a:srgbClr val="146082"/>
                </a:solidFill>
              </a:rPr>
              <a:t>Secure biologically diverse, productive and climate resilient marine and coastal ecosystems:</a:t>
            </a:r>
          </a:p>
          <a:p>
            <a:pPr marL="0" indent="0">
              <a:buNone/>
            </a:pPr>
            <a:r>
              <a:rPr lang="en-AU" sz="2000" u="sng" dirty="0">
                <a:solidFill>
                  <a:srgbClr val="00B0F0"/>
                </a:solidFill>
                <a:ea typeface="Times New Roman" panose="02020603050405020304" pitchFamily="18" charset="0"/>
                <a:cs typeface="Arial" panose="020B0604020202020204" pitchFamily="34" charset="0"/>
              </a:rPr>
              <a:t>Goal I: </a:t>
            </a:r>
            <a:r>
              <a:rPr lang="en-US" sz="2000" u="sng" dirty="0">
                <a:solidFill>
                  <a:srgbClr val="00B0F0"/>
                </a:solidFill>
                <a:ea typeface="Times New Roman" panose="02020603050405020304" pitchFamily="18" charset="0"/>
                <a:cs typeface="Arial" panose="020B0604020202020204" pitchFamily="34" charset="0"/>
              </a:rPr>
              <a:t>Three sub-goals to reflect triple planetary crisis</a:t>
            </a:r>
            <a:endParaRPr lang="en-AU" sz="2000" u="sng" dirty="0">
              <a:solidFill>
                <a:srgbClr val="00B0F0"/>
              </a:solidFill>
              <a:ea typeface="Times New Roman" panose="02020603050405020304" pitchFamily="18" charset="0"/>
              <a:cs typeface="Arial" panose="020B0604020202020204" pitchFamily="34" charset="0"/>
            </a:endParaRPr>
          </a:p>
          <a:p>
            <a:pPr marL="0" indent="0">
              <a:buNone/>
            </a:pPr>
            <a:endParaRPr lang="en-US" sz="2000" dirty="0">
              <a:solidFill>
                <a:prstClr val="white"/>
              </a:solidFill>
              <a:cs typeface="Arial" panose="020B0604020202020204" pitchFamily="34" charset="0"/>
            </a:endParaRPr>
          </a:p>
          <a:p>
            <a:pPr marL="365760" lvl="1" indent="-365760">
              <a:buFont typeface="+mj-lt"/>
              <a:buAutoNum type="alphaLcParenR"/>
            </a:pPr>
            <a:r>
              <a:rPr lang="en-AU" sz="2000" dirty="0">
                <a:cs typeface="Arial"/>
              </a:rPr>
              <a:t>Protect </a:t>
            </a:r>
            <a:r>
              <a:rPr lang="en-AU" sz="2000" b="1" dirty="0">
                <a:solidFill>
                  <a:srgbClr val="00B0F0"/>
                </a:solidFill>
                <a:cs typeface="Arial"/>
              </a:rPr>
              <a:t>biodiversity</a:t>
            </a:r>
            <a:r>
              <a:rPr lang="en-AU" sz="2000" b="1" dirty="0">
                <a:cs typeface="Arial"/>
              </a:rPr>
              <a:t> </a:t>
            </a:r>
            <a:r>
              <a:rPr lang="en-AU" sz="2000" dirty="0">
                <a:cs typeface="Arial"/>
              </a:rPr>
              <a:t>to maintain ocean and coastal ecosystem functions</a:t>
            </a:r>
            <a:endParaRPr lang="en-US" sz="2000" dirty="0">
              <a:cs typeface="Arial"/>
            </a:endParaRPr>
          </a:p>
          <a:p>
            <a:pPr marL="365760" lvl="1" indent="-365760">
              <a:buFont typeface="+mj-lt"/>
              <a:buAutoNum type="alphaLcParenR"/>
            </a:pPr>
            <a:r>
              <a:rPr lang="en-AU" sz="2000" dirty="0">
                <a:cs typeface="Arial" panose="020B0604020202020204" pitchFamily="34" charset="0"/>
              </a:rPr>
              <a:t>Reduce ocean and coastal </a:t>
            </a:r>
            <a:r>
              <a:rPr lang="en-AU" sz="2100" b="1" dirty="0">
                <a:solidFill>
                  <a:srgbClr val="00B0F0"/>
                </a:solidFill>
                <a:cs typeface="Arial"/>
              </a:rPr>
              <a:t>pollution</a:t>
            </a:r>
            <a:endParaRPr lang="en-US" sz="2100" b="1" dirty="0">
              <a:solidFill>
                <a:srgbClr val="00B0F0"/>
              </a:solidFill>
              <a:cs typeface="Arial"/>
            </a:endParaRPr>
          </a:p>
          <a:p>
            <a:pPr marL="365760" lvl="1" indent="-365760">
              <a:buFont typeface="+mj-lt"/>
              <a:buAutoNum type="alphaLcParenR"/>
            </a:pPr>
            <a:r>
              <a:rPr lang="en-GB" sz="2000" dirty="0"/>
              <a:t>Secure ocean and coastal </a:t>
            </a:r>
            <a:r>
              <a:rPr lang="en-GB" sz="2100" b="1" dirty="0">
                <a:solidFill>
                  <a:srgbClr val="00B0F0"/>
                </a:solidFill>
                <a:cs typeface="Arial"/>
              </a:rPr>
              <a:t>climate</a:t>
            </a:r>
            <a:r>
              <a:rPr lang="en-GB" sz="2000" dirty="0"/>
              <a:t> resilience to reduce climate change impacts and disaster risk</a:t>
            </a:r>
          </a:p>
          <a:p>
            <a:endParaRPr lang="en-US" dirty="0"/>
          </a:p>
        </p:txBody>
      </p:sp>
      <p:pic>
        <p:nvPicPr>
          <p:cNvPr id="5" name="Picture 4">
            <a:extLst>
              <a:ext uri="{FF2B5EF4-FFF2-40B4-BE49-F238E27FC236}">
                <a16:creationId xmlns:a16="http://schemas.microsoft.com/office/drawing/2014/main" id="{7DE96800-A8E7-38E8-85CB-7EA2A98E3D9B}"/>
              </a:ext>
            </a:extLst>
          </p:cNvPr>
          <p:cNvPicPr>
            <a:picLocks noChangeAspect="1"/>
          </p:cNvPicPr>
          <p:nvPr/>
        </p:nvPicPr>
        <p:blipFill>
          <a:blip r:embed="rId3"/>
          <a:stretch>
            <a:fillRect/>
          </a:stretch>
        </p:blipFill>
        <p:spPr>
          <a:xfrm>
            <a:off x="5297214" y="0"/>
            <a:ext cx="7207994" cy="6858000"/>
          </a:xfrm>
          <a:prstGeom prst="rect">
            <a:avLst/>
          </a:prstGeom>
        </p:spPr>
      </p:pic>
    </p:spTree>
    <p:extLst>
      <p:ext uri="{BB962C8B-B14F-4D97-AF65-F5344CB8AC3E}">
        <p14:creationId xmlns:p14="http://schemas.microsoft.com/office/powerpoint/2010/main" val="705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D79D5D-2506-B957-7889-39A5D8076A3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pouring liquid into a container&#10;&#10;AI-generated content may be incorrect.">
            <a:extLst>
              <a:ext uri="{FF2B5EF4-FFF2-40B4-BE49-F238E27FC236}">
                <a16:creationId xmlns:a16="http://schemas.microsoft.com/office/drawing/2014/main" id="{DBA3EE69-3E51-0573-7A7E-7D2FE48A6F83}"/>
              </a:ext>
            </a:extLst>
          </p:cNvPr>
          <p:cNvPicPr>
            <a:picLocks noChangeAspect="1"/>
          </p:cNvPicPr>
          <p:nvPr/>
        </p:nvPicPr>
        <p:blipFill>
          <a:blip r:embed="rId3" cstate="print">
            <a:extLst>
              <a:ext uri="{28A0092B-C50C-407E-A947-70E740481C1C}">
                <a14:useLocalDpi xmlns:a14="http://schemas.microsoft.com/office/drawing/2010/main" val="0"/>
              </a:ext>
            </a:extLst>
          </a:blip>
          <a:srcRect l="1132" r="4750" b="-1"/>
          <a:stretch>
            <a:fillRect/>
          </a:stretch>
        </p:blipFill>
        <p:spPr bwMode="auto">
          <a:xfrm>
            <a:off x="2522356" y="10"/>
            <a:ext cx="9669642" cy="6857990"/>
          </a:xfrm>
          <a:prstGeom prst="rect">
            <a:avLst/>
          </a:prstGeom>
          <a:noFill/>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8804156-8CDD-641C-5F03-9A84DD2D7D27}"/>
              </a:ext>
            </a:extLst>
          </p:cNvPr>
          <p:cNvSpPr txBox="1"/>
          <p:nvPr/>
        </p:nvSpPr>
        <p:spPr>
          <a:xfrm>
            <a:off x="199205" y="192399"/>
            <a:ext cx="4192556" cy="2098203"/>
          </a:xfrm>
          <a:prstGeom prst="rect">
            <a:avLst/>
          </a:prstGeom>
        </p:spPr>
        <p:txBody>
          <a:bodyPr vert="horz" lIns="91440" tIns="45720" rIns="91440" bIns="45720" rtlCol="0" anchor="t">
            <a:noAutofit/>
          </a:bodyPr>
          <a:lstStyle/>
          <a:p>
            <a:pPr>
              <a:lnSpc>
                <a:spcPct val="90000"/>
              </a:lnSpc>
              <a:spcAft>
                <a:spcPts val="600"/>
              </a:spcAft>
            </a:pPr>
            <a:r>
              <a:rPr lang="en-US" sz="4000" b="1" dirty="0">
                <a:solidFill>
                  <a:srgbClr val="00B0F0"/>
                </a:solidFill>
              </a:rPr>
              <a:t>Goal II: </a:t>
            </a:r>
          </a:p>
          <a:p>
            <a:pPr>
              <a:lnSpc>
                <a:spcPct val="90000"/>
              </a:lnSpc>
              <a:spcAft>
                <a:spcPts val="600"/>
              </a:spcAft>
            </a:pPr>
            <a:r>
              <a:rPr lang="en-US" sz="2500" dirty="0">
                <a:solidFill>
                  <a:srgbClr val="00B0F0"/>
                </a:solidFill>
              </a:rPr>
              <a:t>Support knowledge management and science-policy dialogue on marine and coastal issues </a:t>
            </a:r>
          </a:p>
          <a:p>
            <a:pPr indent="-228600">
              <a:lnSpc>
                <a:spcPct val="90000"/>
              </a:lnSpc>
              <a:spcAft>
                <a:spcPts val="600"/>
              </a:spcAft>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96D81E0A-E4D1-4770-ABD9-F8B20F794444}"/>
              </a:ext>
            </a:extLst>
          </p:cNvPr>
          <p:cNvSpPr txBox="1"/>
          <p:nvPr/>
        </p:nvSpPr>
        <p:spPr>
          <a:xfrm>
            <a:off x="317957" y="2290602"/>
            <a:ext cx="5346572" cy="2568460"/>
          </a:xfrm>
          <a:prstGeom prst="rect">
            <a:avLst/>
          </a:prstGeom>
          <a:noFill/>
        </p:spPr>
        <p:txBody>
          <a:bodyPr wrap="square" rtlCol="0">
            <a:spAutoFit/>
          </a:bodyPr>
          <a:lstStyle/>
          <a:p>
            <a:pPr>
              <a:lnSpc>
                <a:spcPct val="90000"/>
              </a:lnSpc>
              <a:spcAft>
                <a:spcPts val="600"/>
              </a:spcAft>
            </a:pPr>
            <a:r>
              <a:rPr lang="en-US" u="sng" dirty="0"/>
              <a:t>Knowledge Management:</a:t>
            </a:r>
          </a:p>
          <a:p>
            <a:pPr marL="342900" lvl="0" indent="-342900">
              <a:lnSpc>
                <a:spcPct val="90000"/>
              </a:lnSpc>
              <a:spcAft>
                <a:spcPts val="600"/>
              </a:spcAft>
              <a:buFont typeface="Arial" panose="020B0604020202020204" pitchFamily="34" charset="0"/>
              <a:buChar char="•"/>
            </a:pPr>
            <a:r>
              <a:rPr lang="en-US" dirty="0"/>
              <a:t>Regionally harmonized </a:t>
            </a:r>
            <a:r>
              <a:rPr lang="en-US" b="1" dirty="0">
                <a:solidFill>
                  <a:srgbClr val="00B0F0"/>
                </a:solidFill>
              </a:rPr>
              <a:t>data collection, assessment and monitoring</a:t>
            </a:r>
            <a:r>
              <a:rPr lang="en-US" b="1" dirty="0"/>
              <a:t> </a:t>
            </a:r>
            <a:r>
              <a:rPr lang="en-US" dirty="0"/>
              <a:t>of ocean-related indicators supported </a:t>
            </a:r>
          </a:p>
          <a:p>
            <a:pPr marL="342900" lvl="0" indent="-342900">
              <a:lnSpc>
                <a:spcPct val="90000"/>
              </a:lnSpc>
              <a:spcAft>
                <a:spcPts val="600"/>
              </a:spcAft>
              <a:buFont typeface="Arial" panose="020B0604020202020204" pitchFamily="34" charset="0"/>
              <a:buChar char="•"/>
            </a:pPr>
            <a:r>
              <a:rPr lang="en-US" dirty="0"/>
              <a:t>Capacity promoted across all regions to enhance </a:t>
            </a:r>
            <a:r>
              <a:rPr lang="en-US" b="1" dirty="0">
                <a:solidFill>
                  <a:srgbClr val="00B0F0"/>
                </a:solidFill>
              </a:rPr>
              <a:t>knowledge management</a:t>
            </a:r>
            <a:r>
              <a:rPr lang="en-US" b="1" dirty="0"/>
              <a:t> </a:t>
            </a:r>
            <a:r>
              <a:rPr lang="en-US" dirty="0"/>
              <a:t>on marine and coastal issues </a:t>
            </a:r>
          </a:p>
          <a:p>
            <a:pPr marL="342900" lvl="0" indent="-342900">
              <a:lnSpc>
                <a:spcPct val="90000"/>
              </a:lnSpc>
              <a:spcAft>
                <a:spcPts val="600"/>
              </a:spcAft>
              <a:buFont typeface="Arial" panose="020B0604020202020204" pitchFamily="34" charset="0"/>
              <a:buChar char="•"/>
            </a:pPr>
            <a:r>
              <a:rPr lang="en-US" dirty="0"/>
              <a:t>Synergies across </a:t>
            </a:r>
            <a:r>
              <a:rPr lang="en-US" b="1" dirty="0">
                <a:solidFill>
                  <a:srgbClr val="00B0F0"/>
                </a:solidFill>
              </a:rPr>
              <a:t>reporting</a:t>
            </a:r>
            <a:r>
              <a:rPr lang="en-US" dirty="0"/>
              <a:t> requirements to reduce duplication of efforts fostered </a:t>
            </a:r>
            <a:endParaRPr lang="en-GB" dirty="0"/>
          </a:p>
        </p:txBody>
      </p:sp>
      <p:sp>
        <p:nvSpPr>
          <p:cNvPr id="5" name="Content Placeholder 2">
            <a:extLst>
              <a:ext uri="{FF2B5EF4-FFF2-40B4-BE49-F238E27FC236}">
                <a16:creationId xmlns:a16="http://schemas.microsoft.com/office/drawing/2014/main" id="{3E90F1E6-7DD3-F160-39AD-3E72D1BAC844}"/>
              </a:ext>
            </a:extLst>
          </p:cNvPr>
          <p:cNvSpPr txBox="1">
            <a:spLocks/>
          </p:cNvSpPr>
          <p:nvPr/>
        </p:nvSpPr>
        <p:spPr>
          <a:xfrm>
            <a:off x="317958" y="4859062"/>
            <a:ext cx="5346572" cy="19989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u="sng" dirty="0"/>
              <a:t>Research and Science-Policy Dialogue</a:t>
            </a:r>
          </a:p>
          <a:p>
            <a:r>
              <a:rPr lang="en-GB" sz="1800" dirty="0">
                <a:latin typeface="+mj-lt"/>
                <a:cs typeface="Arial" panose="020B0604020202020204" pitchFamily="34" charset="0"/>
              </a:rPr>
              <a:t>Research fostered to deepen understanding of marine environments in sync with existing </a:t>
            </a:r>
            <a:r>
              <a:rPr lang="en-GB" sz="1800" b="1" dirty="0">
                <a:solidFill>
                  <a:srgbClr val="00B0F0"/>
                </a:solidFill>
              </a:rPr>
              <a:t>global assessment platforms</a:t>
            </a:r>
            <a:endParaRPr lang="en-US" sz="1800" b="1" dirty="0">
              <a:solidFill>
                <a:srgbClr val="00B0F0"/>
              </a:solidFill>
            </a:endParaRPr>
          </a:p>
          <a:p>
            <a:r>
              <a:rPr lang="en-GB" sz="1800" dirty="0">
                <a:latin typeface="+mj-lt"/>
                <a:cs typeface="Arial" panose="020B0604020202020204" pitchFamily="34" charset="0"/>
              </a:rPr>
              <a:t>Science-policy dialogue enhanced on </a:t>
            </a:r>
            <a:r>
              <a:rPr lang="en-GB" sz="1800" b="1" dirty="0">
                <a:solidFill>
                  <a:srgbClr val="00B0F0"/>
                </a:solidFill>
              </a:rPr>
              <a:t>marine and coastal issues </a:t>
            </a:r>
            <a:endParaRPr lang="en-AU" sz="1800" b="1" dirty="0">
              <a:solidFill>
                <a:srgbClr val="00B0F0"/>
              </a:solidFill>
            </a:endParaRPr>
          </a:p>
          <a:p>
            <a:endParaRPr lang="en-US" sz="2000" dirty="0"/>
          </a:p>
          <a:p>
            <a:endParaRPr lang="en-US" sz="2000" dirty="0"/>
          </a:p>
        </p:txBody>
      </p:sp>
    </p:spTree>
    <p:extLst>
      <p:ext uri="{BB962C8B-B14F-4D97-AF65-F5344CB8AC3E}">
        <p14:creationId xmlns:p14="http://schemas.microsoft.com/office/powerpoint/2010/main" val="229374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ABFEC4-EB75-B7AC-A6C6-7AB495957083}"/>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room with a podium and chairs&#10;&#10;AI-generated content may be incorrect.">
            <a:extLst>
              <a:ext uri="{FF2B5EF4-FFF2-40B4-BE49-F238E27FC236}">
                <a16:creationId xmlns:a16="http://schemas.microsoft.com/office/drawing/2014/main" id="{CFE497E2-1AAF-6827-CEF8-107C5CBA2D09}"/>
              </a:ext>
            </a:extLst>
          </p:cNvPr>
          <p:cNvPicPr>
            <a:picLocks noChangeAspect="1"/>
          </p:cNvPicPr>
          <p:nvPr/>
        </p:nvPicPr>
        <p:blipFill>
          <a:blip r:embed="rId3">
            <a:extLst>
              <a:ext uri="{28A0092B-C50C-407E-A947-70E740481C1C}">
                <a14:useLocalDpi xmlns:a14="http://schemas.microsoft.com/office/drawing/2010/main" val="0"/>
              </a:ext>
            </a:extLst>
          </a:blip>
          <a:srcRect l="5884" r="-1" b="-1"/>
          <a:stretch>
            <a:fillRect/>
          </a:stretch>
        </p:blipFill>
        <p:spPr bwMode="auto">
          <a:xfrm>
            <a:off x="2522356" y="10"/>
            <a:ext cx="9669642" cy="6857990"/>
          </a:xfrm>
          <a:prstGeom prst="rect">
            <a:avLst/>
          </a:prstGeom>
          <a:noFill/>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7">
            <a:extLst>
              <a:ext uri="{FF2B5EF4-FFF2-40B4-BE49-F238E27FC236}">
                <a16:creationId xmlns:a16="http://schemas.microsoft.com/office/drawing/2014/main" id="{C06EA9A8-0349-0F66-AAAF-BAD5F5F9F2F1}"/>
              </a:ext>
            </a:extLst>
          </p:cNvPr>
          <p:cNvSpPr txBox="1">
            <a:spLocks/>
          </p:cNvSpPr>
          <p:nvPr/>
        </p:nvSpPr>
        <p:spPr>
          <a:xfrm>
            <a:off x="249293" y="1677591"/>
            <a:ext cx="4981075" cy="5376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a:t>Strengthened </a:t>
            </a:r>
            <a:r>
              <a:rPr lang="en-US" sz="2000" b="1" dirty="0">
                <a:solidFill>
                  <a:srgbClr val="00B0F0"/>
                </a:solidFill>
              </a:rPr>
              <a:t>relationship</a:t>
            </a:r>
            <a:r>
              <a:rPr lang="en-US" sz="2000" dirty="0"/>
              <a:t> with UNEA and elevated RSP profile for advancing ocean-related SDGs</a:t>
            </a:r>
          </a:p>
          <a:p>
            <a:pPr marL="285750" indent="-285750"/>
            <a:r>
              <a:rPr lang="en-US" sz="2000" dirty="0"/>
              <a:t>Enhanced </a:t>
            </a:r>
            <a:r>
              <a:rPr lang="en-US" sz="2000" b="1" dirty="0">
                <a:solidFill>
                  <a:srgbClr val="00B0F0"/>
                </a:solidFill>
              </a:rPr>
              <a:t>cooperation</a:t>
            </a:r>
            <a:r>
              <a:rPr lang="en-US" sz="2000" dirty="0"/>
              <a:t> with UN bodies, MEAs, financial institutions, philanthropies, and other processes</a:t>
            </a:r>
          </a:p>
          <a:p>
            <a:pPr marL="285750" indent="-285750"/>
            <a:r>
              <a:rPr lang="en-US" sz="2000" dirty="0"/>
              <a:t>Improved </a:t>
            </a:r>
            <a:r>
              <a:rPr lang="en-US" sz="2000" b="1" dirty="0">
                <a:solidFill>
                  <a:srgbClr val="00B0F0"/>
                </a:solidFill>
              </a:rPr>
              <a:t>collaboration and knowledge</a:t>
            </a:r>
            <a:r>
              <a:rPr lang="en-US" sz="2000" dirty="0"/>
              <a:t> exchange among Regional Seas, notably through the RSP Annual Meeting</a:t>
            </a:r>
          </a:p>
          <a:p>
            <a:pPr marL="285750" indent="-285750"/>
            <a:r>
              <a:rPr lang="en-US" sz="2000" dirty="0"/>
              <a:t>Strengthened </a:t>
            </a:r>
            <a:r>
              <a:rPr lang="en-US" sz="2000" b="1" dirty="0">
                <a:solidFill>
                  <a:srgbClr val="00B0F0"/>
                </a:solidFill>
              </a:rPr>
              <a:t>legal and policy frameworks</a:t>
            </a:r>
            <a:r>
              <a:rPr lang="en-US" sz="2000" dirty="0"/>
              <a:t> to align RSP delivery with the GBF and other global frameworks</a:t>
            </a:r>
          </a:p>
          <a:p>
            <a:pPr marL="285750" indent="-285750"/>
            <a:r>
              <a:rPr lang="en-US" sz="2000" dirty="0"/>
              <a:t>Integration of RSP activities into </a:t>
            </a:r>
            <a:r>
              <a:rPr lang="en-US" sz="2000" b="1" dirty="0">
                <a:solidFill>
                  <a:srgbClr val="00B0F0"/>
                </a:solidFill>
              </a:rPr>
              <a:t>national planning processes</a:t>
            </a:r>
          </a:p>
          <a:p>
            <a:pPr marL="285750" indent="-285750"/>
            <a:r>
              <a:rPr lang="en-US" sz="2000" dirty="0"/>
              <a:t>Promotion of </a:t>
            </a:r>
            <a:r>
              <a:rPr lang="en-US" sz="2000" b="1" dirty="0">
                <a:solidFill>
                  <a:srgbClr val="00B0F0"/>
                </a:solidFill>
              </a:rPr>
              <a:t>equitable and participatory</a:t>
            </a:r>
            <a:r>
              <a:rPr lang="en-US" sz="2000" dirty="0"/>
              <a:t> ocean governance</a:t>
            </a:r>
          </a:p>
        </p:txBody>
      </p:sp>
      <p:sp>
        <p:nvSpPr>
          <p:cNvPr id="10" name="Title 1">
            <a:extLst>
              <a:ext uri="{FF2B5EF4-FFF2-40B4-BE49-F238E27FC236}">
                <a16:creationId xmlns:a16="http://schemas.microsoft.com/office/drawing/2014/main" id="{045BF3DF-0A88-488D-90EB-573A4114FB08}"/>
              </a:ext>
            </a:extLst>
          </p:cNvPr>
          <p:cNvSpPr>
            <a:spLocks noGrp="1"/>
          </p:cNvSpPr>
          <p:nvPr>
            <p:ph type="title"/>
          </p:nvPr>
        </p:nvSpPr>
        <p:spPr>
          <a:xfrm>
            <a:off x="359821" y="262943"/>
            <a:ext cx="4335389" cy="1565702"/>
          </a:xfrm>
        </p:spPr>
        <p:txBody>
          <a:bodyPr>
            <a:normAutofit fontScale="90000"/>
          </a:bodyPr>
          <a:lstStyle/>
          <a:p>
            <a:r>
              <a:rPr lang="en-AU" sz="4000" b="1" dirty="0">
                <a:solidFill>
                  <a:srgbClr val="00B0F0"/>
                </a:solidFill>
                <a:cs typeface="Arial"/>
              </a:rPr>
              <a:t>Goal III: </a:t>
            </a:r>
            <a:br>
              <a:rPr lang="en-AU" sz="2700" b="1" u="sng" dirty="0">
                <a:cs typeface="Arial" panose="020B0604020202020204" pitchFamily="34" charset="0"/>
              </a:rPr>
            </a:br>
            <a:r>
              <a:rPr lang="en-GB" sz="2700" dirty="0">
                <a:solidFill>
                  <a:srgbClr val="00B0F0"/>
                </a:solidFill>
                <a:cs typeface="Arial"/>
              </a:rPr>
              <a:t>Elevate the global profile of the RSP through outreach, advocacy and partnerships </a:t>
            </a:r>
            <a:br>
              <a:rPr lang="en-US" sz="4000" dirty="0">
                <a:cs typeface="Arial" panose="020B0604020202020204" pitchFamily="34" charset="0"/>
              </a:rPr>
            </a:br>
            <a:endParaRPr lang="en-US" sz="4000" dirty="0"/>
          </a:p>
        </p:txBody>
      </p:sp>
    </p:spTree>
    <p:extLst>
      <p:ext uri="{BB962C8B-B14F-4D97-AF65-F5344CB8AC3E}">
        <p14:creationId xmlns:p14="http://schemas.microsoft.com/office/powerpoint/2010/main" val="162352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C77EC6-BBB5-6EA7-ABBD-A0E854B80447}"/>
              </a:ext>
            </a:extLst>
          </p:cNvPr>
          <p:cNvSpPr txBox="1"/>
          <p:nvPr/>
        </p:nvSpPr>
        <p:spPr>
          <a:xfrm>
            <a:off x="4464397" y="3182479"/>
            <a:ext cx="4843902" cy="892552"/>
          </a:xfrm>
          <a:prstGeom prst="rect">
            <a:avLst/>
          </a:prstGeom>
          <a:noFill/>
        </p:spPr>
        <p:txBody>
          <a:bodyPr wrap="square">
            <a:spAutoFit/>
          </a:bodyPr>
          <a:lstStyle/>
          <a:p>
            <a:r>
              <a:rPr lang="en-US" sz="3200" b="1" dirty="0">
                <a:solidFill>
                  <a:srgbClr val="00AEEF"/>
                </a:solidFill>
                <a:latin typeface="Roboto" panose="02000000000000000000" pitchFamily="2" charset="0"/>
                <a:ea typeface="Roboto" panose="02000000000000000000" pitchFamily="2" charset="0"/>
                <a:cs typeface="Roboto" panose="02000000000000000000" pitchFamily="2" charset="0"/>
              </a:rPr>
              <a:t>Thank you</a:t>
            </a:r>
          </a:p>
          <a:p>
            <a:endParaRPr lang="en-US" sz="2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CE80CBE2-27A4-3CB5-7686-2530C34AE770}"/>
              </a:ext>
            </a:extLst>
          </p:cNvPr>
          <p:cNvSpPr txBox="1"/>
          <p:nvPr/>
        </p:nvSpPr>
        <p:spPr>
          <a:xfrm>
            <a:off x="2203057" y="5984769"/>
            <a:ext cx="1689886" cy="369332"/>
          </a:xfrm>
          <a:prstGeom prst="rect">
            <a:avLst/>
          </a:prstGeom>
          <a:noFill/>
        </p:spPr>
        <p:txBody>
          <a:bodyPr wrap="none" rtlCol="0">
            <a:spAutoFit/>
          </a:bodyPr>
          <a:lstStyle/>
          <a:p>
            <a:pPr algn="ctr"/>
            <a:r>
              <a:rPr lang="en-US" b="1" dirty="0">
                <a:solidFill>
                  <a:schemeClr val="bg1"/>
                </a:solidFill>
                <a:latin typeface="Roboto" panose="02000000000000000000" pitchFamily="2" charset="0"/>
                <a:ea typeface="Roboto" panose="02000000000000000000" pitchFamily="2" charset="0"/>
                <a:cs typeface="Roboto" panose="02000000000000000000" pitchFamily="2" charset="0"/>
              </a:rPr>
              <a:t>www.unep.org</a:t>
            </a:r>
            <a:endParaRPr lang="en-KE"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descr="A close-up of a logo&#10;&#10;AI-generated content may be incorrect.">
            <a:extLst>
              <a:ext uri="{FF2B5EF4-FFF2-40B4-BE49-F238E27FC236}">
                <a16:creationId xmlns:a16="http://schemas.microsoft.com/office/drawing/2014/main" id="{83435E2D-228F-BF5D-15ED-B932B1AA9F23}"/>
              </a:ext>
            </a:extLst>
          </p:cNvPr>
          <p:cNvPicPr>
            <a:picLocks noChangeAspect="1"/>
          </p:cNvPicPr>
          <p:nvPr/>
        </p:nvPicPr>
        <p:blipFill>
          <a:blip r:embed="rId3"/>
          <a:stretch>
            <a:fillRect/>
          </a:stretch>
        </p:blipFill>
        <p:spPr>
          <a:xfrm>
            <a:off x="3050826" y="1253425"/>
            <a:ext cx="5404115" cy="1804420"/>
          </a:xfrm>
          <a:prstGeom prst="rect">
            <a:avLst/>
          </a:prstGeom>
        </p:spPr>
      </p:pic>
    </p:spTree>
    <p:extLst>
      <p:ext uri="{BB962C8B-B14F-4D97-AF65-F5344CB8AC3E}">
        <p14:creationId xmlns:p14="http://schemas.microsoft.com/office/powerpoint/2010/main" val="286900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7AED647-18EA-8EFE-EE37-D37C9A55E507}"/>
            </a:ext>
          </a:extLst>
        </p:cNvPr>
        <p:cNvGrpSpPr/>
        <p:nvPr/>
      </p:nvGrpSpPr>
      <p:grpSpPr>
        <a:xfrm>
          <a:off x="0" y="0"/>
          <a:ext cx="0" cy="0"/>
          <a:chOff x="0" y="0"/>
          <a:chExt cx="0" cy="0"/>
        </a:xfrm>
      </p:grpSpPr>
      <p:pic>
        <p:nvPicPr>
          <p:cNvPr id="3" name="Picture 2" descr="Penguins swimming in the water&#10;&#10;AI-generated content may be incorrect.">
            <a:extLst>
              <a:ext uri="{FF2B5EF4-FFF2-40B4-BE49-F238E27FC236}">
                <a16:creationId xmlns:a16="http://schemas.microsoft.com/office/drawing/2014/main" id="{A3B19CEF-BFA1-950A-9D8E-81597316B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191999" cy="8064205"/>
          </a:xfrm>
          <a:prstGeom prst="rect">
            <a:avLst/>
          </a:prstGeom>
          <a:noFill/>
          <a:ln>
            <a:noFill/>
          </a:ln>
        </p:spPr>
      </p:pic>
      <p:sp>
        <p:nvSpPr>
          <p:cNvPr id="6" name="Title 1">
            <a:extLst>
              <a:ext uri="{FF2B5EF4-FFF2-40B4-BE49-F238E27FC236}">
                <a16:creationId xmlns:a16="http://schemas.microsoft.com/office/drawing/2014/main" id="{24AB238E-2AF4-5030-DAC1-56B832985A23}"/>
              </a:ext>
            </a:extLst>
          </p:cNvPr>
          <p:cNvSpPr txBox="1">
            <a:spLocks/>
          </p:cNvSpPr>
          <p:nvPr/>
        </p:nvSpPr>
        <p:spPr>
          <a:xfrm>
            <a:off x="8936694" y="1232331"/>
            <a:ext cx="2659306" cy="2910886"/>
          </a:xfrm>
          <a:prstGeom prst="rect">
            <a:avLst/>
          </a:prstGeom>
        </p:spPr>
        <p:txBody>
          <a:bodyPr vert="horz" lIns="0" tIns="0" rIns="121920" bIns="6096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67" spc="-200" dirty="0">
                <a:solidFill>
                  <a:schemeClr val="bg1"/>
                </a:solidFill>
                <a:latin typeface="Arial" panose="020B0604020202020204" pitchFamily="34" charset="0"/>
                <a:cs typeface="Arial" panose="020B0604020202020204" pitchFamily="34" charset="0"/>
              </a:rPr>
              <a:t>Section II: Vision and objective</a:t>
            </a:r>
            <a:endParaRPr lang="en-US" sz="5867" spc="133" dirty="0">
              <a:solidFill>
                <a:schemeClr val="bg1"/>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DF389865-AC99-147A-7FFC-D3C030F09CF3}"/>
              </a:ext>
            </a:extLst>
          </p:cNvPr>
          <p:cNvGrpSpPr/>
          <p:nvPr/>
        </p:nvGrpSpPr>
        <p:grpSpPr>
          <a:xfrm>
            <a:off x="2116258" y="473112"/>
            <a:ext cx="6033829" cy="1687795"/>
            <a:chOff x="859525" y="-195566"/>
            <a:chExt cx="5812781" cy="1912061"/>
          </a:xfrm>
          <a:solidFill>
            <a:srgbClr val="546378"/>
          </a:solidFill>
        </p:grpSpPr>
        <p:sp>
          <p:nvSpPr>
            <p:cNvPr id="38" name="Rectangle 37">
              <a:extLst>
                <a:ext uri="{FF2B5EF4-FFF2-40B4-BE49-F238E27FC236}">
                  <a16:creationId xmlns:a16="http://schemas.microsoft.com/office/drawing/2014/main" id="{D08E2503-B0A6-224B-360D-F99E8A4B4288}"/>
                </a:ext>
              </a:extLst>
            </p:cNvPr>
            <p:cNvSpPr/>
            <p:nvPr/>
          </p:nvSpPr>
          <p:spPr>
            <a:xfrm>
              <a:off x="859538" y="-195566"/>
              <a:ext cx="5812768" cy="1912061"/>
            </a:xfrm>
            <a:prstGeom prst="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TextBox 38">
              <a:extLst>
                <a:ext uri="{FF2B5EF4-FFF2-40B4-BE49-F238E27FC236}">
                  <a16:creationId xmlns:a16="http://schemas.microsoft.com/office/drawing/2014/main" id="{D9D9C48F-2B0B-73D9-8ABC-22004496A7DF}"/>
                </a:ext>
              </a:extLst>
            </p:cNvPr>
            <p:cNvSpPr txBox="1"/>
            <p:nvPr/>
          </p:nvSpPr>
          <p:spPr>
            <a:xfrm>
              <a:off x="859525" y="-135746"/>
              <a:ext cx="5812780" cy="1822166"/>
            </a:xfrm>
            <a:prstGeom prst="rect">
              <a:avLst/>
            </a:prstGeom>
            <a:solidFill>
              <a:srgbClr val="2A455B"/>
            </a:solidFill>
            <a:ln>
              <a:noFill/>
            </a:ln>
          </p:spPr>
          <p:style>
            <a:lnRef idx="0">
              <a:scrgbClr r="0" g="0" b="0"/>
            </a:lnRef>
            <a:fillRef idx="0">
              <a:scrgbClr r="0" g="0" b="0"/>
            </a:fillRef>
            <a:effectRef idx="0">
              <a:scrgbClr r="0" g="0" b="0"/>
            </a:effectRef>
            <a:fontRef idx="minor">
              <a:schemeClr val="lt1"/>
            </a:fontRef>
          </p:style>
          <p:txBody>
            <a:bodyPr spcFirstLastPara="0" vert="horz" wrap="square" lIns="112784" tIns="485664" rIns="112784" bIns="485664" numCol="1" spcCol="1270" anchor="ctr" anchorCtr="0">
              <a:noAutofit/>
            </a:bodyPr>
            <a:lstStyle/>
            <a:p>
              <a:r>
                <a:rPr lang="en-AU" dirty="0">
                  <a:latin typeface="+mj-lt"/>
                  <a:ea typeface="Times New Roman" panose="02020603050405020304" pitchFamily="18" charset="0"/>
                </a:rPr>
                <a:t>Prosperous and climate resilient seas </a:t>
              </a:r>
              <a:r>
                <a:rPr lang="en-AU">
                  <a:latin typeface="+mj-lt"/>
                  <a:ea typeface="Times New Roman" panose="02020603050405020304" pitchFamily="18" charset="0"/>
                </a:rPr>
                <a:t>and their </a:t>
              </a:r>
              <a:r>
                <a:rPr lang="en-AU" dirty="0">
                  <a:latin typeface="+mj-lt"/>
                  <a:ea typeface="Times New Roman" panose="02020603050405020304" pitchFamily="18" charset="0"/>
                </a:rPr>
                <a:t>respective coastal regions with biologically diverse, healthy, productive, conserved, restored and effectively used marine and coastal ecosystems for the benefit of people and nature.</a:t>
              </a:r>
            </a:p>
          </p:txBody>
        </p:sp>
      </p:grpSp>
      <p:grpSp>
        <p:nvGrpSpPr>
          <p:cNvPr id="29" name="Group 28">
            <a:extLst>
              <a:ext uri="{FF2B5EF4-FFF2-40B4-BE49-F238E27FC236}">
                <a16:creationId xmlns:a16="http://schemas.microsoft.com/office/drawing/2014/main" id="{6BBC7248-C545-60D3-8E71-3602FBA2331E}"/>
              </a:ext>
            </a:extLst>
          </p:cNvPr>
          <p:cNvGrpSpPr/>
          <p:nvPr/>
        </p:nvGrpSpPr>
        <p:grpSpPr>
          <a:xfrm>
            <a:off x="367744" y="472931"/>
            <a:ext cx="1748515" cy="1765326"/>
            <a:chOff x="-803790" y="-1999117"/>
            <a:chExt cx="1453193" cy="1999463"/>
          </a:xfrm>
        </p:grpSpPr>
        <p:sp>
          <p:nvSpPr>
            <p:cNvPr id="36" name="Rectangle 35">
              <a:extLst>
                <a:ext uri="{FF2B5EF4-FFF2-40B4-BE49-F238E27FC236}">
                  <a16:creationId xmlns:a16="http://schemas.microsoft.com/office/drawing/2014/main" id="{60B7E9F8-1A49-A909-3873-D530B441B5C7}"/>
                </a:ext>
              </a:extLst>
            </p:cNvPr>
            <p:cNvSpPr/>
            <p:nvPr/>
          </p:nvSpPr>
          <p:spPr>
            <a:xfrm>
              <a:off x="-803790" y="-1999117"/>
              <a:ext cx="1453192" cy="191206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TextBox 36">
              <a:extLst>
                <a:ext uri="{FF2B5EF4-FFF2-40B4-BE49-F238E27FC236}">
                  <a16:creationId xmlns:a16="http://schemas.microsoft.com/office/drawing/2014/main" id="{0BA7DC66-FAA7-C684-CECC-EAEF7B430F5E}"/>
                </a:ext>
              </a:extLst>
            </p:cNvPr>
            <p:cNvSpPr txBox="1"/>
            <p:nvPr/>
          </p:nvSpPr>
          <p:spPr>
            <a:xfrm>
              <a:off x="-803789" y="-1911715"/>
              <a:ext cx="1453192" cy="19120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898" tIns="188869" rIns="76898" bIns="188869" numCol="1" spcCol="1270" anchor="ctr" anchorCtr="0">
              <a:noAutofit/>
            </a:bodyPr>
            <a:lstStyle/>
            <a:p>
              <a:pPr marL="0" lvl="0" indent="0" algn="ctr" defTabSz="1066800">
                <a:lnSpc>
                  <a:spcPct val="90000"/>
                </a:lnSpc>
                <a:spcBef>
                  <a:spcPct val="0"/>
                </a:spcBef>
                <a:spcAft>
                  <a:spcPct val="35000"/>
                </a:spcAft>
                <a:buNone/>
              </a:pPr>
              <a:r>
                <a:rPr lang="en-US" sz="2400" kern="1200" dirty="0"/>
                <a:t>Vision</a:t>
              </a:r>
            </a:p>
            <a:p>
              <a:pPr marL="0" lvl="0" indent="0" algn="ctr" defTabSz="1066800">
                <a:lnSpc>
                  <a:spcPct val="90000"/>
                </a:lnSpc>
                <a:spcBef>
                  <a:spcPct val="0"/>
                </a:spcBef>
                <a:spcAft>
                  <a:spcPct val="35000"/>
                </a:spcAft>
                <a:buNone/>
              </a:pPr>
              <a:r>
                <a:rPr lang="en-US" sz="2400" i="1" dirty="0"/>
                <a:t>(New)</a:t>
              </a:r>
              <a:endParaRPr lang="en-US" sz="2400" i="1" kern="1200" dirty="0"/>
            </a:p>
          </p:txBody>
        </p:sp>
      </p:grpSp>
      <p:grpSp>
        <p:nvGrpSpPr>
          <p:cNvPr id="30" name="Group 29">
            <a:extLst>
              <a:ext uri="{FF2B5EF4-FFF2-40B4-BE49-F238E27FC236}">
                <a16:creationId xmlns:a16="http://schemas.microsoft.com/office/drawing/2014/main" id="{6C2B1A07-A0C9-B85B-B123-CE822482CAEA}"/>
              </a:ext>
            </a:extLst>
          </p:cNvPr>
          <p:cNvGrpSpPr/>
          <p:nvPr/>
        </p:nvGrpSpPr>
        <p:grpSpPr>
          <a:xfrm>
            <a:off x="2116258" y="2237893"/>
            <a:ext cx="6033817" cy="1727820"/>
            <a:chOff x="169393" y="-479352"/>
            <a:chExt cx="5812768" cy="1945210"/>
          </a:xfrm>
          <a:solidFill>
            <a:srgbClr val="546378"/>
          </a:solidFill>
        </p:grpSpPr>
        <p:sp>
          <p:nvSpPr>
            <p:cNvPr id="34" name="Rectangle 33">
              <a:extLst>
                <a:ext uri="{FF2B5EF4-FFF2-40B4-BE49-F238E27FC236}">
                  <a16:creationId xmlns:a16="http://schemas.microsoft.com/office/drawing/2014/main" id="{845C5E34-736D-760C-874B-124977C11447}"/>
                </a:ext>
              </a:extLst>
            </p:cNvPr>
            <p:cNvSpPr/>
            <p:nvPr/>
          </p:nvSpPr>
          <p:spPr>
            <a:xfrm>
              <a:off x="169393" y="-446203"/>
              <a:ext cx="5812768" cy="1912061"/>
            </a:xfrm>
            <a:prstGeom prst="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5" name="TextBox 34">
              <a:extLst>
                <a:ext uri="{FF2B5EF4-FFF2-40B4-BE49-F238E27FC236}">
                  <a16:creationId xmlns:a16="http://schemas.microsoft.com/office/drawing/2014/main" id="{8BEFC968-F7B8-3E96-5121-2C6D0EB1CF83}"/>
                </a:ext>
              </a:extLst>
            </p:cNvPr>
            <p:cNvSpPr txBox="1"/>
            <p:nvPr/>
          </p:nvSpPr>
          <p:spPr>
            <a:xfrm>
              <a:off x="169395" y="-479352"/>
              <a:ext cx="5812766" cy="1945209"/>
            </a:xfrm>
            <a:prstGeom prst="rect">
              <a:avLst/>
            </a:prstGeom>
            <a:solidFill>
              <a:srgbClr val="2A455B"/>
            </a:solidFill>
            <a:ln>
              <a:noFill/>
            </a:ln>
          </p:spPr>
          <p:style>
            <a:lnRef idx="0">
              <a:scrgbClr r="0" g="0" b="0"/>
            </a:lnRef>
            <a:fillRef idx="0">
              <a:scrgbClr r="0" g="0" b="0"/>
            </a:fillRef>
            <a:effectRef idx="0">
              <a:scrgbClr r="0" g="0" b="0"/>
            </a:effectRef>
            <a:fontRef idx="minor">
              <a:schemeClr val="lt1"/>
            </a:fontRef>
          </p:style>
          <p:txBody>
            <a:bodyPr spcFirstLastPara="0" vert="horz" wrap="square" lIns="112784" tIns="485664" rIns="112784" bIns="485664" numCol="1" spcCol="1270" anchor="ctr" anchorCtr="0">
              <a:noAutofit/>
            </a:bodyPr>
            <a:lstStyle/>
            <a:p>
              <a:r>
                <a:rPr lang="en-AU" dirty="0">
                  <a:latin typeface="+mj-lt"/>
                </a:rPr>
                <a:t>Secure healthy, productive marine and coastal ecosystems leading to a more sustainable ocean economy, supporting human health and livelihoods </a:t>
              </a:r>
              <a:r>
                <a:rPr lang="en-AU" dirty="0">
                  <a:latin typeface="+mj-lt"/>
                  <a:ea typeface="Times New Roman" panose="02020603050405020304" pitchFamily="18" charset="0"/>
                </a:rPr>
                <a:t>while also tackling the interlinked and mutually reinforcing effects of biodiversity loss, pollution and climate change.</a:t>
              </a:r>
            </a:p>
          </p:txBody>
        </p:sp>
      </p:grpSp>
      <p:grpSp>
        <p:nvGrpSpPr>
          <p:cNvPr id="31" name="Group 30">
            <a:extLst>
              <a:ext uri="{FF2B5EF4-FFF2-40B4-BE49-F238E27FC236}">
                <a16:creationId xmlns:a16="http://schemas.microsoft.com/office/drawing/2014/main" id="{C93AA896-5628-FEBF-F36C-5F34848D268D}"/>
              </a:ext>
            </a:extLst>
          </p:cNvPr>
          <p:cNvGrpSpPr/>
          <p:nvPr/>
        </p:nvGrpSpPr>
        <p:grpSpPr>
          <a:xfrm>
            <a:off x="367748" y="2238722"/>
            <a:ext cx="1748515" cy="1726991"/>
            <a:chOff x="-803792" y="-87056"/>
            <a:chExt cx="1453192" cy="1912061"/>
          </a:xfrm>
        </p:grpSpPr>
        <p:sp>
          <p:nvSpPr>
            <p:cNvPr id="32" name="Rectangle 31">
              <a:extLst>
                <a:ext uri="{FF2B5EF4-FFF2-40B4-BE49-F238E27FC236}">
                  <a16:creationId xmlns:a16="http://schemas.microsoft.com/office/drawing/2014/main" id="{D8E15970-1C0D-E34A-1C97-77238BE636E6}"/>
                </a:ext>
              </a:extLst>
            </p:cNvPr>
            <p:cNvSpPr/>
            <p:nvPr/>
          </p:nvSpPr>
          <p:spPr>
            <a:xfrm>
              <a:off x="-803792" y="-87056"/>
              <a:ext cx="1453192" cy="191206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3" name="TextBox 32">
              <a:extLst>
                <a:ext uri="{FF2B5EF4-FFF2-40B4-BE49-F238E27FC236}">
                  <a16:creationId xmlns:a16="http://schemas.microsoft.com/office/drawing/2014/main" id="{C0E74340-6CCB-C4ED-C85F-AF37A1561D80}"/>
                </a:ext>
              </a:extLst>
            </p:cNvPr>
            <p:cNvSpPr txBox="1"/>
            <p:nvPr/>
          </p:nvSpPr>
          <p:spPr>
            <a:xfrm>
              <a:off x="-703255" y="-87056"/>
              <a:ext cx="1352655" cy="19120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898" tIns="188869" rIns="76898" bIns="188869" numCol="1" spcCol="1270" anchor="ctr" anchorCtr="0">
              <a:noAutofit/>
            </a:bodyPr>
            <a:lstStyle/>
            <a:p>
              <a:pPr marL="0" lvl="0" indent="0" algn="ctr" defTabSz="1066800">
                <a:lnSpc>
                  <a:spcPct val="90000"/>
                </a:lnSpc>
                <a:spcBef>
                  <a:spcPct val="0"/>
                </a:spcBef>
                <a:spcAft>
                  <a:spcPct val="35000"/>
                </a:spcAft>
                <a:buNone/>
              </a:pPr>
              <a:r>
                <a:rPr lang="en-US" sz="2400" kern="1200" dirty="0"/>
                <a:t>Objective</a:t>
              </a:r>
            </a:p>
            <a:p>
              <a:pPr marL="0" lvl="0" indent="0" algn="ctr" defTabSz="1066800">
                <a:lnSpc>
                  <a:spcPct val="90000"/>
                </a:lnSpc>
                <a:spcBef>
                  <a:spcPct val="0"/>
                </a:spcBef>
                <a:spcAft>
                  <a:spcPct val="35000"/>
                </a:spcAft>
                <a:buNone/>
              </a:pPr>
              <a:r>
                <a:rPr lang="en-US" sz="2400" i="1" dirty="0"/>
                <a:t>(Updated)</a:t>
              </a:r>
              <a:endParaRPr lang="en-US" sz="2400" i="1" kern="1200" dirty="0"/>
            </a:p>
          </p:txBody>
        </p:sp>
      </p:grpSp>
    </p:spTree>
    <p:extLst>
      <p:ext uri="{BB962C8B-B14F-4D97-AF65-F5344CB8AC3E}">
        <p14:creationId xmlns:p14="http://schemas.microsoft.com/office/powerpoint/2010/main" val="2598020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b77875e-5908-45a0-9cb4-dec9ae074618}"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otalTime>405</TotalTime>
  <Words>1316</Words>
  <Application>Microsoft Office PowerPoint</Application>
  <PresentationFormat>Widescreen</PresentationFormat>
  <Paragraphs>96</Paragraphs>
  <Slides>10</Slides>
  <Notes>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OpenSans</vt:lpstr>
      <vt:lpstr>Roboto</vt:lpstr>
      <vt:lpstr>Times New Roman</vt:lpstr>
      <vt:lpstr>Office Theme</vt:lpstr>
      <vt:lpstr>PowerPoint Presentation</vt:lpstr>
      <vt:lpstr>Regional Seas Programme</vt:lpstr>
      <vt:lpstr>Aims of the RSSD 2026-2029</vt:lpstr>
      <vt:lpstr>PowerPoint Presentation</vt:lpstr>
      <vt:lpstr>Goal I:</vt:lpstr>
      <vt:lpstr>PowerPoint Presentation</vt:lpstr>
      <vt:lpstr>Goal III:  Elevate the global profile of the RSP through outreach, advocacy and partnerships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Valeriia Vakhitova</dc:creator>
  <cp:lastModifiedBy>Alberto Pacheco Capella</cp:lastModifiedBy>
  <cp:revision>76</cp:revision>
  <dcterms:created xsi:type="dcterms:W3CDTF">2025-07-27T18:38:07Z</dcterms:created>
  <dcterms:modified xsi:type="dcterms:W3CDTF">2025-10-15T13:14:28Z</dcterms:modified>
</cp:coreProperties>
</file>