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2" r:id="rId2"/>
    <p:sldId id="279" r:id="rId3"/>
    <p:sldId id="267" r:id="rId4"/>
    <p:sldId id="280" r:id="rId5"/>
    <p:sldId id="274" r:id="rId6"/>
    <p:sldId id="275" r:id="rId7"/>
    <p:sldId id="276" r:id="rId8"/>
    <p:sldId id="277" r:id="rId9"/>
    <p:sldId id="27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8AE432-3178-4B5C-BF5A-EE6C7226A5C2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70712B-F5D0-4BD4-A1FE-7B1BEC2FE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637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07D8-C4A9-4EFD-8819-7607BB4124C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241E5-26A5-4711-91C3-AC5FDEA0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43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07D8-C4A9-4EFD-8819-7607BB4124C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241E5-26A5-4711-91C3-AC5FDEA0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38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07D8-C4A9-4EFD-8819-7607BB4124C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241E5-26A5-4711-91C3-AC5FDEA0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204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07D8-C4A9-4EFD-8819-7607BB4124C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241E5-26A5-4711-91C3-AC5FDEA0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287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07D8-C4A9-4EFD-8819-7607BB4124C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241E5-26A5-4711-91C3-AC5FDEA0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838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07D8-C4A9-4EFD-8819-7607BB4124C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241E5-26A5-4711-91C3-AC5FDEA0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8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07D8-C4A9-4EFD-8819-7607BB4124C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241E5-26A5-4711-91C3-AC5FDEA0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338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07D8-C4A9-4EFD-8819-7607BB4124C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241E5-26A5-4711-91C3-AC5FDEA0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7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07D8-C4A9-4EFD-8819-7607BB4124C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241E5-26A5-4711-91C3-AC5FDEA0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99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07D8-C4A9-4EFD-8819-7607BB4124C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241E5-26A5-4711-91C3-AC5FDEA0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87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007D8-C4A9-4EFD-8819-7607BB4124C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241E5-26A5-4711-91C3-AC5FDEA0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896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007D8-C4A9-4EFD-8819-7607BB4124CB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241E5-26A5-4711-91C3-AC5FDEA02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73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3.png"/><Relationship Id="rId7" Type="http://schemas.openxmlformats.org/officeDocument/2006/relationships/image" Target="../media/image8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field of brown grass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6C533A4-4A21-56BE-9B2D-94AE5382D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83" r="10796" b="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4478" y="683248"/>
            <a:ext cx="6255508" cy="1579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Improving National </a:t>
            </a:r>
            <a:r>
              <a:rPr lang="en-US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Sargassum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Management Capacities in the Caribbean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306C85-6ED5-C13D-5F77-7108152C5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4218" y="921615"/>
            <a:ext cx="5203194" cy="5488319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>
                <a:latin typeface="Arial Narrow" panose="020B0606020202030204" pitchFamily="34" charset="0"/>
              </a:rPr>
              <a:t>The project aims to support the enhancement of national capacity to collect, remove and dispose of sargassum seaweed by providing </a:t>
            </a:r>
            <a:r>
              <a:rPr lang="en-US" sz="2000" b="1" dirty="0">
                <a:latin typeface="Arial Narrow" panose="020B0606020202030204" pitchFamily="34" charset="0"/>
              </a:rPr>
              <a:t>equipment</a:t>
            </a:r>
            <a:r>
              <a:rPr lang="en-US" sz="2000" dirty="0">
                <a:latin typeface="Arial Narrow" panose="020B0606020202030204" pitchFamily="34" charset="0"/>
              </a:rPr>
              <a:t>, </a:t>
            </a:r>
            <a:r>
              <a:rPr lang="en-US" sz="2000" b="1" dirty="0">
                <a:latin typeface="Arial Narrow" panose="020B0606020202030204" pitchFamily="34" charset="0"/>
              </a:rPr>
              <a:t>expertise</a:t>
            </a:r>
            <a:r>
              <a:rPr lang="en-US" sz="2000" dirty="0">
                <a:latin typeface="Arial Narrow" panose="020B0606020202030204" pitchFamily="34" charset="0"/>
              </a:rPr>
              <a:t> and </a:t>
            </a:r>
            <a:r>
              <a:rPr lang="en-US" sz="2000" b="1" dirty="0">
                <a:latin typeface="Arial Narrow" panose="020B0606020202030204" pitchFamily="34" charset="0"/>
              </a:rPr>
              <a:t>technical knowledge </a:t>
            </a:r>
            <a:r>
              <a:rPr lang="en-US" sz="2000" dirty="0">
                <a:latin typeface="Arial Narrow" panose="020B0606020202030204" pitchFamily="34" charset="0"/>
              </a:rPr>
              <a:t>to countries.</a:t>
            </a:r>
          </a:p>
          <a:p>
            <a:pPr marL="0" indent="0">
              <a:buNone/>
            </a:pPr>
            <a:endParaRPr lang="en-US" sz="2000" dirty="0">
              <a:latin typeface="Arial Narrow" panose="020B0606020202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Arial Narrow" panose="020B0606020202030204" pitchFamily="34" charset="0"/>
              </a:rPr>
              <a:t>Beneficiaries:</a:t>
            </a:r>
            <a:r>
              <a:rPr lang="en-US" sz="2000" dirty="0">
                <a:latin typeface="Arial Narrow" panose="020B0606020202030204" pitchFamily="34" charset="0"/>
              </a:rPr>
              <a:t> Barbados, St. Kitts and Nevis, St. Lucia, St. Vincent and the Grenadines, and Trinidad and Tobago.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Arial Narrow" panose="020B0606020202030204" pitchFamily="34" charset="0"/>
              </a:rPr>
              <a:t>Duration:</a:t>
            </a:r>
            <a:r>
              <a:rPr lang="en-US" sz="2000" dirty="0">
                <a:latin typeface="Arial Narrow" panose="020B0606020202030204" pitchFamily="34" charset="0"/>
              </a:rPr>
              <a:t> 3 years (2022-2025)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Arial Narrow" panose="020B0606020202030204" pitchFamily="34" charset="0"/>
              </a:rPr>
              <a:t>Value:</a:t>
            </a:r>
            <a:r>
              <a:rPr lang="en-US" sz="2000" dirty="0">
                <a:latin typeface="Arial Narrow" panose="020B0606020202030204" pitchFamily="34" charset="0"/>
              </a:rPr>
              <a:t> US$12,339,473.00</a:t>
            </a:r>
          </a:p>
          <a:p>
            <a:pPr lvl="0"/>
            <a:r>
              <a:rPr lang="en-US" sz="2000" dirty="0">
                <a:latin typeface="Arial" panose="020B0604020202020204"/>
              </a:rPr>
              <a:t>Trinidad and Tobago will benefit from an allocation of US$1.99 M, specifically for equipment.</a:t>
            </a:r>
          </a:p>
          <a:p>
            <a:endParaRPr lang="en-US" sz="2000" dirty="0">
              <a:latin typeface="Arial Narrow" panose="020B0606020202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4232" y="542177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T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Presented by: </a:t>
            </a:r>
            <a:r>
              <a:rPr lang="en-T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Rahanna Juman, Institute </a:t>
            </a:r>
            <a:r>
              <a:rPr lang="en-TT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Marine </a:t>
            </a:r>
            <a:r>
              <a:rPr lang="en-TT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Affairs</a:t>
            </a:r>
            <a:endParaRPr lang="en-TT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7910" y="5791110"/>
            <a:ext cx="1279687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4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5BCD5B3-B074-4678-89BB-4628A940D5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8911806"/>
              </p:ext>
            </p:extLst>
          </p:nvPr>
        </p:nvGraphicFramePr>
        <p:xfrm>
          <a:off x="732374" y="1852369"/>
          <a:ext cx="10528916" cy="44639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37038">
                  <a:extLst>
                    <a:ext uri="{9D8B030D-6E8A-4147-A177-3AD203B41FA5}">
                      <a16:colId xmlns:a16="http://schemas.microsoft.com/office/drawing/2014/main" val="4128369279"/>
                    </a:ext>
                  </a:extLst>
                </a:gridCol>
                <a:gridCol w="6191878">
                  <a:extLst>
                    <a:ext uri="{9D8B030D-6E8A-4147-A177-3AD203B41FA5}">
                      <a16:colId xmlns:a16="http://schemas.microsoft.com/office/drawing/2014/main" val="3238567181"/>
                    </a:ext>
                  </a:extLst>
                </a:gridCol>
              </a:tblGrid>
              <a:tr h="3193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EXPECTED OUTPUTS</a:t>
                      </a:r>
                      <a:endParaRPr lang="en-BB" sz="18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PLANNED ACTIVITIES</a:t>
                      </a:r>
                      <a:endParaRPr lang="en-BB" sz="18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67946918"/>
                  </a:ext>
                </a:extLst>
              </a:tr>
              <a:tr h="515107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Output 1: Increased capacity of the Governments of participating countries to effectively remove, transport and dispose of </a:t>
                      </a:r>
                      <a:r>
                        <a:rPr lang="en-US" sz="1400" dirty="0" err="1">
                          <a:effectLst/>
                        </a:rPr>
                        <a:t>sargassum</a:t>
                      </a:r>
                      <a:r>
                        <a:rPr lang="en-US" sz="1400" dirty="0">
                          <a:effectLst/>
                        </a:rPr>
                        <a:t> invasions. (acquisition of equipment and machinery)</a:t>
                      </a:r>
                      <a:endParaRPr lang="en-BB" sz="18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Activity 1.1: Procurement of equipment for the removal of sargassum in the nearshore for five countries. </a:t>
                      </a:r>
                      <a:endParaRPr lang="en-BB" sz="18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89211839"/>
                  </a:ext>
                </a:extLst>
              </a:tr>
              <a:tr h="515107">
                <a:tc vMerge="1">
                  <a:txBody>
                    <a:bodyPr/>
                    <a:lstStyle/>
                    <a:p>
                      <a:endParaRPr lang="en-B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Activity 1.2: Procurement of equipment for the removal of sargassum onshore (beach/coastline) for five countries.</a:t>
                      </a:r>
                      <a:endParaRPr lang="en-BB" sz="18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68162121"/>
                  </a:ext>
                </a:extLst>
              </a:tr>
              <a:tr h="530717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Output 2: Enabled national environments for managing, protection, restoration and sustainable use of coastal and marine resources</a:t>
                      </a:r>
                      <a:endParaRPr lang="en-BB" sz="18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Activity 2.1: Supporting scientific monitoring technologies such as UAS Drones to evaluate the quantity of sargassum influx on pilot sites.</a:t>
                      </a:r>
                      <a:endParaRPr lang="en-BB" sz="180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65973538"/>
                  </a:ext>
                </a:extLst>
              </a:tr>
              <a:tr h="686810">
                <a:tc vMerge="1">
                  <a:txBody>
                    <a:bodyPr/>
                    <a:lstStyle/>
                    <a:p>
                      <a:endParaRPr lang="en-B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Activity 2.2: Site-specific Sargassum Collection and Management Plans to minimise beach erosion and sea turtle nesting sites.</a:t>
                      </a:r>
                      <a:endParaRPr lang="en-BB" sz="18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4116244"/>
                  </a:ext>
                </a:extLst>
              </a:tr>
              <a:tr h="686810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Output 3: Catalysing actions across all sectors for the movement, protection, storage and restoration of coastal and marine natural resources. </a:t>
                      </a:r>
                      <a:endParaRPr lang="en-BB" sz="18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Activity 3.1: Technical expertise provided for training and capacity improvement for the transport and disposal of sargassum in five countries</a:t>
                      </a:r>
                      <a:endParaRPr lang="en-BB" sz="18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012478"/>
                  </a:ext>
                </a:extLst>
              </a:tr>
              <a:tr h="694940">
                <a:tc vMerge="1">
                  <a:txBody>
                    <a:bodyPr/>
                    <a:lstStyle/>
                    <a:p>
                      <a:endParaRPr lang="en-B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400">
                          <a:effectLst/>
                        </a:rPr>
                        <a:t>Activity 3.2: Providing a platform for regional dialogue, communications, sharing experiences and lessons learnt.</a:t>
                      </a:r>
                      <a:endParaRPr lang="en-BB" sz="18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88764685"/>
                  </a:ext>
                </a:extLst>
              </a:tr>
              <a:tr h="515107">
                <a:tc vMerge="1">
                  <a:txBody>
                    <a:bodyPr/>
                    <a:lstStyle/>
                    <a:p>
                      <a:endParaRPr lang="en-B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effectLst/>
                        </a:rPr>
                        <a:t>Activity 3.3: Technical and Operational Support*</a:t>
                      </a:r>
                      <a:endParaRPr lang="en-BB" sz="1800" dirty="0">
                        <a:effectLst/>
                        <a:latin typeface="Arial" panose="020B060402020202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73050874"/>
                  </a:ext>
                </a:extLst>
              </a:tr>
            </a:tbl>
          </a:graphicData>
        </a:graphic>
      </p:graphicFrame>
      <p:sp>
        <p:nvSpPr>
          <p:cNvPr id="8" name="Subtitle 2">
            <a:extLst>
              <a:ext uri="{FF2B5EF4-FFF2-40B4-BE49-F238E27FC236}">
                <a16:creationId xmlns:a16="http://schemas.microsoft.com/office/drawing/2014/main" id="{AA6EE628-A56C-FAEF-7FA4-154BA1C177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2258" y="793299"/>
            <a:ext cx="8767860" cy="528153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ctr"/>
            <a:r>
              <a:rPr lang="en-US" sz="4400" b="1">
                <a:latin typeface="Arial Narrow" panose="020B0606020202030204" pitchFamily="34" charset="0"/>
                <a:ea typeface="+mj-ea"/>
                <a:cs typeface="Arial" panose="020B0604020202020204" pitchFamily="34" charset="0"/>
              </a:rPr>
              <a:t>Regional Project: Outputs and Activities</a:t>
            </a:r>
            <a:endParaRPr lang="en-US" sz="4400" b="1" dirty="0">
              <a:latin typeface="Arial Narrow" panose="020B060602020203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136B1C4-AB85-4A5B-A226-5172240C51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6" y="527840"/>
            <a:ext cx="1439630" cy="1059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43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7903110"/>
              </p:ext>
            </p:extLst>
          </p:nvPr>
        </p:nvGraphicFramePr>
        <p:xfrm>
          <a:off x="1481790" y="1216327"/>
          <a:ext cx="7553865" cy="50291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36775">
                  <a:extLst>
                    <a:ext uri="{9D8B030D-6E8A-4147-A177-3AD203B41FA5}">
                      <a16:colId xmlns:a16="http://schemas.microsoft.com/office/drawing/2014/main" val="521607413"/>
                    </a:ext>
                  </a:extLst>
                </a:gridCol>
                <a:gridCol w="4117090">
                  <a:extLst>
                    <a:ext uri="{9D8B030D-6E8A-4147-A177-3AD203B41FA5}">
                      <a16:colId xmlns:a16="http://schemas.microsoft.com/office/drawing/2014/main" val="1684840649"/>
                    </a:ext>
                  </a:extLst>
                </a:gridCol>
              </a:tblGrid>
              <a:tr h="55525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EQUIPMENT TYPE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1939468"/>
                  </a:ext>
                </a:extLst>
              </a:tr>
              <a:tr h="596525">
                <a:tc rowSpan="3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Nearshore Equipment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Floating Booms and Barriers / Running meter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49367258"/>
                  </a:ext>
                </a:extLst>
              </a:tr>
              <a:tr h="596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Aquatic Conveyor </a:t>
                      </a:r>
                      <a:r>
                        <a:rPr lang="en-US" sz="1600" dirty="0" err="1">
                          <a:effectLst/>
                        </a:rPr>
                        <a:t>Sargassum</a:t>
                      </a:r>
                      <a:r>
                        <a:rPr lang="en-US" sz="1600" dirty="0">
                          <a:effectLst/>
                        </a:rPr>
                        <a:t> Harvester (with pumps)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91062041"/>
                  </a:ext>
                </a:extLst>
              </a:tr>
              <a:tr h="298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Workboats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0370755"/>
                  </a:ext>
                </a:extLst>
              </a:tr>
              <a:tr h="298263">
                <a:tc rowSpan="9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Onshore Equipment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Machine Surface Rakes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06567797"/>
                  </a:ext>
                </a:extLst>
              </a:tr>
              <a:tr h="298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Lightweight Tractors (Medium)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6548093"/>
                  </a:ext>
                </a:extLst>
              </a:tr>
              <a:tr h="298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Lightweight Tractors (Small)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61650228"/>
                  </a:ext>
                </a:extLst>
              </a:tr>
              <a:tr h="298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Dump Trucks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3652848"/>
                  </a:ext>
                </a:extLst>
              </a:tr>
              <a:tr h="298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Sargassum</a:t>
                      </a:r>
                      <a:r>
                        <a:rPr lang="en-US" sz="1600" dirty="0">
                          <a:effectLst/>
                        </a:rPr>
                        <a:t> Conveyor On-Beach System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18792737"/>
                  </a:ext>
                </a:extLst>
              </a:tr>
              <a:tr h="298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ATVs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8026951"/>
                  </a:ext>
                </a:extLst>
              </a:tr>
              <a:tr h="298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Trailers for ATVs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86164820"/>
                  </a:ext>
                </a:extLst>
              </a:tr>
              <a:tr h="2982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PPE (Overalls, Masks, Gloves)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62018183"/>
                  </a:ext>
                </a:extLst>
              </a:tr>
              <a:tr h="596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Handheld Hydrogen</a:t>
                      </a:r>
                      <a:r>
                        <a:rPr lang="en-GB" sz="1600" dirty="0">
                          <a:effectLst/>
                        </a:rPr>
                        <a:t> Sulphide</a:t>
                      </a:r>
                      <a:r>
                        <a:rPr lang="en-US" sz="1600" dirty="0">
                          <a:effectLst/>
                        </a:rPr>
                        <a:t> (H2S) Monitors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824944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192132" y="414791"/>
            <a:ext cx="54368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Equipment List for </a:t>
            </a:r>
            <a:r>
              <a:rPr lang="en-US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Participating Countries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1864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56A8F-A6E9-EF70-0C48-26CA13785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970" y="250388"/>
            <a:ext cx="5181151" cy="81059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latin typeface="Arial Narrow" panose="020B0606020202030204" pitchFamily="34" charset="0"/>
                <a:cs typeface="Segoe UI" panose="020B0502040204020203" pitchFamily="34" charset="0"/>
              </a:rPr>
              <a:t>Equipment </a:t>
            </a:r>
            <a:r>
              <a:rPr lang="en-US" sz="3600" b="1" dirty="0">
                <a:latin typeface="Arial Narrow" panose="020B0606020202030204" pitchFamily="34" charset="0"/>
                <a:cs typeface="Segoe UI" panose="020B0502040204020203" pitchFamily="34" charset="0"/>
              </a:rPr>
              <a:t>to be acquired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6D4F2D-7D81-5635-FF80-C0E7FAEFB3A8}"/>
              </a:ext>
            </a:extLst>
          </p:cNvPr>
          <p:cNvSpPr txBox="1"/>
          <p:nvPr/>
        </p:nvSpPr>
        <p:spPr>
          <a:xfrm>
            <a:off x="500975" y="1949039"/>
            <a:ext cx="25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68B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Floating Booms and Barriers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2C3172-2986-B108-2358-6B98B7ADEF59}"/>
              </a:ext>
            </a:extLst>
          </p:cNvPr>
          <p:cNvSpPr txBox="1"/>
          <p:nvPr/>
        </p:nvSpPr>
        <p:spPr>
          <a:xfrm>
            <a:off x="496432" y="3498961"/>
            <a:ext cx="256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68B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Aquatic Conveyor Sargassum Harvester (in-water collection)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02E96C-CEE1-7BBE-BB18-187D99919922}"/>
              </a:ext>
            </a:extLst>
          </p:cNvPr>
          <p:cNvSpPr txBox="1"/>
          <p:nvPr/>
        </p:nvSpPr>
        <p:spPr>
          <a:xfrm>
            <a:off x="424127" y="5065506"/>
            <a:ext cx="256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68B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Workboats/ barges/ water cranes (in-water removal)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9EC48-C503-3B9E-312D-33A583E067DB}"/>
              </a:ext>
            </a:extLst>
          </p:cNvPr>
          <p:cNvSpPr txBox="1"/>
          <p:nvPr/>
        </p:nvSpPr>
        <p:spPr>
          <a:xfrm>
            <a:off x="6434511" y="1968220"/>
            <a:ext cx="256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68B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Machine Surface Beach Rake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707291-9A4E-F959-796A-44CAB4B540E6}"/>
              </a:ext>
            </a:extLst>
          </p:cNvPr>
          <p:cNvSpPr txBox="1"/>
          <p:nvPr/>
        </p:nvSpPr>
        <p:spPr>
          <a:xfrm>
            <a:off x="6434511" y="3236829"/>
            <a:ext cx="2049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68B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Walk-behind beach surface rake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4D67A0-C115-9B76-C787-A96B2E923DD0}"/>
              </a:ext>
            </a:extLst>
          </p:cNvPr>
          <p:cNvSpPr txBox="1"/>
          <p:nvPr/>
        </p:nvSpPr>
        <p:spPr>
          <a:xfrm>
            <a:off x="6434511" y="4471212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68B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Lightweight tractor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449999-8138-3C0C-689E-D3A25C7856D2}"/>
              </a:ext>
            </a:extLst>
          </p:cNvPr>
          <p:cNvSpPr txBox="1"/>
          <p:nvPr/>
        </p:nvSpPr>
        <p:spPr>
          <a:xfrm>
            <a:off x="6434511" y="4880840"/>
            <a:ext cx="256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68B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Dump truck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1B22AE-D343-4488-B43F-62F6B0F92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3263" y="1985115"/>
            <a:ext cx="3217762" cy="34850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4849B7C-806D-14DB-1EB1-7FB047818572}"/>
              </a:ext>
            </a:extLst>
          </p:cNvPr>
          <p:cNvSpPr txBox="1"/>
          <p:nvPr/>
        </p:nvSpPr>
        <p:spPr>
          <a:xfrm>
            <a:off x="1772072" y="1277962"/>
            <a:ext cx="256032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68B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OFFSHORE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1B92DF-A621-2CFC-43C1-CE778162C091}"/>
              </a:ext>
            </a:extLst>
          </p:cNvPr>
          <p:cNvSpPr txBox="1"/>
          <p:nvPr/>
        </p:nvSpPr>
        <p:spPr>
          <a:xfrm>
            <a:off x="7661470" y="1386870"/>
            <a:ext cx="2560320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468B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ONSHORE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7136B1C4-AB85-4A5B-A226-5172240C51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42" y="16217"/>
            <a:ext cx="1439630" cy="1059070"/>
          </a:xfrm>
          <a:prstGeom prst="rect">
            <a:avLst/>
          </a:prstGeom>
        </p:spPr>
      </p:pic>
      <p:pic>
        <p:nvPicPr>
          <p:cNvPr id="17" name="Picture 16" descr="https://www.desmiro-clean.com/media/o4gmjs4a/desmi-mesh-boom.jpg?width=719&amp;height=503&amp;v=1da4d3e66c94af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r="8905"/>
          <a:stretch/>
        </p:blipFill>
        <p:spPr bwMode="auto">
          <a:xfrm>
            <a:off x="3083940" y="1834282"/>
            <a:ext cx="2681703" cy="1522175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5" cstate="print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r="1697" b="2456"/>
          <a:stretch/>
        </p:blipFill>
        <p:spPr bwMode="auto">
          <a:xfrm>
            <a:off x="3075723" y="3516339"/>
            <a:ext cx="2689920" cy="1549167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"/>
          <a:stretch/>
        </p:blipFill>
        <p:spPr bwMode="auto">
          <a:xfrm>
            <a:off x="3075723" y="5306196"/>
            <a:ext cx="2841380" cy="1365280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Picture 19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0"/>
          <a:stretch/>
        </p:blipFill>
        <p:spPr bwMode="auto">
          <a:xfrm>
            <a:off x="8645749" y="5527171"/>
            <a:ext cx="1205961" cy="1107424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" r="1577" b="9902"/>
          <a:stretch/>
        </p:blipFill>
        <p:spPr bwMode="auto">
          <a:xfrm>
            <a:off x="10437962" y="5515065"/>
            <a:ext cx="973543" cy="1058551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3159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379563" y="82489"/>
            <a:ext cx="8678173" cy="612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TT" b="1" u="sng" dirty="0"/>
              <a:t>Second EU-Caribbean Global Gateway Conference on </a:t>
            </a:r>
            <a:r>
              <a:rPr lang="en-TT" b="1" u="sng" dirty="0" err="1" smtClean="0"/>
              <a:t>Sargassum</a:t>
            </a:r>
            <a:r>
              <a:rPr lang="en-TT" b="1" u="sng" dirty="0" smtClean="0"/>
              <a:t>- </a:t>
            </a:r>
            <a:r>
              <a:rPr lang="en-US" b="1" dirty="0" smtClean="0">
                <a:cs typeface="Arial" panose="020B0604020202020204" pitchFamily="34" charset="0"/>
              </a:rPr>
              <a:t>From </a:t>
            </a:r>
            <a:r>
              <a:rPr lang="en-US" b="1" dirty="0" smtClean="0">
                <a:cs typeface="Arial" panose="020B0604020202020204" pitchFamily="34" charset="0"/>
              </a:rPr>
              <a:t>Waste to Wealth! </a:t>
            </a:r>
            <a:endParaRPr lang="en-US" b="1" dirty="0"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16" y="1121434"/>
            <a:ext cx="3761117" cy="28208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8" t="44780" r="12798"/>
          <a:stretch/>
        </p:blipFill>
        <p:spPr>
          <a:xfrm>
            <a:off x="4372169" y="1033015"/>
            <a:ext cx="3605094" cy="24499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984" y="3942272"/>
            <a:ext cx="3430436" cy="2572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4" r="29130"/>
          <a:stretch/>
        </p:blipFill>
        <p:spPr>
          <a:xfrm>
            <a:off x="8853577" y="93957"/>
            <a:ext cx="3338423" cy="46122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01886" y="4216159"/>
            <a:ext cx="2700068" cy="2025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490" y="4328812"/>
            <a:ext cx="2773149" cy="20798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36854" y="4293797"/>
            <a:ext cx="2493033" cy="1869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9918055" y="4358118"/>
            <a:ext cx="2663696" cy="19977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9289" y="4850209"/>
            <a:ext cx="1458831" cy="820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28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8674" y="1233578"/>
            <a:ext cx="3526965" cy="49440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3" y="258792"/>
            <a:ext cx="4792195" cy="4979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0295" y="3252158"/>
            <a:ext cx="3561704" cy="36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30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Take away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045" y="1497821"/>
            <a:ext cx="1051560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Financial institution such as European Investment Banks, CAF, IDB, and World Bank are offering  technical assistance, loans, grants, guarantee, equity investment and blended finance opportunity for </a:t>
            </a:r>
            <a:r>
              <a:rPr lang="en-US" sz="2000" dirty="0" err="1" smtClean="0"/>
              <a:t>sargassum</a:t>
            </a:r>
            <a:r>
              <a:rPr lang="en-US" sz="2000" dirty="0" smtClean="0"/>
              <a:t> investment.</a:t>
            </a:r>
            <a:r>
              <a:rPr lang="en-US" sz="2000" dirty="0"/>
              <a:t> </a:t>
            </a:r>
            <a:endParaRPr lang="en-US" sz="2000" dirty="0" smtClean="0"/>
          </a:p>
          <a:p>
            <a:endParaRPr lang="en-US" sz="2000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 smtClean="0"/>
              <a:t>EIB will </a:t>
            </a:r>
            <a:r>
              <a:rPr lang="en-US" sz="1600" dirty="0"/>
              <a:t>be launching Caribbean Green and Inclusive Facility to support national </a:t>
            </a:r>
            <a:r>
              <a:rPr lang="en-US" sz="1600" dirty="0" smtClean="0"/>
              <a:t>strategies </a:t>
            </a:r>
            <a:r>
              <a:rPr lang="en-US" sz="1600" dirty="0"/>
              <a:t>to encourage </a:t>
            </a:r>
            <a:r>
              <a:rPr lang="en-US" sz="1600" dirty="0" err="1" smtClean="0"/>
              <a:t>sargassum</a:t>
            </a:r>
            <a:r>
              <a:rPr lang="en-US" sz="1600" dirty="0" smtClean="0"/>
              <a:t> investment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dirty="0" smtClean="0"/>
              <a:t>World Bank-Pro Blue is a multi donor trust fund US $134 million</a:t>
            </a:r>
          </a:p>
          <a:p>
            <a:endParaRPr lang="en-US" sz="2000" dirty="0"/>
          </a:p>
          <a:p>
            <a:r>
              <a:rPr lang="en-US" sz="2000" dirty="0" smtClean="0"/>
              <a:t>Many European based companies are developing products from </a:t>
            </a:r>
            <a:r>
              <a:rPr lang="en-US" sz="2000" dirty="0" err="1" smtClean="0"/>
              <a:t>sargassum</a:t>
            </a:r>
            <a:r>
              <a:rPr lang="en-US" sz="2000" dirty="0" smtClean="0"/>
              <a:t> such as bio-stimulants, emulsifiers, </a:t>
            </a:r>
            <a:r>
              <a:rPr lang="en-US" sz="2000" dirty="0" err="1"/>
              <a:t>fucoidants</a:t>
            </a:r>
            <a:r>
              <a:rPr lang="en-US" sz="2000" dirty="0"/>
              <a:t>, </a:t>
            </a:r>
            <a:r>
              <a:rPr lang="en-US" sz="2000" dirty="0" smtClean="0"/>
              <a:t>alginates, bio-leather, 3-D molded objects for counter tops, animal feed, bioplastic, and biogas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In the Caribbean there is a missing link from lab to market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70473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Take away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1551" y="1690688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There is still uncertainty regarding the continuous availability of </a:t>
            </a:r>
            <a:r>
              <a:rPr lang="en-US" sz="2400" dirty="0" err="1" smtClean="0"/>
              <a:t>sargassum</a:t>
            </a:r>
            <a:endParaRPr lang="en-US" sz="2400" dirty="0" smtClean="0"/>
          </a:p>
          <a:p>
            <a:r>
              <a:rPr lang="en-US" sz="2400" dirty="0" err="1" smtClean="0"/>
              <a:t>Sargassum</a:t>
            </a:r>
            <a:r>
              <a:rPr lang="en-US" sz="2400" dirty="0" smtClean="0"/>
              <a:t> </a:t>
            </a:r>
            <a:r>
              <a:rPr lang="en-US" sz="2400" dirty="0"/>
              <a:t>in the open ocean provide habitats for fish, sequester carbon etc.</a:t>
            </a:r>
          </a:p>
          <a:p>
            <a:r>
              <a:rPr lang="en-US" sz="2400" dirty="0"/>
              <a:t>Only when it comes onshore, it is a problem </a:t>
            </a:r>
          </a:p>
          <a:p>
            <a:r>
              <a:rPr lang="en-US" sz="2400" dirty="0" smtClean="0"/>
              <a:t>Need for monitoring </a:t>
            </a:r>
            <a:r>
              <a:rPr lang="en-US" sz="2400" dirty="0" err="1" smtClean="0"/>
              <a:t>sargassum</a:t>
            </a:r>
            <a:r>
              <a:rPr lang="en-US" sz="2400" dirty="0" smtClean="0"/>
              <a:t> influx and their impacts on marine ecosystems</a:t>
            </a:r>
            <a:endParaRPr lang="en-US" sz="2400" dirty="0"/>
          </a:p>
          <a:p>
            <a:r>
              <a:rPr lang="en-US" sz="2400" dirty="0" smtClean="0"/>
              <a:t>Need for standardize response protocol – for collection, transport and disposal of </a:t>
            </a:r>
            <a:r>
              <a:rPr lang="en-US" sz="2400" dirty="0" err="1" smtClean="0"/>
              <a:t>sargassum</a:t>
            </a:r>
            <a:endParaRPr lang="en-US" sz="2400" dirty="0" smtClean="0"/>
          </a:p>
          <a:p>
            <a:r>
              <a:rPr lang="en-US" sz="2400" dirty="0" smtClean="0"/>
              <a:t>Need cohesive policies and legislations both nationally and regionally from collection- storage- valorization to commercialization </a:t>
            </a:r>
          </a:p>
          <a:p>
            <a:r>
              <a:rPr lang="en-US" sz="2400" dirty="0" smtClean="0"/>
              <a:t>Public awareness and education is critical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564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8000" b="-6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5532437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your attention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03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CC2ACFA87F550418D225E071F542ADA" ma:contentTypeVersion="26" ma:contentTypeDescription="Create a new document." ma:contentTypeScope="" ma:versionID="fad2a10b9dbcbb286c4f4cffd4f25b67">
  <xsd:schema xmlns:xsd="http://www.w3.org/2001/XMLSchema" xmlns:xs="http://www.w3.org/2001/XMLSchema" xmlns:p="http://schemas.microsoft.com/office/2006/metadata/properties" xmlns:ns2="8bde3967-4b29-49c8-add0-1b77de203898" xmlns:ns3="0f1cb922-524b-4a63-a729-f715e5c73bc5" xmlns:ns4="985ec44e-1bab-4c0b-9df0-6ba128686fc9" targetNamespace="http://schemas.microsoft.com/office/2006/metadata/properties" ma:root="true" ma:fieldsID="b083e2ced4037b5572a871ebf50f2075" ns2:_="" ns3:_="" ns4:_="">
    <xsd:import namespace="8bde3967-4b29-49c8-add0-1b77de203898"/>
    <xsd:import namespace="0f1cb922-524b-4a63-a729-f715e5c73bc5"/>
    <xsd:import namespace="985ec44e-1bab-4c0b-9df0-6ba128686fc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Emplacement" minOccurs="0"/>
                <xsd:element ref="ns3:eed4da54-2de3-4f24-ab7f-5cf84a6396d8CountryOrRegion" minOccurs="0"/>
                <xsd:element ref="ns3:eed4da54-2de3-4f24-ab7f-5cf84a6396d8State" minOccurs="0"/>
                <xsd:element ref="ns3:eed4da54-2de3-4f24-ab7f-5cf84a6396d8City" minOccurs="0"/>
                <xsd:element ref="ns3:eed4da54-2de3-4f24-ab7f-5cf84a6396d8PostalCode" minOccurs="0"/>
                <xsd:element ref="ns3:eed4da54-2de3-4f24-ab7f-5cf84a6396d8Street" minOccurs="0"/>
                <xsd:element ref="ns3:eed4da54-2de3-4f24-ab7f-5cf84a6396d8GeoLoc" minOccurs="0"/>
                <xsd:element ref="ns3:eed4da54-2de3-4f24-ab7f-5cf84a6396d8DispName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de3967-4b29-49c8-add0-1b77de20389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1cb922-524b-4a63-a729-f715e5c73b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Emplacement" ma:index="20" nillable="true" ma:displayName="Emplacement" ma:format="Dropdown" ma:internalName="Emplacement">
      <xsd:simpleType>
        <xsd:restriction base="dms:Unknown"/>
      </xsd:simpleType>
    </xsd:element>
    <xsd:element name="eed4da54-2de3-4f24-ab7f-5cf84a6396d8CountryOrRegion" ma:index="21" nillable="true" ma:displayName="Emplacement : Pays/région" ma:internalName="CountryOrRegion" ma:readOnly="true">
      <xsd:simpleType>
        <xsd:restriction base="dms:Text"/>
      </xsd:simpleType>
    </xsd:element>
    <xsd:element name="eed4da54-2de3-4f24-ab7f-5cf84a6396d8State" ma:index="22" nillable="true" ma:displayName="Emplacement : État" ma:internalName="State" ma:readOnly="true">
      <xsd:simpleType>
        <xsd:restriction base="dms:Text"/>
      </xsd:simpleType>
    </xsd:element>
    <xsd:element name="eed4da54-2de3-4f24-ab7f-5cf84a6396d8City" ma:index="23" nillable="true" ma:displayName="Emplacement : Ville" ma:internalName="City" ma:readOnly="true">
      <xsd:simpleType>
        <xsd:restriction base="dms:Text"/>
      </xsd:simpleType>
    </xsd:element>
    <xsd:element name="eed4da54-2de3-4f24-ab7f-5cf84a6396d8PostalCode" ma:index="24" nillable="true" ma:displayName="Emplacement : Code postal" ma:internalName="PostalCode" ma:readOnly="true">
      <xsd:simpleType>
        <xsd:restriction base="dms:Text"/>
      </xsd:simpleType>
    </xsd:element>
    <xsd:element name="eed4da54-2de3-4f24-ab7f-5cf84a6396d8Street" ma:index="25" nillable="true" ma:displayName="Emplacement : Rue" ma:internalName="Street" ma:readOnly="true">
      <xsd:simpleType>
        <xsd:restriction base="dms:Text"/>
      </xsd:simpleType>
    </xsd:element>
    <xsd:element name="eed4da54-2de3-4f24-ab7f-5cf84a6396d8GeoLoc" ma:index="26" nillable="true" ma:displayName="Emplacement : Coordonnées" ma:internalName="GeoLoc" ma:readOnly="true">
      <xsd:simpleType>
        <xsd:restriction base="dms:Unknown"/>
      </xsd:simpleType>
    </xsd:element>
    <xsd:element name="eed4da54-2de3-4f24-ab7f-5cf84a6396d8DispName" ma:index="27" nillable="true" ma:displayName="Emplacement : nom" ma:internalName="DispName" ma:readOnly="true">
      <xsd:simpleType>
        <xsd:restriction base="dms:Text"/>
      </xsd:simpleType>
    </xsd:element>
    <xsd:element name="MediaLengthInSeconds" ma:index="2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30" nillable="true" ma:taxonomy="true" ma:internalName="lcf76f155ced4ddcb4097134ff3c332f" ma:taxonomyFieldName="MediaServiceImageTags" ma:displayName="Image Tags" ma:readOnly="false" ma:fieldId="{5cf76f15-5ced-4ddc-b409-7134ff3c332f}" ma:taxonomyMulti="true" ma:sspId="78175662-8596-484a-92c7-351d01561e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3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5ec44e-1bab-4c0b-9df0-6ba128686fc9" elementFormDefault="qualified">
    <xsd:import namespace="http://schemas.microsoft.com/office/2006/documentManagement/types"/>
    <xsd:import namespace="http://schemas.microsoft.com/office/infopath/2007/PartnerControls"/>
    <xsd:element name="TaxCatchAll" ma:index="31" nillable="true" ma:displayName="Taxonomy Catch All Column" ma:hidden="true" ma:list="{78a33eea-6480-4b67-a40f-8706a958746a}" ma:internalName="TaxCatchAll" ma:showField="CatchAllData" ma:web="8bde3967-4b29-49c8-add0-1b77de2038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f1cb922-524b-4a63-a729-f715e5c73bc5">
      <Terms xmlns="http://schemas.microsoft.com/office/infopath/2007/PartnerControls"/>
    </lcf76f155ced4ddcb4097134ff3c332f>
    <TaxCatchAll xmlns="985ec44e-1bab-4c0b-9df0-6ba128686fc9" xsi:nil="true"/>
    <Emplacement xmlns="0f1cb922-524b-4a63-a729-f715e5c73bc5" xsi:nil="true"/>
  </documentManagement>
</p:properties>
</file>

<file path=customXml/itemProps1.xml><?xml version="1.0" encoding="utf-8"?>
<ds:datastoreItem xmlns:ds="http://schemas.openxmlformats.org/officeDocument/2006/customXml" ds:itemID="{82BB51AA-D3A8-4578-B1D1-D53B75B81B76}"/>
</file>

<file path=customXml/itemProps2.xml><?xml version="1.0" encoding="utf-8"?>
<ds:datastoreItem xmlns:ds="http://schemas.openxmlformats.org/officeDocument/2006/customXml" ds:itemID="{8357794E-AAA5-4734-A479-10806CC996AF}"/>
</file>

<file path=customXml/itemProps3.xml><?xml version="1.0" encoding="utf-8"?>
<ds:datastoreItem xmlns:ds="http://schemas.openxmlformats.org/officeDocument/2006/customXml" ds:itemID="{8C9235D7-1B0D-4AF6-8F8B-C921E90E9A15}"/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626</Words>
  <Application>Microsoft Office PowerPoint</Application>
  <PresentationFormat>Widescreen</PresentationFormat>
  <Paragraphs>66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Arial Narrow</vt:lpstr>
      <vt:lpstr>Calibri</vt:lpstr>
      <vt:lpstr>Calibri Light</vt:lpstr>
      <vt:lpstr>Segoe UI</vt:lpstr>
      <vt:lpstr>Times New Roman</vt:lpstr>
      <vt:lpstr>Wingdings</vt:lpstr>
      <vt:lpstr>Yu Mincho</vt:lpstr>
      <vt:lpstr>Office Theme</vt:lpstr>
      <vt:lpstr>PowerPoint Presentation</vt:lpstr>
      <vt:lpstr>PowerPoint Presentation</vt:lpstr>
      <vt:lpstr>PowerPoint Presentation</vt:lpstr>
      <vt:lpstr>Equipment to be acquired</vt:lpstr>
      <vt:lpstr>PowerPoint Presentation</vt:lpstr>
      <vt:lpstr>PowerPoint Presentation</vt:lpstr>
      <vt:lpstr>Take away</vt:lpstr>
      <vt:lpstr>Take away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about Sargassum</dc:title>
  <dc:creator>Dr Rahanna Juman</dc:creator>
  <cp:lastModifiedBy>Dr Rahanna Juman</cp:lastModifiedBy>
  <cp:revision>23</cp:revision>
  <dcterms:created xsi:type="dcterms:W3CDTF">2024-10-10T15:30:56Z</dcterms:created>
  <dcterms:modified xsi:type="dcterms:W3CDTF">2025-03-11T16:36:13Z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0x010100ACC2ACFA87F550418D225E071F542ADA</vt:lpwstr>
  </property>
</Properties>
</file>