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Lst>
  <p:notesMasterIdLst>
    <p:notesMasterId r:id="rId14"/>
  </p:notesMasterIdLst>
  <p:sldIdLst>
    <p:sldId id="257" r:id="rId6"/>
    <p:sldId id="2390" r:id="rId7"/>
    <p:sldId id="533" r:id="rId8"/>
    <p:sldId id="1043" r:id="rId9"/>
    <p:sldId id="2391" r:id="rId10"/>
    <p:sldId id="2392" r:id="rId11"/>
    <p:sldId id="2393" r:id="rId12"/>
    <p:sldId id="2388"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633492-4B07-0E33-2E84-29366FA277A9}" name="Cristina Herbon" initials="CH" userId="S::Cristina.Herbon@jncc.gov.uk::983191a9-018d-409f-8809-2f40cb50f130" providerId="AD"/>
  <p188:author id="{AC1C5493-670B-6896-16E6-C81308823A35}" name="Amber Pengilley (Cefas)" initials="AP" userId="S::amber.pengilley@cefas.gov.uk::bff7ae3c-78b0-4b48-b595-2dcd9178c98f" providerId="AD"/>
  <p188:author id="{27CDF399-A6C9-233A-D645-7F282C8B8375}" name="Joe Kenworthy" initials="JK" userId="S::Joe.Kenworthy@jncc.gov.uk::da3e542a-4b1d-4a22-96ac-7254294b9560" providerId="AD"/>
  <p188:author id="{AFD700A0-C460-96CA-30BB-0EEB8D62C58C}" name="Fiona Vogt (Cefas)" initials="F(" userId="S::fiona.vogt@cefas.gov.uk::b231b8f0-4951-49b6-9060-fd15f7eac9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8EB74-FC14-45D8-9A51-818A64027C59}" type="datetimeFigureOut">
              <a:rPr lang="en-GB" smtClean="0"/>
              <a:t>13/10/2025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90375-75CD-49FE-9B53-63F69576BEBF}" type="slidenum">
              <a:rPr lang="en-GB" smtClean="0"/>
              <a:t>‹#›</a:t>
            </a:fld>
            <a:endParaRPr lang="en-GB"/>
          </a:p>
        </p:txBody>
      </p:sp>
    </p:spTree>
    <p:extLst>
      <p:ext uri="{BB962C8B-B14F-4D97-AF65-F5344CB8AC3E}">
        <p14:creationId xmlns:p14="http://schemas.microsoft.com/office/powerpoint/2010/main" val="43586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633902-5020-4CE3-89F1-50C3F7E9DE0A}" type="slidenum">
              <a:rPr lang="en-GB" smtClean="0"/>
              <a:t>1</a:t>
            </a:fld>
            <a:endParaRPr lang="en-GB"/>
          </a:p>
        </p:txBody>
      </p:sp>
    </p:spTree>
    <p:extLst>
      <p:ext uri="{BB962C8B-B14F-4D97-AF65-F5344CB8AC3E}">
        <p14:creationId xmlns:p14="http://schemas.microsoft.com/office/powerpoint/2010/main" val="11087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89CD-991C-4D84-B6A3-F0B42F45E4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767372-5640-49A0-A127-59FCFBA07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733049-8230-4440-9966-FACBD5C34609}"/>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5" name="Footer Placeholder 4">
            <a:extLst>
              <a:ext uri="{FF2B5EF4-FFF2-40B4-BE49-F238E27FC236}">
                <a16:creationId xmlns:a16="http://schemas.microsoft.com/office/drawing/2014/main" id="{8E50EFA9-CBC3-47AE-8136-708A9E509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349F8F-798A-434A-A797-ADB760A195AB}"/>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6146376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D863-1A7A-4185-BF88-328A4BADC5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D24D81-8020-49B5-8422-A76F2D8BF8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015D6-B766-405E-93FC-9C59F75B5EE2}"/>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5" name="Footer Placeholder 4">
            <a:extLst>
              <a:ext uri="{FF2B5EF4-FFF2-40B4-BE49-F238E27FC236}">
                <a16:creationId xmlns:a16="http://schemas.microsoft.com/office/drawing/2014/main" id="{F16A5CA7-E6AE-41C4-A4EC-19CC91B8D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44DF5B-C392-493B-B387-033D4EC1B5EF}"/>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35772922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2859FE-9D5E-4375-8B00-9A57E40BE7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8BC400-66AF-4EB7-93AC-7C0A15D762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844177-2FB8-4651-9BE3-7FB624034868}"/>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5" name="Footer Placeholder 4">
            <a:extLst>
              <a:ext uri="{FF2B5EF4-FFF2-40B4-BE49-F238E27FC236}">
                <a16:creationId xmlns:a16="http://schemas.microsoft.com/office/drawing/2014/main" id="{201D6AF9-4A52-4AD6-9E32-5916A175F9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15017-2FCA-4E4F-A022-BDD32F9D66AF}"/>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229037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blue background with silhouettes of animals&#10;&#10;Description automatically generated with low confidence">
            <a:extLst>
              <a:ext uri="{FF2B5EF4-FFF2-40B4-BE49-F238E27FC236}">
                <a16:creationId xmlns:a16="http://schemas.microsoft.com/office/drawing/2014/main" id="{1AB4C8A3-18E8-9030-F8BD-6933C66EB8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FF621D-88B9-3AC1-B3C0-014BE43C95AE}"/>
              </a:ext>
            </a:extLst>
          </p:cNvPr>
          <p:cNvSpPr>
            <a:spLocks noGrp="1"/>
          </p:cNvSpPr>
          <p:nvPr>
            <p:ph type="ctrTitle" hasCustomPrompt="1"/>
          </p:nvPr>
        </p:nvSpPr>
        <p:spPr>
          <a:xfrm>
            <a:off x="3740459" y="1202612"/>
            <a:ext cx="8013576" cy="722375"/>
          </a:xfrm>
        </p:spPr>
        <p:txBody>
          <a:bodyPr anchor="b">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Insert presentation title</a:t>
            </a:r>
            <a:endParaRPr lang="en-GB" dirty="0"/>
          </a:p>
        </p:txBody>
      </p:sp>
      <p:sp>
        <p:nvSpPr>
          <p:cNvPr id="3" name="Subtitle 2">
            <a:extLst>
              <a:ext uri="{FF2B5EF4-FFF2-40B4-BE49-F238E27FC236}">
                <a16:creationId xmlns:a16="http://schemas.microsoft.com/office/drawing/2014/main" id="{8450C285-9663-AD25-8E77-D0AF9CD21458}"/>
              </a:ext>
            </a:extLst>
          </p:cNvPr>
          <p:cNvSpPr>
            <a:spLocks noGrp="1"/>
          </p:cNvSpPr>
          <p:nvPr>
            <p:ph type="subTitle" idx="1" hasCustomPrompt="1"/>
          </p:nvPr>
        </p:nvSpPr>
        <p:spPr>
          <a:xfrm>
            <a:off x="3740459" y="2082292"/>
            <a:ext cx="8013576" cy="470555"/>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presenters name and email</a:t>
            </a:r>
            <a:endParaRPr lang="en-GB" dirty="0"/>
          </a:p>
        </p:txBody>
      </p:sp>
      <p:pic>
        <p:nvPicPr>
          <p:cNvPr id="11" name="Picture 10" descr="A white text on a black background&#10;&#10;Description automatically generated with medium confidence">
            <a:extLst>
              <a:ext uri="{FF2B5EF4-FFF2-40B4-BE49-F238E27FC236}">
                <a16:creationId xmlns:a16="http://schemas.microsoft.com/office/drawing/2014/main" id="{721FA192-66F8-08CE-6415-07791793A2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6051" y="-12202"/>
            <a:ext cx="2973181" cy="1110617"/>
          </a:xfrm>
          <a:prstGeom prst="rect">
            <a:avLst/>
          </a:prstGeom>
        </p:spPr>
      </p:pic>
      <p:sp>
        <p:nvSpPr>
          <p:cNvPr id="13" name="TextBox 12">
            <a:extLst>
              <a:ext uri="{FF2B5EF4-FFF2-40B4-BE49-F238E27FC236}">
                <a16:creationId xmlns:a16="http://schemas.microsoft.com/office/drawing/2014/main" id="{78622964-62D9-F7A1-E2A9-29CB1FF7005F}"/>
              </a:ext>
            </a:extLst>
          </p:cNvPr>
          <p:cNvSpPr txBox="1"/>
          <p:nvPr userDrawn="1"/>
        </p:nvSpPr>
        <p:spPr>
          <a:xfrm>
            <a:off x="8954191" y="6329778"/>
            <a:ext cx="3045041" cy="461665"/>
          </a:xfrm>
          <a:prstGeom prst="rect">
            <a:avLst/>
          </a:prstGeom>
          <a:noFill/>
        </p:spPr>
        <p:txBody>
          <a:bodyPr wrap="square" rtlCol="0">
            <a:spAutoFit/>
          </a:bodyPr>
          <a:lstStyle/>
          <a:p>
            <a:pPr algn="l"/>
            <a:r>
              <a:rPr lang="en-GB" sz="24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299421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5" name="Picture 4" descr="A picture containing insect, pollinator, membrane-winged insect, macro photography&#10;&#10;Description automatically generated">
            <a:extLst>
              <a:ext uri="{FF2B5EF4-FFF2-40B4-BE49-F238E27FC236}">
                <a16:creationId xmlns:a16="http://schemas.microsoft.com/office/drawing/2014/main" id="{092F219D-DF8B-F1BF-756D-C62E691F8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961717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pic>
        <p:nvPicPr>
          <p:cNvPr id="6" name="Picture 5" descr="A close up of a plant&#10;&#10;Description automatically generated with low confidence">
            <a:extLst>
              <a:ext uri="{FF2B5EF4-FFF2-40B4-BE49-F238E27FC236}">
                <a16:creationId xmlns:a16="http://schemas.microsoft.com/office/drawing/2014/main" id="{3CE44250-15DD-A88E-06F7-957EE5FF0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2173263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Layout 1">
    <p:spTree>
      <p:nvGrpSpPr>
        <p:cNvPr id="1" name=""/>
        <p:cNvGrpSpPr/>
        <p:nvPr/>
      </p:nvGrpSpPr>
      <p:grpSpPr>
        <a:xfrm>
          <a:off x="0" y="0"/>
          <a:ext cx="0" cy="0"/>
          <a:chOff x="0" y="0"/>
          <a:chExt cx="0" cy="0"/>
        </a:xfrm>
      </p:grpSpPr>
      <p:pic>
        <p:nvPicPr>
          <p:cNvPr id="5" name="Picture 4" descr="A satellite in space above earth&#10;&#10;Description automatically generated with low confidence">
            <a:extLst>
              <a:ext uri="{FF2B5EF4-FFF2-40B4-BE49-F238E27FC236}">
                <a16:creationId xmlns:a16="http://schemas.microsoft.com/office/drawing/2014/main" id="{2CAFA90A-0A7E-DFBD-C7DB-AD94B33CF8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86447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Layout 1">
    <p:spTree>
      <p:nvGrpSpPr>
        <p:cNvPr id="1" name=""/>
        <p:cNvGrpSpPr/>
        <p:nvPr/>
      </p:nvGrpSpPr>
      <p:grpSpPr>
        <a:xfrm>
          <a:off x="0" y="0"/>
          <a:ext cx="0" cy="0"/>
          <a:chOff x="0" y="0"/>
          <a:chExt cx="0" cy="0"/>
        </a:xfrm>
      </p:grpSpPr>
      <p:pic>
        <p:nvPicPr>
          <p:cNvPr id="6" name="Picture 5" descr="A turtle swimming in the water&#10;&#10;Description automatically generated with low confidence">
            <a:extLst>
              <a:ext uri="{FF2B5EF4-FFF2-40B4-BE49-F238E27FC236}">
                <a16:creationId xmlns:a16="http://schemas.microsoft.com/office/drawing/2014/main" id="{C0247914-B10C-7EDB-CBFB-6CFE842F4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3815015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Layout 1">
    <p:spTree>
      <p:nvGrpSpPr>
        <p:cNvPr id="1" name=""/>
        <p:cNvGrpSpPr/>
        <p:nvPr/>
      </p:nvGrpSpPr>
      <p:grpSpPr>
        <a:xfrm>
          <a:off x="0" y="0"/>
          <a:ext cx="0" cy="0"/>
          <a:chOff x="0" y="0"/>
          <a:chExt cx="0" cy="0"/>
        </a:xfrm>
      </p:grpSpPr>
      <p:pic>
        <p:nvPicPr>
          <p:cNvPr id="8" name="Picture 7" descr="A picture containing outdoor, sky, water, landscape&#10;&#10;Description automatically generated">
            <a:extLst>
              <a:ext uri="{FF2B5EF4-FFF2-40B4-BE49-F238E27FC236}">
                <a16:creationId xmlns:a16="http://schemas.microsoft.com/office/drawing/2014/main" id="{CE89C0D8-DAC9-E344-466E-61CA756AD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03810" y="1050994"/>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03810" y="2082682"/>
            <a:ext cx="4723236"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Box 6">
            <a:extLst>
              <a:ext uri="{FF2B5EF4-FFF2-40B4-BE49-F238E27FC236}">
                <a16:creationId xmlns:a16="http://schemas.microsoft.com/office/drawing/2014/main" id="{B186127B-3F46-ABD9-EB31-5B10D49C08AF}"/>
              </a:ext>
            </a:extLst>
          </p:cNvPr>
          <p:cNvSpPr txBox="1"/>
          <p:nvPr userDrawn="1"/>
        </p:nvSpPr>
        <p:spPr>
          <a:xfrm>
            <a:off x="473044" y="6398718"/>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BFA93E91-2B26-EBDB-79C4-12D363004D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10" y="6439889"/>
            <a:ext cx="304746" cy="304746"/>
          </a:xfrm>
          <a:prstGeom prst="rect">
            <a:avLst/>
          </a:prstGeom>
        </p:spPr>
      </p:pic>
    </p:spTree>
    <p:extLst>
      <p:ext uri="{BB962C8B-B14F-4D97-AF65-F5344CB8AC3E}">
        <p14:creationId xmlns:p14="http://schemas.microsoft.com/office/powerpoint/2010/main" val="464229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8452AF89-025F-7AD6-07D1-3CAEBB85E859}"/>
              </a:ext>
            </a:extLst>
          </p:cNvPr>
          <p:cNvSpPr>
            <a:spLocks/>
          </p:cNvSpPr>
          <p:nvPr userDrawn="1"/>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2" name="Title 1">
            <a:extLst>
              <a:ext uri="{FF2B5EF4-FFF2-40B4-BE49-F238E27FC236}">
                <a16:creationId xmlns:a16="http://schemas.microsoft.com/office/drawing/2014/main" id="{E46D24D9-7EF5-F413-7124-65CFCB1CAEE5}"/>
              </a:ext>
            </a:extLst>
          </p:cNvPr>
          <p:cNvSpPr>
            <a:spLocks noGrp="1"/>
          </p:cNvSpPr>
          <p:nvPr>
            <p:ph type="title" hasCustomPrompt="1"/>
          </p:nvPr>
        </p:nvSpPr>
        <p:spPr>
          <a:xfrm>
            <a:off x="838200" y="365125"/>
            <a:ext cx="8572130" cy="1325563"/>
          </a:xfrm>
        </p:spPr>
        <p:txBody>
          <a:bodyPr>
            <a:normAutofit/>
          </a:bodyPr>
          <a:lstStyle>
            <a:lvl1pPr>
              <a:defRPr sz="4000">
                <a:solidFill>
                  <a:srgbClr val="00617A"/>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18AD4036-943B-C712-539C-863203791D8D}"/>
              </a:ext>
            </a:extLst>
          </p:cNvPr>
          <p:cNvSpPr>
            <a:spLocks noGrp="1"/>
          </p:cNvSpPr>
          <p:nvPr>
            <p:ph idx="1"/>
          </p:nvPr>
        </p:nvSpPr>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reeform 15">
            <a:extLst>
              <a:ext uri="{FF2B5EF4-FFF2-40B4-BE49-F238E27FC236}">
                <a16:creationId xmlns:a16="http://schemas.microsoft.com/office/drawing/2014/main" id="{0E805A45-8EB5-B25A-BB55-041F9E8FA0CC}"/>
              </a:ext>
            </a:extLst>
          </p:cNvPr>
          <p:cNvSpPr>
            <a:spLocks/>
          </p:cNvSpPr>
          <p:nvPr userDrawn="1"/>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pic>
        <p:nvPicPr>
          <p:cNvPr id="10" name="Picture 9" descr="A black and white circle with fish and leaves in the middle&#10;&#10;Description automatically generated with low confidence">
            <a:extLst>
              <a:ext uri="{FF2B5EF4-FFF2-40B4-BE49-F238E27FC236}">
                <a16:creationId xmlns:a16="http://schemas.microsoft.com/office/drawing/2014/main" id="{0D62F131-65E1-600D-2765-B9D16CDC56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1" name="TextBox 10">
            <a:extLst>
              <a:ext uri="{FF2B5EF4-FFF2-40B4-BE49-F238E27FC236}">
                <a16:creationId xmlns:a16="http://schemas.microsoft.com/office/drawing/2014/main" id="{D92A6524-B6A9-523F-C252-C1290B7FD238}"/>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
        <p:nvSpPr>
          <p:cNvPr id="12" name="TextBox 11">
            <a:extLst>
              <a:ext uri="{FF2B5EF4-FFF2-40B4-BE49-F238E27FC236}">
                <a16:creationId xmlns:a16="http://schemas.microsoft.com/office/drawing/2014/main" id="{B4F7EEAB-A8EF-913D-028D-9D6F6187C898}"/>
              </a:ext>
            </a:extLst>
          </p:cNvPr>
          <p:cNvSpPr txBox="1"/>
          <p:nvPr userDrawn="1"/>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4" name="Picture 13" descr="A picture containing font, graphics, logo, graphic design&#10;&#10;Description automatically generated">
            <a:extLst>
              <a:ext uri="{FF2B5EF4-FFF2-40B4-BE49-F238E27FC236}">
                <a16:creationId xmlns:a16="http://schemas.microsoft.com/office/drawing/2014/main" id="{00441C06-76E7-CD2D-5A9A-0A31A4EAFE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1143327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reeform 15">
            <a:extLst>
              <a:ext uri="{FF2B5EF4-FFF2-40B4-BE49-F238E27FC236}">
                <a16:creationId xmlns:a16="http://schemas.microsoft.com/office/drawing/2014/main" id="{402FE59B-9186-E1C5-EC44-889C86D4780B}"/>
              </a:ext>
            </a:extLst>
          </p:cNvPr>
          <p:cNvSpPr>
            <a:spLocks/>
          </p:cNvSpPr>
          <p:nvPr userDrawn="1"/>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2" name="Title 1">
            <a:extLst>
              <a:ext uri="{FF2B5EF4-FFF2-40B4-BE49-F238E27FC236}">
                <a16:creationId xmlns:a16="http://schemas.microsoft.com/office/drawing/2014/main" id="{255CAA98-4204-F71C-EB2D-040DC5FF728F}"/>
              </a:ext>
            </a:extLst>
          </p:cNvPr>
          <p:cNvSpPr>
            <a:spLocks noGrp="1"/>
          </p:cNvSpPr>
          <p:nvPr>
            <p:ph type="title"/>
          </p:nvPr>
        </p:nvSpPr>
        <p:spPr>
          <a:xfrm>
            <a:off x="839788" y="365125"/>
            <a:ext cx="10515600" cy="1325563"/>
          </a:xfrm>
        </p:spPr>
        <p:txBody>
          <a:bodyPr>
            <a:normAutofit/>
          </a:bodyPr>
          <a:lstStyle>
            <a:lvl1pPr>
              <a:defRPr sz="4000">
                <a:solidFill>
                  <a:srgbClr val="00617A"/>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1DE1BA7-EA84-9EC4-3AFD-5F723F90121F}"/>
              </a:ext>
            </a:extLst>
          </p:cNvPr>
          <p:cNvSpPr>
            <a:spLocks noGrp="1"/>
          </p:cNvSpPr>
          <p:nvPr>
            <p:ph type="body" idx="1"/>
          </p:nvPr>
        </p:nvSpPr>
        <p:spPr>
          <a:xfrm>
            <a:off x="839788" y="1681163"/>
            <a:ext cx="5157787" cy="823912"/>
          </a:xfrm>
        </p:spPr>
        <p:txBody>
          <a:bodyPr anchor="b"/>
          <a:lstStyle>
            <a:lvl1pPr marL="0" indent="0">
              <a:buNone/>
              <a:defRPr sz="2400" b="1">
                <a:solidFill>
                  <a:srgbClr val="00617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F6581-B44F-79B7-0AB9-911B334E347C}"/>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4DE34523-FF84-29ED-699D-FEE52C90B8FC}"/>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617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9E0A7-A21D-3C09-1101-CB730AD2A603}"/>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15">
            <a:extLst>
              <a:ext uri="{FF2B5EF4-FFF2-40B4-BE49-F238E27FC236}">
                <a16:creationId xmlns:a16="http://schemas.microsoft.com/office/drawing/2014/main" id="{6B0C83EB-C2C9-4092-F8A8-306B08FB9416}"/>
              </a:ext>
            </a:extLst>
          </p:cNvPr>
          <p:cNvSpPr>
            <a:spLocks/>
          </p:cNvSpPr>
          <p:nvPr userDrawn="1"/>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pic>
        <p:nvPicPr>
          <p:cNvPr id="12" name="Picture 11" descr="A black and white circle with fish and leaves in the middle&#10;&#10;Description automatically generated with low confidence">
            <a:extLst>
              <a:ext uri="{FF2B5EF4-FFF2-40B4-BE49-F238E27FC236}">
                <a16:creationId xmlns:a16="http://schemas.microsoft.com/office/drawing/2014/main" id="{7A40E40E-C486-BA06-D1E2-79A796573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3" name="TextBox 12">
            <a:extLst>
              <a:ext uri="{FF2B5EF4-FFF2-40B4-BE49-F238E27FC236}">
                <a16:creationId xmlns:a16="http://schemas.microsoft.com/office/drawing/2014/main" id="{A4ED3CAC-CBE1-AB5A-CCBB-7D303B74E2A5}"/>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
        <p:nvSpPr>
          <p:cNvPr id="14" name="TextBox 13">
            <a:extLst>
              <a:ext uri="{FF2B5EF4-FFF2-40B4-BE49-F238E27FC236}">
                <a16:creationId xmlns:a16="http://schemas.microsoft.com/office/drawing/2014/main" id="{23B645ED-81A8-D178-3871-56BCEB5C4EBB}"/>
              </a:ext>
            </a:extLst>
          </p:cNvPr>
          <p:cNvSpPr txBox="1"/>
          <p:nvPr userDrawn="1"/>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5" name="Picture 14" descr="A picture containing font, graphics, logo, graphic design&#10;&#10;Description automatically generated">
            <a:extLst>
              <a:ext uri="{FF2B5EF4-FFF2-40B4-BE49-F238E27FC236}">
                <a16:creationId xmlns:a16="http://schemas.microsoft.com/office/drawing/2014/main" id="{77F09B2A-6A98-D8C1-5503-C6D3CDCD12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2276675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1D0F-CDDE-45DC-A0D1-FEF34E7213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2FE2DB-0036-4626-A969-F689D4843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87C45C-6038-435C-9555-66DACE357DE9}"/>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5" name="Footer Placeholder 4">
            <a:extLst>
              <a:ext uri="{FF2B5EF4-FFF2-40B4-BE49-F238E27FC236}">
                <a16:creationId xmlns:a16="http://schemas.microsoft.com/office/drawing/2014/main" id="{388E4E0C-A56F-4FCC-9D8F-94D88CCCE7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536E54-A771-45F0-A648-AFD20E8CF705}"/>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28195559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7D044516-EB4C-5468-7EC5-3BC335F5E661}"/>
              </a:ext>
            </a:extLst>
          </p:cNvPr>
          <p:cNvSpPr>
            <a:spLocks/>
          </p:cNvSpPr>
          <p:nvPr userDrawn="1"/>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2" name="Title 1">
            <a:extLst>
              <a:ext uri="{FF2B5EF4-FFF2-40B4-BE49-F238E27FC236}">
                <a16:creationId xmlns:a16="http://schemas.microsoft.com/office/drawing/2014/main" id="{988E10E0-2692-1981-60F4-A39508688C79}"/>
              </a:ext>
            </a:extLst>
          </p:cNvPr>
          <p:cNvSpPr>
            <a:spLocks noGrp="1"/>
          </p:cNvSpPr>
          <p:nvPr>
            <p:ph type="title" hasCustomPrompt="1"/>
          </p:nvPr>
        </p:nvSpPr>
        <p:spPr>
          <a:xfrm>
            <a:off x="836612" y="578572"/>
            <a:ext cx="8144414" cy="735291"/>
          </a:xfrm>
        </p:spPr>
        <p:txBody>
          <a:bodyPr anchor="b">
            <a:normAutofit/>
          </a:bodyPr>
          <a:lstStyle>
            <a:lvl1pPr>
              <a:defRPr sz="4000">
                <a:solidFill>
                  <a:srgbClr val="00617A"/>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Picture Placeholder 2">
            <a:extLst>
              <a:ext uri="{FF2B5EF4-FFF2-40B4-BE49-F238E27FC236}">
                <a16:creationId xmlns:a16="http://schemas.microsoft.com/office/drawing/2014/main" id="{E483EEDA-5846-340F-86D9-794D10CF61D3}"/>
              </a:ext>
            </a:extLst>
          </p:cNvPr>
          <p:cNvSpPr>
            <a:spLocks noGrp="1"/>
          </p:cNvSpPr>
          <p:nvPr>
            <p:ph type="pic" idx="1"/>
          </p:nvPr>
        </p:nvSpPr>
        <p:spPr>
          <a:xfrm>
            <a:off x="6178858" y="1606858"/>
            <a:ext cx="5176530" cy="4254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4CA3F8CC-B67C-8F16-1CB2-EDD9BA0C46D7}"/>
              </a:ext>
            </a:extLst>
          </p:cNvPr>
          <p:cNvSpPr>
            <a:spLocks noGrp="1"/>
          </p:cNvSpPr>
          <p:nvPr>
            <p:ph type="body" sz="half" idx="2"/>
          </p:nvPr>
        </p:nvSpPr>
        <p:spPr>
          <a:xfrm>
            <a:off x="839788" y="1606858"/>
            <a:ext cx="4895187" cy="4254192"/>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reeform 15">
            <a:extLst>
              <a:ext uri="{FF2B5EF4-FFF2-40B4-BE49-F238E27FC236}">
                <a16:creationId xmlns:a16="http://schemas.microsoft.com/office/drawing/2014/main" id="{7ECCCB0D-D099-0570-F015-E63538262891}"/>
              </a:ext>
            </a:extLst>
          </p:cNvPr>
          <p:cNvSpPr>
            <a:spLocks/>
          </p:cNvSpPr>
          <p:nvPr userDrawn="1"/>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Box 9">
            <a:extLst>
              <a:ext uri="{FF2B5EF4-FFF2-40B4-BE49-F238E27FC236}">
                <a16:creationId xmlns:a16="http://schemas.microsoft.com/office/drawing/2014/main" id="{A2744E5B-77D4-F908-E8F6-D0BC9D9ADDD9}"/>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C9FC0360-C535-27C8-6577-21DA9EFD7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2" name="TextBox 11">
            <a:extLst>
              <a:ext uri="{FF2B5EF4-FFF2-40B4-BE49-F238E27FC236}">
                <a16:creationId xmlns:a16="http://schemas.microsoft.com/office/drawing/2014/main" id="{98B98797-1887-3867-34A9-FD38738E1704}"/>
              </a:ext>
            </a:extLst>
          </p:cNvPr>
          <p:cNvSpPr txBox="1"/>
          <p:nvPr userDrawn="1"/>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3" name="Picture 12" descr="A picture containing font, graphics, logo, graphic design&#10;&#10;Description automatically generated">
            <a:extLst>
              <a:ext uri="{FF2B5EF4-FFF2-40B4-BE49-F238E27FC236}">
                <a16:creationId xmlns:a16="http://schemas.microsoft.com/office/drawing/2014/main" id="{D36A7F87-5506-98A5-4FF8-F2191B0FAE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3397284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sion and Miss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D4FC40-639C-74C4-281E-30FEDAF3393F}"/>
              </a:ext>
            </a:extLst>
          </p:cNvPr>
          <p:cNvPicPr>
            <a:picLocks noChangeAspect="1"/>
          </p:cNvPicPr>
          <p:nvPr userDrawn="1"/>
        </p:nvPicPr>
        <p:blipFill>
          <a:blip r:embed="rId2"/>
          <a:stretch>
            <a:fillRect/>
          </a:stretch>
        </p:blipFill>
        <p:spPr>
          <a:xfrm>
            <a:off x="0" y="-30207"/>
            <a:ext cx="12192000" cy="6858000"/>
          </a:xfrm>
          <a:prstGeom prst="rect">
            <a:avLst/>
          </a:prstGeom>
        </p:spPr>
      </p:pic>
      <p:pic>
        <p:nvPicPr>
          <p:cNvPr id="6" name="Picture 5">
            <a:extLst>
              <a:ext uri="{FF2B5EF4-FFF2-40B4-BE49-F238E27FC236}">
                <a16:creationId xmlns:a16="http://schemas.microsoft.com/office/drawing/2014/main" id="{E55322CA-6F20-3CA3-1770-599F542A66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80730" y="74668"/>
            <a:ext cx="9325512" cy="5940472"/>
          </a:xfrm>
          <a:prstGeom prst="rect">
            <a:avLst/>
          </a:prstGeom>
        </p:spPr>
      </p:pic>
      <p:sp>
        <p:nvSpPr>
          <p:cNvPr id="9" name="Freeform 15">
            <a:extLst>
              <a:ext uri="{FF2B5EF4-FFF2-40B4-BE49-F238E27FC236}">
                <a16:creationId xmlns:a16="http://schemas.microsoft.com/office/drawing/2014/main" id="{7DA1B135-C497-C869-17FA-0C031CC698AE}"/>
              </a:ext>
            </a:extLst>
          </p:cNvPr>
          <p:cNvSpPr>
            <a:spLocks/>
          </p:cNvSpPr>
          <p:nvPr userDrawn="1"/>
        </p:nvSpPr>
        <p:spPr bwMode="auto">
          <a:xfrm flipH="1">
            <a:off x="2955" y="5957633"/>
            <a:ext cx="12189044"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8" name="Freeform 15">
            <a:extLst>
              <a:ext uri="{FF2B5EF4-FFF2-40B4-BE49-F238E27FC236}">
                <a16:creationId xmlns:a16="http://schemas.microsoft.com/office/drawing/2014/main" id="{C46FCA3F-EC8E-2F19-556D-AF7FE3112D33}"/>
              </a:ext>
            </a:extLst>
          </p:cNvPr>
          <p:cNvSpPr>
            <a:spLocks/>
          </p:cNvSpPr>
          <p:nvPr userDrawn="1"/>
        </p:nvSpPr>
        <p:spPr bwMode="auto">
          <a:xfrm flipH="1">
            <a:off x="-2" y="6006722"/>
            <a:ext cx="12192001" cy="851278"/>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Box 9">
            <a:extLst>
              <a:ext uri="{FF2B5EF4-FFF2-40B4-BE49-F238E27FC236}">
                <a16:creationId xmlns:a16="http://schemas.microsoft.com/office/drawing/2014/main" id="{5F29ADB7-37DB-8821-BAF3-6BA70BCDBFAA}"/>
              </a:ext>
            </a:extLst>
          </p:cNvPr>
          <p:cNvSpPr txBox="1"/>
          <p:nvPr userDrawn="1"/>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5C626997-6351-27EF-293C-B9943E431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pic>
        <p:nvPicPr>
          <p:cNvPr id="12" name="Picture 11" descr="A white text on a black background&#10;&#10;Description automatically generated with medium confidence">
            <a:extLst>
              <a:ext uri="{FF2B5EF4-FFF2-40B4-BE49-F238E27FC236}">
                <a16:creationId xmlns:a16="http://schemas.microsoft.com/office/drawing/2014/main" id="{F7378079-7D61-19B8-0050-338448D7F1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9666" y="-31868"/>
            <a:ext cx="2329465" cy="870160"/>
          </a:xfrm>
          <a:prstGeom prst="rect">
            <a:avLst/>
          </a:prstGeom>
        </p:spPr>
      </p:pic>
    </p:spTree>
    <p:extLst>
      <p:ext uri="{BB962C8B-B14F-4D97-AF65-F5344CB8AC3E}">
        <p14:creationId xmlns:p14="http://schemas.microsoft.com/office/powerpoint/2010/main" val="3778329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4799-3A7A-D5C6-20BC-919A2328AE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1E42AF-0451-9EF4-E94A-035200A3F4EF}"/>
              </a:ext>
            </a:extLst>
          </p:cNvPr>
          <p:cNvSpPr>
            <a:spLocks noGrp="1"/>
          </p:cNvSpPr>
          <p:nvPr>
            <p:ph type="dt" sz="half" idx="10"/>
          </p:nvPr>
        </p:nvSpPr>
        <p:spPr/>
        <p:txBody>
          <a:bodyPr/>
          <a:lstStyle/>
          <a:p>
            <a:fld id="{55EAFA6C-C62A-4AE8-B3C4-102F728C90A7}" type="datetimeFigureOut">
              <a:rPr lang="en-GB" smtClean="0"/>
              <a:t>13/10/2025</a:t>
            </a:fld>
            <a:endParaRPr lang="en-GB"/>
          </a:p>
        </p:txBody>
      </p:sp>
      <p:sp>
        <p:nvSpPr>
          <p:cNvPr id="4" name="Footer Placeholder 3">
            <a:extLst>
              <a:ext uri="{FF2B5EF4-FFF2-40B4-BE49-F238E27FC236}">
                <a16:creationId xmlns:a16="http://schemas.microsoft.com/office/drawing/2014/main" id="{C22B6BFF-996B-D1EC-01FB-22290AA699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4B3304-F47E-3000-0864-320E76D362EB}"/>
              </a:ext>
            </a:extLst>
          </p:cNvPr>
          <p:cNvSpPr>
            <a:spLocks noGrp="1"/>
          </p:cNvSpPr>
          <p:nvPr>
            <p:ph type="sldNum" sz="quarter" idx="12"/>
          </p:nvPr>
        </p:nvSpPr>
        <p:spPr/>
        <p:txBody>
          <a:bodyPr/>
          <a:lstStyle/>
          <a:p>
            <a:fld id="{B1DB8D4F-B406-463E-8A63-0D1CD8545B95}" type="slidenum">
              <a:rPr lang="en-GB" smtClean="0"/>
              <a:t>‹#›</a:t>
            </a:fld>
            <a:endParaRPr lang="en-GB"/>
          </a:p>
        </p:txBody>
      </p:sp>
    </p:spTree>
    <p:extLst>
      <p:ext uri="{BB962C8B-B14F-4D97-AF65-F5344CB8AC3E}">
        <p14:creationId xmlns:p14="http://schemas.microsoft.com/office/powerpoint/2010/main" val="4102128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5A84-A97D-E8B6-640A-5101003FE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D69994-5816-31D2-1A28-7DE49349D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8EB2FE76-5213-93FC-305A-D740151C0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B5854-4CE2-F0DF-F91A-396BB07E3828}"/>
              </a:ext>
            </a:extLst>
          </p:cNvPr>
          <p:cNvSpPr>
            <a:spLocks noGrp="1"/>
          </p:cNvSpPr>
          <p:nvPr>
            <p:ph type="dt" sz="half" idx="10"/>
          </p:nvPr>
        </p:nvSpPr>
        <p:spPr/>
        <p:txBody>
          <a:bodyPr/>
          <a:lstStyle/>
          <a:p>
            <a:fld id="{55EAFA6C-C62A-4AE8-B3C4-102F728C90A7}" type="datetimeFigureOut">
              <a:rPr lang="en-GB" smtClean="0"/>
              <a:t>13/10/2025</a:t>
            </a:fld>
            <a:endParaRPr lang="en-GB"/>
          </a:p>
        </p:txBody>
      </p:sp>
      <p:sp>
        <p:nvSpPr>
          <p:cNvPr id="6" name="Footer Placeholder 5">
            <a:extLst>
              <a:ext uri="{FF2B5EF4-FFF2-40B4-BE49-F238E27FC236}">
                <a16:creationId xmlns:a16="http://schemas.microsoft.com/office/drawing/2014/main" id="{66B0FC69-E951-9ADF-D13E-09E0C17DFB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EB4211-F1DC-5FDA-67D3-EBCD73601326}"/>
              </a:ext>
            </a:extLst>
          </p:cNvPr>
          <p:cNvSpPr>
            <a:spLocks noGrp="1"/>
          </p:cNvSpPr>
          <p:nvPr>
            <p:ph type="sldNum" sz="quarter" idx="12"/>
          </p:nvPr>
        </p:nvSpPr>
        <p:spPr/>
        <p:txBody>
          <a:bodyPr/>
          <a:lstStyle/>
          <a:p>
            <a:fld id="{B1DB8D4F-B406-463E-8A63-0D1CD8545B95}" type="slidenum">
              <a:rPr lang="en-GB" smtClean="0"/>
              <a:t>‹#›</a:t>
            </a:fld>
            <a:endParaRPr lang="en-GB"/>
          </a:p>
        </p:txBody>
      </p:sp>
    </p:spTree>
    <p:extLst>
      <p:ext uri="{BB962C8B-B14F-4D97-AF65-F5344CB8AC3E}">
        <p14:creationId xmlns:p14="http://schemas.microsoft.com/office/powerpoint/2010/main" val="2988852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1D84-CDD2-0B3D-D453-B088CC599D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8F972F-6230-F2EF-0AEF-DF9351A694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15BDA-87C1-244F-CC15-1789E256341D}"/>
              </a:ext>
            </a:extLst>
          </p:cNvPr>
          <p:cNvSpPr>
            <a:spLocks noGrp="1"/>
          </p:cNvSpPr>
          <p:nvPr>
            <p:ph type="dt" sz="half" idx="10"/>
          </p:nvPr>
        </p:nvSpPr>
        <p:spPr/>
        <p:txBody>
          <a:bodyPr/>
          <a:lstStyle/>
          <a:p>
            <a:fld id="{55EAFA6C-C62A-4AE8-B3C4-102F728C90A7}" type="datetimeFigureOut">
              <a:rPr lang="en-GB" smtClean="0"/>
              <a:t>13/10/2025</a:t>
            </a:fld>
            <a:endParaRPr lang="en-GB"/>
          </a:p>
        </p:txBody>
      </p:sp>
      <p:sp>
        <p:nvSpPr>
          <p:cNvPr id="5" name="Footer Placeholder 4">
            <a:extLst>
              <a:ext uri="{FF2B5EF4-FFF2-40B4-BE49-F238E27FC236}">
                <a16:creationId xmlns:a16="http://schemas.microsoft.com/office/drawing/2014/main" id="{EBC185CB-ABAC-392A-5931-4536A43FA7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D27891-A6C5-2294-7CEA-5D93EF927719}"/>
              </a:ext>
            </a:extLst>
          </p:cNvPr>
          <p:cNvSpPr>
            <a:spLocks noGrp="1"/>
          </p:cNvSpPr>
          <p:nvPr>
            <p:ph type="sldNum" sz="quarter" idx="12"/>
          </p:nvPr>
        </p:nvSpPr>
        <p:spPr/>
        <p:txBody>
          <a:bodyPr/>
          <a:lstStyle/>
          <a:p>
            <a:fld id="{B1DB8D4F-B406-463E-8A63-0D1CD8545B95}" type="slidenum">
              <a:rPr lang="en-GB" smtClean="0"/>
              <a:t>‹#›</a:t>
            </a:fld>
            <a:endParaRPr lang="en-GB"/>
          </a:p>
        </p:txBody>
      </p:sp>
    </p:spTree>
    <p:extLst>
      <p:ext uri="{BB962C8B-B14F-4D97-AF65-F5344CB8AC3E}">
        <p14:creationId xmlns:p14="http://schemas.microsoft.com/office/powerpoint/2010/main" val="3693375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91509-5286-CE33-9181-BB62F042E5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1E170-3548-90E6-C764-9A616B37D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469F6-AED9-322C-9ED0-3ED850A3C227}"/>
              </a:ext>
            </a:extLst>
          </p:cNvPr>
          <p:cNvSpPr>
            <a:spLocks noGrp="1"/>
          </p:cNvSpPr>
          <p:nvPr>
            <p:ph type="dt" sz="half" idx="10"/>
          </p:nvPr>
        </p:nvSpPr>
        <p:spPr/>
        <p:txBody>
          <a:bodyPr/>
          <a:lstStyle/>
          <a:p>
            <a:fld id="{55EAFA6C-C62A-4AE8-B3C4-102F728C90A7}" type="datetimeFigureOut">
              <a:rPr lang="en-GB" smtClean="0"/>
              <a:t>13/10/2025</a:t>
            </a:fld>
            <a:endParaRPr lang="en-GB"/>
          </a:p>
        </p:txBody>
      </p:sp>
      <p:sp>
        <p:nvSpPr>
          <p:cNvPr id="5" name="Footer Placeholder 4">
            <a:extLst>
              <a:ext uri="{FF2B5EF4-FFF2-40B4-BE49-F238E27FC236}">
                <a16:creationId xmlns:a16="http://schemas.microsoft.com/office/drawing/2014/main" id="{49EC3073-0DCE-B67E-140F-400745AABC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13B55E-2608-4CE3-D2AA-13CB64983565}"/>
              </a:ext>
            </a:extLst>
          </p:cNvPr>
          <p:cNvSpPr>
            <a:spLocks noGrp="1"/>
          </p:cNvSpPr>
          <p:nvPr>
            <p:ph type="sldNum" sz="quarter" idx="12"/>
          </p:nvPr>
        </p:nvSpPr>
        <p:spPr/>
        <p:txBody>
          <a:bodyPr/>
          <a:lstStyle/>
          <a:p>
            <a:fld id="{B1DB8D4F-B406-463E-8A63-0D1CD8545B95}" type="slidenum">
              <a:rPr lang="en-GB" smtClean="0"/>
              <a:t>‹#›</a:t>
            </a:fld>
            <a:endParaRPr lang="en-GB"/>
          </a:p>
        </p:txBody>
      </p:sp>
    </p:spTree>
    <p:extLst>
      <p:ext uri="{BB962C8B-B14F-4D97-AF65-F5344CB8AC3E}">
        <p14:creationId xmlns:p14="http://schemas.microsoft.com/office/powerpoint/2010/main" val="378468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55ED-4DF5-4982-8F1A-93CEDC5BB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51DF12-18C0-47F3-9183-CEDF7EA2E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4591DC-93BE-4C38-A79D-D6A2C6851E42}"/>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5" name="Footer Placeholder 4">
            <a:extLst>
              <a:ext uri="{FF2B5EF4-FFF2-40B4-BE49-F238E27FC236}">
                <a16:creationId xmlns:a16="http://schemas.microsoft.com/office/drawing/2014/main" id="{3E361DC7-A075-4664-95C4-89E51759FA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09171-EA3A-4D17-A4BD-CD34FB08454F}"/>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93406098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4AEC-C43C-4A54-8A92-7AA90D903A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E4DA53-65E3-4001-8A4F-872C5C2A1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B65859-08CA-4D9F-BDD4-50E4AEAA92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D8C256-DA61-46FA-A348-AD11EA5A96D8}"/>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6" name="Footer Placeholder 5">
            <a:extLst>
              <a:ext uri="{FF2B5EF4-FFF2-40B4-BE49-F238E27FC236}">
                <a16:creationId xmlns:a16="http://schemas.microsoft.com/office/drawing/2014/main" id="{8207BBDF-0505-4E86-B0FA-4B9026A225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5C2944-2F52-4A8C-8ED8-BEB2F38DE504}"/>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27448302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E1E9-1933-4C52-8E25-0957A30029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E67197-26D4-4AEC-97BA-377D8C5B4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A0E602-FAFF-4123-B9C5-0E5F104346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557059-D925-42A2-8CEE-14FD3E1F4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C32FD-6420-4B37-BE17-094BC00F60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E7929B-7872-4D36-BE67-395477FCF40D}"/>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8" name="Footer Placeholder 7">
            <a:extLst>
              <a:ext uri="{FF2B5EF4-FFF2-40B4-BE49-F238E27FC236}">
                <a16:creationId xmlns:a16="http://schemas.microsoft.com/office/drawing/2014/main" id="{F13EB63C-EA34-443F-B0CF-E17014F04D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33E944-B756-4F2D-8CAD-67ED6AE8451F}"/>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17892553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C418-CCA3-40A3-B48B-6A70E004F1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159B9D-5D91-4196-BA34-5CD71F28A1E5}"/>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4" name="Footer Placeholder 3">
            <a:extLst>
              <a:ext uri="{FF2B5EF4-FFF2-40B4-BE49-F238E27FC236}">
                <a16:creationId xmlns:a16="http://schemas.microsoft.com/office/drawing/2014/main" id="{9DEF5FE0-D86D-4BAE-91E4-F54B072E5A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D6E4B8-21CA-4FAC-9B65-7411ACEA4787}"/>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372494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3F91ED-693D-4217-B217-AED071727260}"/>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3" name="Footer Placeholder 2">
            <a:extLst>
              <a:ext uri="{FF2B5EF4-FFF2-40B4-BE49-F238E27FC236}">
                <a16:creationId xmlns:a16="http://schemas.microsoft.com/office/drawing/2014/main" id="{00C87F66-8520-4FE4-83A7-8EDFF46662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202622-F7D1-4A88-A77A-CE41D91DAC19}"/>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14811810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1F95-C9B2-42BA-A1A8-F20688582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DACE6B-5E37-44E7-9254-C2B5E43698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9CA49A-9A0D-48F1-96CB-65AA3D4DE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87DBB-E2A2-4EEA-AF64-98F543575193}"/>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6" name="Footer Placeholder 5">
            <a:extLst>
              <a:ext uri="{FF2B5EF4-FFF2-40B4-BE49-F238E27FC236}">
                <a16:creationId xmlns:a16="http://schemas.microsoft.com/office/drawing/2014/main" id="{A3374C92-B5DB-4349-887A-C7D05235DF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13B794-8B4F-4A13-9AD8-25C951EF5A29}"/>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21795560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BD32-1A1F-4595-948A-066D40A4F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5DFC232-1147-4C3D-BE33-5177CBA2E6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990963-08F6-4F38-98B2-61994C958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FDFC0-CFB2-473A-91F1-1666240F3C28}"/>
              </a:ext>
            </a:extLst>
          </p:cNvPr>
          <p:cNvSpPr>
            <a:spLocks noGrp="1"/>
          </p:cNvSpPr>
          <p:nvPr>
            <p:ph type="dt" sz="half" idx="10"/>
          </p:nvPr>
        </p:nvSpPr>
        <p:spPr/>
        <p:txBody>
          <a:bodyPr/>
          <a:lstStyle/>
          <a:p>
            <a:fld id="{DE495A14-F933-40B7-A6A5-E01B2F902125}" type="datetimeFigureOut">
              <a:rPr lang="en-GB" smtClean="0"/>
              <a:t>13/10/2025</a:t>
            </a:fld>
            <a:endParaRPr lang="en-GB"/>
          </a:p>
        </p:txBody>
      </p:sp>
      <p:sp>
        <p:nvSpPr>
          <p:cNvPr id="6" name="Footer Placeholder 5">
            <a:extLst>
              <a:ext uri="{FF2B5EF4-FFF2-40B4-BE49-F238E27FC236}">
                <a16:creationId xmlns:a16="http://schemas.microsoft.com/office/drawing/2014/main" id="{0B9F411F-B71D-4534-8AC7-94285B15E2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FBCD28-FEF9-46AE-884F-6E88320F0328}"/>
              </a:ext>
            </a:extLst>
          </p:cNvPr>
          <p:cNvSpPr>
            <a:spLocks noGrp="1"/>
          </p:cNvSpPr>
          <p:nvPr>
            <p:ph type="sldNum" sz="quarter" idx="12"/>
          </p:nvPr>
        </p:nvSpPr>
        <p:spPr/>
        <p:txBody>
          <a:bodyPr/>
          <a:lstStyle/>
          <a:p>
            <a:fld id="{0853CC18-4C7B-4078-994F-221B3B590C43}" type="slidenum">
              <a:rPr lang="en-GB" smtClean="0"/>
              <a:t>‹#›</a:t>
            </a:fld>
            <a:endParaRPr lang="en-GB"/>
          </a:p>
        </p:txBody>
      </p:sp>
    </p:spTree>
    <p:extLst>
      <p:ext uri="{BB962C8B-B14F-4D97-AF65-F5344CB8AC3E}">
        <p14:creationId xmlns:p14="http://schemas.microsoft.com/office/powerpoint/2010/main" val="24652565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9A8BD2-1EB5-4224-99B2-E7B0685FA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F2C793-D4F7-464B-8A91-686435B1C3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791F5D-EBBC-4E6B-ABD5-4204CDF9E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95A14-F933-40B7-A6A5-E01B2F902125}" type="datetimeFigureOut">
              <a:rPr lang="en-GB" smtClean="0"/>
              <a:t>13/10/2025</a:t>
            </a:fld>
            <a:endParaRPr lang="en-GB"/>
          </a:p>
        </p:txBody>
      </p:sp>
      <p:sp>
        <p:nvSpPr>
          <p:cNvPr id="5" name="Footer Placeholder 4">
            <a:extLst>
              <a:ext uri="{FF2B5EF4-FFF2-40B4-BE49-F238E27FC236}">
                <a16:creationId xmlns:a16="http://schemas.microsoft.com/office/drawing/2014/main" id="{0B7CF6B9-5F49-4CAB-BDAD-ECD1F30F41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5FC56C-CF68-4022-BE07-A89B650B2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3CC18-4C7B-4078-994F-221B3B590C43}" type="slidenum">
              <a:rPr lang="en-GB" smtClean="0"/>
              <a:t>‹#›</a:t>
            </a:fld>
            <a:endParaRPr lang="en-GB"/>
          </a:p>
        </p:txBody>
      </p:sp>
    </p:spTree>
    <p:extLst>
      <p:ext uri="{BB962C8B-B14F-4D97-AF65-F5344CB8AC3E}">
        <p14:creationId xmlns:p14="http://schemas.microsoft.com/office/powerpoint/2010/main" val="1420025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4BE0E-B65D-A6B2-B257-386A5DDBE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73202E-8902-762C-C578-CA40D4C8C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15985F-F6BE-1809-8293-323B038F3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AFA6C-C62A-4AE8-B3C4-102F728C90A7}" type="datetimeFigureOut">
              <a:rPr lang="en-GB" smtClean="0"/>
              <a:t>13/10/2025</a:t>
            </a:fld>
            <a:endParaRPr lang="en-GB"/>
          </a:p>
        </p:txBody>
      </p:sp>
      <p:sp>
        <p:nvSpPr>
          <p:cNvPr id="5" name="Footer Placeholder 4">
            <a:extLst>
              <a:ext uri="{FF2B5EF4-FFF2-40B4-BE49-F238E27FC236}">
                <a16:creationId xmlns:a16="http://schemas.microsoft.com/office/drawing/2014/main" id="{CAA33634-FA27-1A6B-9E61-EC08319D1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0EB8A9-DFC0-ED69-6389-D2ECEB9D7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B8D4F-B406-463E-8A63-0D1CD8545B95}" type="slidenum">
              <a:rPr lang="en-GB" smtClean="0"/>
              <a:t>‹#›</a:t>
            </a:fld>
            <a:endParaRPr lang="en-GB"/>
          </a:p>
        </p:txBody>
      </p:sp>
    </p:spTree>
    <p:extLst>
      <p:ext uri="{BB962C8B-B14F-4D97-AF65-F5344CB8AC3E}">
        <p14:creationId xmlns:p14="http://schemas.microsoft.com/office/powerpoint/2010/main" val="1836742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ristina.Herbon@jncc.gov.uk" TargetMode="External"/><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hyperlink" Target="mailto:Joe.Kenworthy@jncc.gov.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hyperlink" Target="https://sbe-platform.org.uk/" TargetMode="Externa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sbe-platform.org.uk/" TargetMode="Externa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sbe-platform.org.uk/projec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be-platform.org.uk/" TargetMode="Externa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be-platform.org.uk/" TargetMode="Externa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be-platform.org.uk/" TargetMode="Externa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be-platform.org.uk/" TargetMode="Externa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573B55-4B4E-43DD-AEFB-E193B48033B1}"/>
              </a:ext>
            </a:extLst>
          </p:cNvPr>
          <p:cNvSpPr/>
          <p:nvPr/>
        </p:nvSpPr>
        <p:spPr>
          <a:xfrm>
            <a:off x="1" y="5656341"/>
            <a:ext cx="12192000" cy="1201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Dr Cristina Vina-Herbon - </a:t>
            </a:r>
            <a:r>
              <a:rPr lang="en-GB" sz="2400" dirty="0">
                <a:solidFill>
                  <a:schemeClr val="tx1"/>
                </a:solidFill>
                <a:hlinkClick r:id="rId3"/>
              </a:rPr>
              <a:t>Cristina.Herbon@jncc.gov.uk</a:t>
            </a:r>
            <a:r>
              <a:rPr lang="en-GB" sz="2400" dirty="0">
                <a:solidFill>
                  <a:schemeClr val="tx1"/>
                </a:solidFill>
              </a:rPr>
              <a:t> </a:t>
            </a:r>
          </a:p>
          <a:p>
            <a:pPr algn="ctr"/>
            <a:r>
              <a:rPr lang="en-GB" sz="2400" dirty="0">
                <a:solidFill>
                  <a:schemeClr val="tx1"/>
                </a:solidFill>
              </a:rPr>
              <a:t>Dr Joe Kenworthy - </a:t>
            </a:r>
            <a:r>
              <a:rPr lang="en-GB" sz="2400" dirty="0">
                <a:solidFill>
                  <a:schemeClr val="tx1"/>
                </a:solidFill>
                <a:hlinkClick r:id="rId4"/>
              </a:rPr>
              <a:t>Joe.Kenworthy@jncc.gov.uk</a:t>
            </a:r>
            <a:r>
              <a:rPr lang="en-GB" sz="2400" dirty="0">
                <a:solidFill>
                  <a:schemeClr val="tx1"/>
                </a:solidFill>
              </a:rPr>
              <a:t> </a:t>
            </a:r>
          </a:p>
          <a:p>
            <a:pPr algn="ctr"/>
            <a:endParaRPr lang="en-GB" sz="2400" dirty="0">
              <a:solidFill>
                <a:schemeClr val="tx1"/>
              </a:solidFill>
            </a:endParaRPr>
          </a:p>
        </p:txBody>
      </p:sp>
      <p:pic>
        <p:nvPicPr>
          <p:cNvPr id="34" name="Picture 33" descr="A black background with blue text&#10;&#10;AI-generated content may be incorrect.">
            <a:extLst>
              <a:ext uri="{FF2B5EF4-FFF2-40B4-BE49-F238E27FC236}">
                <a16:creationId xmlns:a16="http://schemas.microsoft.com/office/drawing/2014/main" id="{6FDE238D-8C02-A251-4769-2412A177ED70}"/>
              </a:ext>
            </a:extLst>
          </p:cNvPr>
          <p:cNvPicPr>
            <a:picLocks noChangeAspect="1"/>
          </p:cNvPicPr>
          <p:nvPr/>
        </p:nvPicPr>
        <p:blipFill>
          <a:blip r:embed="rId5"/>
          <a:stretch>
            <a:fillRect/>
          </a:stretch>
        </p:blipFill>
        <p:spPr>
          <a:xfrm>
            <a:off x="0" y="4181716"/>
            <a:ext cx="4034972" cy="1321254"/>
          </a:xfrm>
          <a:prstGeom prst="rect">
            <a:avLst/>
          </a:prstGeom>
        </p:spPr>
      </p:pic>
      <p:pic>
        <p:nvPicPr>
          <p:cNvPr id="4" name="Picture 3" descr="A blue and white logo&#10;&#10;AI-generated content may be incorrect.">
            <a:extLst>
              <a:ext uri="{FF2B5EF4-FFF2-40B4-BE49-F238E27FC236}">
                <a16:creationId xmlns:a16="http://schemas.microsoft.com/office/drawing/2014/main" id="{33A8F38B-96F0-ED09-E3DA-97A43DB80B42}"/>
              </a:ext>
            </a:extLst>
          </p:cNvPr>
          <p:cNvPicPr>
            <a:picLocks noChangeAspect="1"/>
          </p:cNvPicPr>
          <p:nvPr/>
        </p:nvPicPr>
        <p:blipFill>
          <a:blip r:embed="rId6">
            <a:extLst>
              <a:ext uri="{28A0092B-C50C-407E-A947-70E740481C1C}">
                <a14:useLocalDpi xmlns:a14="http://schemas.microsoft.com/office/drawing/2010/main" val="0"/>
              </a:ext>
            </a:extLst>
          </a:blip>
          <a:srcRect l="7459" t="963" r="2926"/>
          <a:stretch/>
        </p:blipFill>
        <p:spPr>
          <a:xfrm>
            <a:off x="0" y="-1"/>
            <a:ext cx="12192000" cy="4181717"/>
          </a:xfrm>
          <a:prstGeom prst="rect">
            <a:avLst/>
          </a:prstGeom>
        </p:spPr>
      </p:pic>
      <p:pic>
        <p:nvPicPr>
          <p:cNvPr id="3" name="Picture 2">
            <a:extLst>
              <a:ext uri="{FF2B5EF4-FFF2-40B4-BE49-F238E27FC236}">
                <a16:creationId xmlns:a16="http://schemas.microsoft.com/office/drawing/2014/main" id="{72B9E004-9E1C-573C-1844-C4A298BD2224}"/>
              </a:ext>
            </a:extLst>
          </p:cNvPr>
          <p:cNvPicPr>
            <a:picLocks noChangeAspect="1"/>
          </p:cNvPicPr>
          <p:nvPr/>
        </p:nvPicPr>
        <p:blipFill>
          <a:blip r:embed="rId7"/>
          <a:stretch>
            <a:fillRect/>
          </a:stretch>
        </p:blipFill>
        <p:spPr>
          <a:xfrm>
            <a:off x="7897458" y="4227980"/>
            <a:ext cx="3933825" cy="1228725"/>
          </a:xfrm>
          <a:prstGeom prst="rect">
            <a:avLst/>
          </a:prstGeom>
        </p:spPr>
      </p:pic>
    </p:spTree>
    <p:extLst>
      <p:ext uri="{BB962C8B-B14F-4D97-AF65-F5344CB8AC3E}">
        <p14:creationId xmlns:p14="http://schemas.microsoft.com/office/powerpoint/2010/main" val="23119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A7FA-0B02-3709-42C1-1D8A4AAEE89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76B1030-3726-5710-B987-6CC443111CA5}"/>
              </a:ext>
            </a:extLst>
          </p:cNvPr>
          <p:cNvSpPr/>
          <p:nvPr/>
        </p:nvSpPr>
        <p:spPr>
          <a:xfrm>
            <a:off x="0" y="6460835"/>
            <a:ext cx="12192000" cy="420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hlinkClick r:id="rId2"/>
              </a:rPr>
              <a:t>Sustainable Blue Economies Technical Assistance Platform</a:t>
            </a:r>
            <a:endParaRPr lang="en-GB">
              <a:solidFill>
                <a:schemeClr val="bg1"/>
              </a:solidFill>
            </a:endParaRPr>
          </a:p>
        </p:txBody>
      </p:sp>
      <p:grpSp>
        <p:nvGrpSpPr>
          <p:cNvPr id="7" name="Group 6">
            <a:extLst>
              <a:ext uri="{FF2B5EF4-FFF2-40B4-BE49-F238E27FC236}">
                <a16:creationId xmlns:a16="http://schemas.microsoft.com/office/drawing/2014/main" id="{8CF0D806-0786-A492-4465-99F66B00F0FE}"/>
              </a:ext>
            </a:extLst>
          </p:cNvPr>
          <p:cNvGrpSpPr/>
          <p:nvPr/>
        </p:nvGrpSpPr>
        <p:grpSpPr>
          <a:xfrm>
            <a:off x="539031" y="1447800"/>
            <a:ext cx="11254522" cy="4958771"/>
            <a:chOff x="865292" y="3281684"/>
            <a:chExt cx="7716367" cy="2730258"/>
          </a:xfrm>
        </p:grpSpPr>
        <p:sp>
          <p:nvSpPr>
            <p:cNvPr id="12" name="Rectangle: Rounded Corners 11">
              <a:extLst>
                <a:ext uri="{FF2B5EF4-FFF2-40B4-BE49-F238E27FC236}">
                  <a16:creationId xmlns:a16="http://schemas.microsoft.com/office/drawing/2014/main" id="{53C0665D-F772-8874-933F-23107D8B27C2}"/>
                </a:ext>
              </a:extLst>
            </p:cNvPr>
            <p:cNvSpPr/>
            <p:nvPr/>
          </p:nvSpPr>
          <p:spPr>
            <a:xfrm>
              <a:off x="865292" y="3301466"/>
              <a:ext cx="3693724" cy="2710476"/>
            </a:xfrm>
            <a:prstGeom prst="roundRect">
              <a:avLst/>
            </a:prstGeom>
            <a:blipFill>
              <a:blip r:embed="rId3">
                <a:alphaModFix amt="1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002060"/>
                </a:solidFill>
              </a:endParaRPr>
            </a:p>
          </p:txBody>
        </p:sp>
        <p:sp>
          <p:nvSpPr>
            <p:cNvPr id="13" name="Rectangle: Rounded Corners 12">
              <a:extLst>
                <a:ext uri="{FF2B5EF4-FFF2-40B4-BE49-F238E27FC236}">
                  <a16:creationId xmlns:a16="http://schemas.microsoft.com/office/drawing/2014/main" id="{6AB17901-149F-FBAE-7792-9B44A7DE37AF}"/>
                </a:ext>
              </a:extLst>
            </p:cNvPr>
            <p:cNvSpPr/>
            <p:nvPr/>
          </p:nvSpPr>
          <p:spPr>
            <a:xfrm>
              <a:off x="4736745" y="3281684"/>
              <a:ext cx="3844914" cy="2730258"/>
            </a:xfrm>
            <a:prstGeom prst="roundRect">
              <a:avLst/>
            </a:prstGeom>
            <a:blipFill>
              <a:blip r:embed="rId4">
                <a:alphaModFix amt="1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02060"/>
                </a:solidFill>
              </a:endParaRPr>
            </a:p>
            <a:p>
              <a:pPr algn="ctr"/>
              <a:endParaRPr lang="en-GB">
                <a:solidFill>
                  <a:srgbClr val="002060"/>
                </a:solidFill>
              </a:endParaRPr>
            </a:p>
          </p:txBody>
        </p:sp>
      </p:grpSp>
      <p:pic>
        <p:nvPicPr>
          <p:cNvPr id="18" name="Picture 2" descr="Ocean Could Be Key to Future Food Security | Fisheries &amp; Aquaculture | News">
            <a:extLst>
              <a:ext uri="{FF2B5EF4-FFF2-40B4-BE49-F238E27FC236}">
                <a16:creationId xmlns:a16="http://schemas.microsoft.com/office/drawing/2014/main" id="{FB66F6A3-3FFE-B4A9-7E2E-341054CB9EAA}"/>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t="34094" b="38885"/>
          <a:stretch>
            <a:fillRect/>
          </a:stretch>
        </p:blipFill>
        <p:spPr bwMode="auto">
          <a:xfrm>
            <a:off x="0" y="-8243"/>
            <a:ext cx="12192002" cy="9413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280D94F-52B9-C1EC-D2BA-F205A00D425A}"/>
              </a:ext>
            </a:extLst>
          </p:cNvPr>
          <p:cNvGrpSpPr/>
          <p:nvPr/>
        </p:nvGrpSpPr>
        <p:grpSpPr>
          <a:xfrm>
            <a:off x="-20371" y="-28915"/>
            <a:ext cx="12288572" cy="1317939"/>
            <a:chOff x="-20372" y="-28915"/>
            <a:chExt cx="12337877" cy="1317939"/>
          </a:xfrm>
        </p:grpSpPr>
        <p:pic>
          <p:nvPicPr>
            <p:cNvPr id="8" name="Picture 7">
              <a:extLst>
                <a:ext uri="{FF2B5EF4-FFF2-40B4-BE49-F238E27FC236}">
                  <a16:creationId xmlns:a16="http://schemas.microsoft.com/office/drawing/2014/main" id="{D36AC0D5-86A1-923F-DD6A-8D3CE7E88EA0}"/>
                </a:ext>
              </a:extLst>
            </p:cNvPr>
            <p:cNvPicPr>
              <a:picLocks noChangeAspect="1"/>
            </p:cNvPicPr>
            <p:nvPr/>
          </p:nvPicPr>
          <p:blipFill>
            <a:blip r:embed="rId6">
              <a:alphaModFix amt="70000"/>
            </a:blip>
            <a:srcRect t="-1" b="-251"/>
            <a:stretch/>
          </p:blipFill>
          <p:spPr>
            <a:xfrm>
              <a:off x="-20372" y="-28915"/>
              <a:ext cx="12337877" cy="1317939"/>
            </a:xfrm>
            <a:prstGeom prst="rect">
              <a:avLst/>
            </a:prstGeom>
          </p:spPr>
        </p:pic>
        <p:sp>
          <p:nvSpPr>
            <p:cNvPr id="16" name="TextBox 15">
              <a:extLst>
                <a:ext uri="{FF2B5EF4-FFF2-40B4-BE49-F238E27FC236}">
                  <a16:creationId xmlns:a16="http://schemas.microsoft.com/office/drawing/2014/main" id="{2BCB4471-6B01-B1B4-747C-16AA59202232}"/>
                </a:ext>
              </a:extLst>
            </p:cNvPr>
            <p:cNvSpPr txBox="1"/>
            <p:nvPr/>
          </p:nvSpPr>
          <p:spPr>
            <a:xfrm>
              <a:off x="87206" y="-28915"/>
              <a:ext cx="7475643" cy="1200329"/>
            </a:xfrm>
            <a:prstGeom prst="rect">
              <a:avLst/>
            </a:prstGeom>
            <a:noFill/>
          </p:spPr>
          <p:txBody>
            <a:bodyPr wrap="square">
              <a:spAutoFit/>
            </a:bodyPr>
            <a:lstStyle/>
            <a:p>
              <a:r>
                <a:rPr lang="en-GB" sz="3600" b="1" dirty="0"/>
                <a:t>Joint Nature Conservation Committee (JNCC)</a:t>
              </a:r>
              <a:endParaRPr lang="en-GB" sz="3600" dirty="0"/>
            </a:p>
          </p:txBody>
        </p:sp>
      </p:grpSp>
      <p:sp>
        <p:nvSpPr>
          <p:cNvPr id="4" name="Text Placeholder 2">
            <a:extLst>
              <a:ext uri="{FF2B5EF4-FFF2-40B4-BE49-F238E27FC236}">
                <a16:creationId xmlns:a16="http://schemas.microsoft.com/office/drawing/2014/main" id="{7DD1275A-057C-7FF4-084E-5681EADACEAD}"/>
              </a:ext>
            </a:extLst>
          </p:cNvPr>
          <p:cNvSpPr txBox="1">
            <a:spLocks/>
          </p:cNvSpPr>
          <p:nvPr/>
        </p:nvSpPr>
        <p:spPr>
          <a:xfrm>
            <a:off x="576384" y="1516176"/>
            <a:ext cx="5157787" cy="8239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600" b="1" dirty="0">
                <a:solidFill>
                  <a:srgbClr val="002060"/>
                </a:solidFill>
                <a:latin typeface="Arial" panose="020B0604020202020204" pitchFamily="34" charset="0"/>
                <a:ea typeface="+mj-ea"/>
                <a:cs typeface="Arial" panose="020B0604020202020204" pitchFamily="34" charset="0"/>
              </a:rPr>
              <a:t>Who we are</a:t>
            </a:r>
            <a:endParaRPr lang="en-GB" sz="2000" dirty="0">
              <a:solidFill>
                <a:srgbClr val="002060"/>
              </a:solidFill>
            </a:endParaRPr>
          </a:p>
        </p:txBody>
      </p:sp>
      <p:sp>
        <p:nvSpPr>
          <p:cNvPr id="5" name="Content Placeholder 3">
            <a:extLst>
              <a:ext uri="{FF2B5EF4-FFF2-40B4-BE49-F238E27FC236}">
                <a16:creationId xmlns:a16="http://schemas.microsoft.com/office/drawing/2014/main" id="{5417C990-DB92-46D9-2815-F9490BFD286D}"/>
              </a:ext>
            </a:extLst>
          </p:cNvPr>
          <p:cNvSpPr txBox="1">
            <a:spLocks/>
          </p:cNvSpPr>
          <p:nvPr/>
        </p:nvSpPr>
        <p:spPr>
          <a:xfrm>
            <a:off x="487415" y="2049473"/>
            <a:ext cx="5335724" cy="27590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GB" sz="2000" dirty="0">
                <a:solidFill>
                  <a:schemeClr val="accent5">
                    <a:lumMod val="50000"/>
                  </a:schemeClr>
                </a:solidFill>
                <a:cs typeface="Arial" panose="020B0604020202020204" pitchFamily="34" charset="0"/>
              </a:rPr>
              <a:t>We are the only statutory nature advisor to all four countries of the UK.</a:t>
            </a:r>
          </a:p>
          <a:p>
            <a:pPr>
              <a:lnSpc>
                <a:spcPct val="100000"/>
              </a:lnSpc>
              <a:defRPr/>
            </a:pPr>
            <a:r>
              <a:rPr lang="en-GB" sz="2000" dirty="0">
                <a:solidFill>
                  <a:schemeClr val="accent5">
                    <a:lumMod val="50000"/>
                  </a:schemeClr>
                </a:solidFill>
                <a:cs typeface="Arial" panose="020B0604020202020204" pitchFamily="34" charset="0"/>
              </a:rPr>
              <a:t>For over 30 years our trusted expertise, dedication and skills have underpinned nature conservation and recovery. </a:t>
            </a:r>
          </a:p>
          <a:p>
            <a:pPr>
              <a:lnSpc>
                <a:spcPct val="100000"/>
              </a:lnSpc>
              <a:defRPr/>
            </a:pPr>
            <a:r>
              <a:rPr lang="en-GB" sz="2000" dirty="0">
                <a:solidFill>
                  <a:schemeClr val="accent5">
                    <a:lumMod val="50000"/>
                  </a:schemeClr>
                </a:solidFill>
                <a:cs typeface="Arial" panose="020B0604020202020204" pitchFamily="34" charset="0"/>
              </a:rPr>
              <a:t>We know that a thriving natural world is essential for humanity’s prosperity and wellbeing.</a:t>
            </a:r>
          </a:p>
          <a:p>
            <a:endParaRPr lang="en-GB" sz="2000" dirty="0"/>
          </a:p>
        </p:txBody>
      </p:sp>
      <p:sp>
        <p:nvSpPr>
          <p:cNvPr id="6" name="Text Placeholder 4">
            <a:extLst>
              <a:ext uri="{FF2B5EF4-FFF2-40B4-BE49-F238E27FC236}">
                <a16:creationId xmlns:a16="http://schemas.microsoft.com/office/drawing/2014/main" id="{169F19D9-4027-81C9-1615-48C28D507EF4}"/>
              </a:ext>
            </a:extLst>
          </p:cNvPr>
          <p:cNvSpPr txBox="1">
            <a:spLocks/>
          </p:cNvSpPr>
          <p:nvPr/>
        </p:nvSpPr>
        <p:spPr>
          <a:xfrm>
            <a:off x="6389943" y="1516176"/>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b="1" dirty="0">
                <a:solidFill>
                  <a:srgbClr val="002060"/>
                </a:solidFill>
                <a:latin typeface="Arial" panose="020B0604020202020204" pitchFamily="34" charset="0"/>
                <a:ea typeface="+mj-ea"/>
                <a:cs typeface="Arial" panose="020B0604020202020204" pitchFamily="34" charset="0"/>
              </a:rPr>
              <a:t>The way we work</a:t>
            </a:r>
            <a:endParaRPr lang="en-GB" dirty="0">
              <a:solidFill>
                <a:srgbClr val="002060"/>
              </a:solidFill>
            </a:endParaRPr>
          </a:p>
        </p:txBody>
      </p:sp>
      <p:sp>
        <p:nvSpPr>
          <p:cNvPr id="9" name="Content Placeholder 5">
            <a:extLst>
              <a:ext uri="{FF2B5EF4-FFF2-40B4-BE49-F238E27FC236}">
                <a16:creationId xmlns:a16="http://schemas.microsoft.com/office/drawing/2014/main" id="{8DD8EEC5-4454-8173-71F1-7E38669F98C9}"/>
              </a:ext>
            </a:extLst>
          </p:cNvPr>
          <p:cNvSpPr txBox="1">
            <a:spLocks/>
          </p:cNvSpPr>
          <p:nvPr/>
        </p:nvSpPr>
        <p:spPr>
          <a:xfrm>
            <a:off x="6185646" y="2049473"/>
            <a:ext cx="5518939" cy="38935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defRPr/>
            </a:pPr>
            <a:r>
              <a:rPr lang="en-GB" sz="2000" dirty="0">
                <a:solidFill>
                  <a:schemeClr val="accent5">
                    <a:lumMod val="50000"/>
                  </a:schemeClr>
                </a:solidFill>
                <a:cs typeface="Arial" panose="020B0604020202020204" pitchFamily="34" charset="0"/>
              </a:rPr>
              <a:t>We work with partners throughout the UK, the UK Overseas Territories, and internationally. </a:t>
            </a:r>
          </a:p>
          <a:p>
            <a:pPr marL="342900" indent="-342900">
              <a:lnSpc>
                <a:spcPct val="100000"/>
              </a:lnSpc>
              <a:defRPr/>
            </a:pPr>
            <a:r>
              <a:rPr lang="en-GB" sz="2000" dirty="0">
                <a:solidFill>
                  <a:schemeClr val="accent5">
                    <a:lumMod val="50000"/>
                  </a:schemeClr>
                </a:solidFill>
                <a:ea typeface="Calibri" panose="020F0502020204030204" pitchFamily="34" charset="0"/>
                <a:cs typeface="Calibri" panose="020F0502020204030204" pitchFamily="34" charset="0"/>
              </a:rPr>
              <a:t>Support</a:t>
            </a:r>
            <a:r>
              <a:rPr lang="en-GB" sz="2000" dirty="0">
                <a:solidFill>
                  <a:schemeClr val="accent5">
                    <a:lumMod val="50000"/>
                  </a:schemeClr>
                </a:solidFill>
                <a:cs typeface="Arial" panose="020B0604020202020204" pitchFamily="34" charset="0"/>
              </a:rPr>
              <a:t> implementation of biodiversity and marine international conventions, e.g. </a:t>
            </a:r>
            <a:r>
              <a:rPr lang="en-GB" sz="2000" b="1" dirty="0">
                <a:solidFill>
                  <a:schemeClr val="accent5">
                    <a:lumMod val="50000"/>
                  </a:schemeClr>
                </a:solidFill>
                <a:ea typeface="Times New Roman" panose="02020603050405020304" pitchFamily="18" charset="0"/>
                <a:cs typeface="Arial" panose="020B0604020202020204" pitchFamily="34" charset="0"/>
              </a:rPr>
              <a:t>Convention on Biological Diversity</a:t>
            </a:r>
            <a:r>
              <a:rPr lang="en-GB" sz="2000" dirty="0">
                <a:solidFill>
                  <a:schemeClr val="accent5">
                    <a:lumMod val="50000"/>
                  </a:schemeClr>
                </a:solidFill>
                <a:ea typeface="Times New Roman" panose="02020603050405020304" pitchFamily="18" charset="0"/>
                <a:cs typeface="Arial" panose="020B0604020202020204" pitchFamily="34" charset="0"/>
              </a:rPr>
              <a:t> and the </a:t>
            </a:r>
            <a:r>
              <a:rPr lang="en-GB" sz="2000" b="1" dirty="0">
                <a:solidFill>
                  <a:schemeClr val="accent5">
                    <a:lumMod val="50000"/>
                  </a:schemeClr>
                </a:solidFill>
                <a:ea typeface="Times New Roman" panose="02020603050405020304" pitchFamily="18" charset="0"/>
                <a:cs typeface="Arial" panose="020B0604020202020204" pitchFamily="34" charset="0"/>
              </a:rPr>
              <a:t>OSPAR Regional Sea Convention</a:t>
            </a:r>
            <a:r>
              <a:rPr lang="en-GB" sz="2000" dirty="0">
                <a:solidFill>
                  <a:schemeClr val="accent5">
                    <a:lumMod val="50000"/>
                  </a:schemeClr>
                </a:solidFill>
                <a:ea typeface="Times New Roman" panose="02020603050405020304" pitchFamily="18" charset="0"/>
                <a:cs typeface="Arial" panose="020B0604020202020204" pitchFamily="34" charset="0"/>
              </a:rPr>
              <a:t> </a:t>
            </a:r>
          </a:p>
          <a:p>
            <a:pPr marL="342900" indent="-342900">
              <a:lnSpc>
                <a:spcPct val="100000"/>
              </a:lnSpc>
              <a:defRPr/>
            </a:pPr>
            <a:r>
              <a:rPr lang="en-GB" sz="2000" dirty="0">
                <a:solidFill>
                  <a:schemeClr val="accent5">
                    <a:lumMod val="50000"/>
                  </a:schemeClr>
                </a:solidFill>
                <a:cs typeface="Arial" panose="020B0604020202020204" pitchFamily="34" charset="0"/>
              </a:rPr>
              <a:t>Implemented international projects in the Caribbean e.g. </a:t>
            </a:r>
            <a:r>
              <a:rPr lang="en-GB" sz="2000" dirty="0">
                <a:solidFill>
                  <a:schemeClr val="accent5">
                    <a:lumMod val="50000"/>
                  </a:schemeClr>
                </a:solidFill>
              </a:rPr>
              <a:t>Belize Blue Bond commitments to Green List 3 MPAs by 2027. </a:t>
            </a:r>
          </a:p>
          <a:p>
            <a:pPr marL="342900" indent="-342900">
              <a:lnSpc>
                <a:spcPct val="100000"/>
              </a:lnSpc>
              <a:defRPr/>
            </a:pPr>
            <a:r>
              <a:rPr lang="en-GB" sz="2000" dirty="0">
                <a:solidFill>
                  <a:schemeClr val="accent5">
                    <a:lumMod val="50000"/>
                  </a:schemeClr>
                </a:solidFill>
                <a:cs typeface="Arial" panose="020B0604020202020204" pitchFamily="34" charset="0"/>
              </a:rPr>
              <a:t>We bring stakeholders together to drive innovative action in the interests of local and global nature conservation and recovery.</a:t>
            </a:r>
          </a:p>
          <a:p>
            <a:endParaRPr lang="en-GB" sz="2000" dirty="0"/>
          </a:p>
        </p:txBody>
      </p:sp>
      <p:pic>
        <p:nvPicPr>
          <p:cNvPr id="10" name="Picture 9">
            <a:extLst>
              <a:ext uri="{FF2B5EF4-FFF2-40B4-BE49-F238E27FC236}">
                <a16:creationId xmlns:a16="http://schemas.microsoft.com/office/drawing/2014/main" id="{2843B160-26A7-64EF-7225-EE837F5996B1}"/>
              </a:ext>
            </a:extLst>
          </p:cNvPr>
          <p:cNvPicPr>
            <a:picLocks noChangeAspect="1"/>
          </p:cNvPicPr>
          <p:nvPr/>
        </p:nvPicPr>
        <p:blipFill>
          <a:blip r:embed="rId7"/>
          <a:stretch>
            <a:fillRect/>
          </a:stretch>
        </p:blipFill>
        <p:spPr>
          <a:xfrm>
            <a:off x="1286246" y="4745576"/>
            <a:ext cx="3892961" cy="1646799"/>
          </a:xfrm>
          <a:prstGeom prst="rect">
            <a:avLst/>
          </a:prstGeom>
        </p:spPr>
      </p:pic>
    </p:spTree>
    <p:extLst>
      <p:ext uri="{BB962C8B-B14F-4D97-AF65-F5344CB8AC3E}">
        <p14:creationId xmlns:p14="http://schemas.microsoft.com/office/powerpoint/2010/main" val="148031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F982F7-A77D-4260-9075-17DE05EE8F0E}"/>
              </a:ext>
            </a:extLst>
          </p:cNvPr>
          <p:cNvSpPr/>
          <p:nvPr/>
        </p:nvSpPr>
        <p:spPr>
          <a:xfrm>
            <a:off x="0" y="6460835"/>
            <a:ext cx="12192000" cy="420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hlinkClick r:id="rId2"/>
              </a:rPr>
              <a:t>Sustainable Blue Economies Technical Assistance Platform</a:t>
            </a:r>
            <a:endParaRPr lang="en-GB">
              <a:solidFill>
                <a:schemeClr val="bg1"/>
              </a:solidFill>
            </a:endParaRPr>
          </a:p>
        </p:txBody>
      </p:sp>
      <p:sp>
        <p:nvSpPr>
          <p:cNvPr id="9" name="Rectangle: Rounded Corners 8">
            <a:extLst>
              <a:ext uri="{FF2B5EF4-FFF2-40B4-BE49-F238E27FC236}">
                <a16:creationId xmlns:a16="http://schemas.microsoft.com/office/drawing/2014/main" id="{A68D9705-8877-4793-B889-508BC859CE22}"/>
              </a:ext>
            </a:extLst>
          </p:cNvPr>
          <p:cNvSpPr/>
          <p:nvPr/>
        </p:nvSpPr>
        <p:spPr>
          <a:xfrm>
            <a:off x="221512" y="2567122"/>
            <a:ext cx="11341807" cy="3157403"/>
          </a:xfrm>
          <a:prstGeom prst="roundRect">
            <a:avLst/>
          </a:prstGeom>
          <a:blipFill dpi="0" rotWithShape="1">
            <a:blip r:embed="rId3">
              <a:alphaModFix amt="1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i="0" dirty="0">
              <a:solidFill>
                <a:schemeClr val="accent5">
                  <a:lumMod val="50000"/>
                </a:schemeClr>
              </a:solidFill>
              <a:effectLst/>
            </a:endParaRPr>
          </a:p>
          <a:p>
            <a:endParaRPr lang="en-GB" sz="2000" dirty="0">
              <a:solidFill>
                <a:schemeClr val="accent5">
                  <a:lumMod val="50000"/>
                </a:schemeClr>
              </a:solidFill>
            </a:endParaRPr>
          </a:p>
          <a:p>
            <a:endParaRPr lang="en-GB" sz="2000" i="0" dirty="0">
              <a:solidFill>
                <a:schemeClr val="accent5">
                  <a:lumMod val="50000"/>
                </a:schemeClr>
              </a:solidFill>
              <a:effectLst/>
            </a:endParaRPr>
          </a:p>
          <a:p>
            <a:r>
              <a:rPr lang="en-GB" sz="2000" i="0" dirty="0">
                <a:solidFill>
                  <a:schemeClr val="accent5">
                    <a:lumMod val="50000"/>
                  </a:schemeClr>
                </a:solidFill>
                <a:effectLst/>
              </a:rPr>
              <a:t>SIDS are building their capacity and implementing actions so the 65 million people who live on these islands equitably benefit from their marine resources and are protected from human and environmental risks. </a:t>
            </a:r>
          </a:p>
          <a:p>
            <a:endParaRPr lang="en-GB" sz="2000" dirty="0">
              <a:solidFill>
                <a:schemeClr val="accent5">
                  <a:lumMod val="50000"/>
                </a:schemeClr>
              </a:solidFill>
            </a:endParaRPr>
          </a:p>
          <a:p>
            <a:r>
              <a:rPr lang="en-GB" sz="2000" i="0" dirty="0">
                <a:solidFill>
                  <a:schemeClr val="accent5">
                    <a:lumMod val="50000"/>
                  </a:schemeClr>
                </a:solidFill>
                <a:effectLst/>
              </a:rPr>
              <a:t>The UK is committed to partnering with the SIDS to achieve this goal. </a:t>
            </a:r>
          </a:p>
          <a:p>
            <a:endParaRPr lang="en-GB" sz="2000" dirty="0">
              <a:solidFill>
                <a:schemeClr val="accent5">
                  <a:lumMod val="50000"/>
                </a:schemeClr>
              </a:solidFill>
              <a:ea typeface="Calibri" panose="020F0502020204030204" pitchFamily="34" charset="0"/>
            </a:endParaRPr>
          </a:p>
          <a:p>
            <a:r>
              <a:rPr lang="en-GB" sz="2000" dirty="0">
                <a:solidFill>
                  <a:schemeClr val="accent5">
                    <a:lumMod val="50000"/>
                  </a:schemeClr>
                </a:solidFill>
                <a:ea typeface="Calibri" panose="020F0502020204030204" pitchFamily="34" charset="0"/>
              </a:rPr>
              <a:t>JNCC is a </a:t>
            </a:r>
            <a:r>
              <a:rPr lang="en-GB" sz="2000" dirty="0">
                <a:solidFill>
                  <a:schemeClr val="accent5">
                    <a:lumMod val="50000"/>
                  </a:schemeClr>
                </a:solidFill>
              </a:rPr>
              <a:t>partner under the SBE Technical Assistance Platform, providing specialist assistance on marine science, conservation and management.</a:t>
            </a:r>
          </a:p>
          <a:p>
            <a:endParaRPr lang="en-GB" sz="2000" dirty="0">
              <a:solidFill>
                <a:schemeClr val="accent5">
                  <a:lumMod val="50000"/>
                </a:schemeClr>
              </a:solidFill>
            </a:endParaRPr>
          </a:p>
          <a:p>
            <a:r>
              <a:rPr lang="en-GB" sz="2000" dirty="0">
                <a:solidFill>
                  <a:schemeClr val="accent5">
                    <a:lumMod val="50000"/>
                  </a:schemeClr>
                </a:solidFill>
              </a:rPr>
              <a:t>Other SBE pro</a:t>
            </a:r>
            <a:r>
              <a:rPr lang="en-GB" sz="2000" dirty="0">
                <a:solidFill>
                  <a:schemeClr val="accent5">
                    <a:lumMod val="50000"/>
                  </a:schemeClr>
                </a:solidFill>
                <a:ea typeface="Calibri" panose="020F0502020204030204" pitchFamily="34" charset="0"/>
              </a:rPr>
              <a:t>jects: </a:t>
            </a:r>
            <a:r>
              <a:rPr lang="en-GB" sz="2000" dirty="0">
                <a:solidFill>
                  <a:schemeClr val="accent5">
                    <a:lumMod val="50000"/>
                  </a:schemeClr>
                </a:solidFill>
                <a:ea typeface="Calibri" panose="020F0502020204030204" pitchFamily="34" charset="0"/>
                <a:hlinkClick r:id="rId4"/>
              </a:rPr>
              <a:t>https://sbe-platform.org.uk/projects</a:t>
            </a:r>
            <a:r>
              <a:rPr lang="en-GB" sz="2000" dirty="0">
                <a:solidFill>
                  <a:schemeClr val="accent5">
                    <a:lumMod val="50000"/>
                  </a:schemeClr>
                </a:solidFill>
                <a:ea typeface="Calibri" panose="020F0502020204030204" pitchFamily="34" charset="0"/>
              </a:rPr>
              <a:t> </a:t>
            </a:r>
            <a:endParaRPr lang="en-GB" sz="2000" dirty="0">
              <a:solidFill>
                <a:srgbClr val="002060"/>
              </a:solidFill>
              <a:latin typeface="Swiss Roman"/>
            </a:endParaRPr>
          </a:p>
          <a:p>
            <a:endParaRPr lang="en-GB" sz="2000" i="0" dirty="0">
              <a:solidFill>
                <a:schemeClr val="accent5">
                  <a:lumMod val="50000"/>
                </a:schemeClr>
              </a:solidFill>
              <a:effectLst/>
            </a:endParaRPr>
          </a:p>
          <a:p>
            <a:endParaRPr lang="en-GB" sz="2000" dirty="0">
              <a:solidFill>
                <a:schemeClr val="accent5">
                  <a:lumMod val="50000"/>
                </a:schemeClr>
              </a:solidFill>
              <a:ea typeface="Calibri" panose="020F0502020204030204" pitchFamily="34" charset="0"/>
            </a:endParaRPr>
          </a:p>
          <a:p>
            <a:endParaRPr lang="en-GB" sz="2000" dirty="0">
              <a:solidFill>
                <a:srgbClr val="002060"/>
              </a:solidFill>
              <a:latin typeface="Times New Roman" panose="02020603050405020304" pitchFamily="18" charset="0"/>
              <a:ea typeface="Times New Roman" panose="02020603050405020304" pitchFamily="18" charset="0"/>
            </a:endParaRPr>
          </a:p>
        </p:txBody>
      </p:sp>
      <p:sp>
        <p:nvSpPr>
          <p:cNvPr id="14" name="Content Placeholder 2">
            <a:extLst>
              <a:ext uri="{FF2B5EF4-FFF2-40B4-BE49-F238E27FC236}">
                <a16:creationId xmlns:a16="http://schemas.microsoft.com/office/drawing/2014/main" id="{D84D6954-31B3-45A5-B174-56C881493EA7}"/>
              </a:ext>
            </a:extLst>
          </p:cNvPr>
          <p:cNvSpPr txBox="1">
            <a:spLocks/>
          </p:cNvSpPr>
          <p:nvPr/>
        </p:nvSpPr>
        <p:spPr>
          <a:xfrm>
            <a:off x="107579" y="1315875"/>
            <a:ext cx="11569675" cy="1097814"/>
          </a:xfrm>
          <a:prstGeom prst="rect">
            <a:avLst/>
          </a:prstGeom>
          <a:ln w="19050">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i="1"/>
          </a:p>
        </p:txBody>
      </p:sp>
      <p:pic>
        <p:nvPicPr>
          <p:cNvPr id="18" name="Picture 2" descr="Ocean Could Be Key to Future Food Security | Fisheries &amp; Aquaculture | News">
            <a:extLst>
              <a:ext uri="{FF2B5EF4-FFF2-40B4-BE49-F238E27FC236}">
                <a16:creationId xmlns:a16="http://schemas.microsoft.com/office/drawing/2014/main" id="{1BF7356C-2C9C-4F8B-A87C-67B41613277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t="34094" b="38885"/>
          <a:stretch>
            <a:fillRect/>
          </a:stretch>
        </p:blipFill>
        <p:spPr bwMode="auto">
          <a:xfrm>
            <a:off x="0" y="-8243"/>
            <a:ext cx="12192002" cy="9413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83A610-D14D-CE18-ABD4-FF8588C89924}"/>
              </a:ext>
            </a:extLst>
          </p:cNvPr>
          <p:cNvSpPr txBox="1"/>
          <p:nvPr/>
        </p:nvSpPr>
        <p:spPr>
          <a:xfrm>
            <a:off x="384101" y="1424353"/>
            <a:ext cx="11569674" cy="800219"/>
          </a:xfrm>
          <a:prstGeom prst="rect">
            <a:avLst/>
          </a:prstGeom>
          <a:noFill/>
        </p:spPr>
        <p:txBody>
          <a:bodyPr wrap="square">
            <a:spAutoFit/>
          </a:bodyPr>
          <a:lstStyle/>
          <a:p>
            <a:r>
              <a:rPr lang="en-GB" sz="2300" b="1" i="0" dirty="0">
                <a:solidFill>
                  <a:srgbClr val="002060"/>
                </a:solidFill>
                <a:effectLst/>
                <a:latin typeface="Swiss Bold"/>
              </a:rPr>
              <a:t>Partnering with Small Island Developing States (SIDS) to co-develop the science, knowledge, tools and capability for equitable, climate resilient, sustainable blue economies.</a:t>
            </a:r>
            <a:endParaRPr lang="en-GB" sz="2300" b="1" dirty="0">
              <a:solidFill>
                <a:srgbClr val="002060"/>
              </a:solidFill>
            </a:endParaRPr>
          </a:p>
        </p:txBody>
      </p:sp>
      <p:grpSp>
        <p:nvGrpSpPr>
          <p:cNvPr id="17" name="Group 16">
            <a:extLst>
              <a:ext uri="{FF2B5EF4-FFF2-40B4-BE49-F238E27FC236}">
                <a16:creationId xmlns:a16="http://schemas.microsoft.com/office/drawing/2014/main" id="{714AB5FB-04BE-0B1D-09FB-39817A03265C}"/>
              </a:ext>
            </a:extLst>
          </p:cNvPr>
          <p:cNvGrpSpPr/>
          <p:nvPr/>
        </p:nvGrpSpPr>
        <p:grpSpPr>
          <a:xfrm>
            <a:off x="0" y="-47019"/>
            <a:ext cx="12337877" cy="1317939"/>
            <a:chOff x="-20372" y="-28915"/>
            <a:chExt cx="12337877" cy="1317939"/>
          </a:xfrm>
        </p:grpSpPr>
        <p:pic>
          <p:nvPicPr>
            <p:cNvPr id="8" name="Picture 7">
              <a:extLst>
                <a:ext uri="{FF2B5EF4-FFF2-40B4-BE49-F238E27FC236}">
                  <a16:creationId xmlns:a16="http://schemas.microsoft.com/office/drawing/2014/main" id="{7CED24C4-CFC1-D971-3BBF-2BF8D898FD88}"/>
                </a:ext>
              </a:extLst>
            </p:cNvPr>
            <p:cNvPicPr>
              <a:picLocks noChangeAspect="1"/>
            </p:cNvPicPr>
            <p:nvPr/>
          </p:nvPicPr>
          <p:blipFill>
            <a:blip r:embed="rId6">
              <a:alphaModFix amt="70000"/>
            </a:blip>
            <a:srcRect t="-1" b="-251"/>
            <a:stretch/>
          </p:blipFill>
          <p:spPr>
            <a:xfrm>
              <a:off x="-20372" y="-28915"/>
              <a:ext cx="12337877" cy="1317939"/>
            </a:xfrm>
            <a:prstGeom prst="rect">
              <a:avLst/>
            </a:prstGeom>
          </p:spPr>
        </p:pic>
        <p:sp>
          <p:nvSpPr>
            <p:cNvPr id="16" name="TextBox 15">
              <a:extLst>
                <a:ext uri="{FF2B5EF4-FFF2-40B4-BE49-F238E27FC236}">
                  <a16:creationId xmlns:a16="http://schemas.microsoft.com/office/drawing/2014/main" id="{4693B72E-AF8B-B853-CF6A-A33317CA1B5A}"/>
                </a:ext>
              </a:extLst>
            </p:cNvPr>
            <p:cNvSpPr txBox="1"/>
            <p:nvPr/>
          </p:nvSpPr>
          <p:spPr>
            <a:xfrm>
              <a:off x="87207" y="-28915"/>
              <a:ext cx="7238752" cy="1200329"/>
            </a:xfrm>
            <a:prstGeom prst="rect">
              <a:avLst/>
            </a:prstGeom>
            <a:noFill/>
          </p:spPr>
          <p:txBody>
            <a:bodyPr wrap="square">
              <a:spAutoFit/>
            </a:bodyPr>
            <a:lstStyle/>
            <a:p>
              <a:r>
                <a:rPr lang="en-GB" sz="3600" b="1" dirty="0"/>
                <a:t>Sustainable Blue Economies </a:t>
              </a:r>
            </a:p>
            <a:p>
              <a:r>
                <a:rPr lang="en-GB" sz="3600" b="1" dirty="0"/>
                <a:t>Technical Assistance Platform</a:t>
              </a:r>
              <a:endParaRPr lang="en-GB" sz="3600" dirty="0"/>
            </a:p>
          </p:txBody>
        </p:sp>
      </p:grpSp>
    </p:spTree>
    <p:extLst>
      <p:ext uri="{BB962C8B-B14F-4D97-AF65-F5344CB8AC3E}">
        <p14:creationId xmlns:p14="http://schemas.microsoft.com/office/powerpoint/2010/main" val="34941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A7FA-0B02-3709-42C1-1D8A4AAEE89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76B1030-3726-5710-B987-6CC443111CA5}"/>
              </a:ext>
            </a:extLst>
          </p:cNvPr>
          <p:cNvSpPr/>
          <p:nvPr/>
        </p:nvSpPr>
        <p:spPr>
          <a:xfrm>
            <a:off x="0" y="6460835"/>
            <a:ext cx="12192000" cy="420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hlinkClick r:id="rId2"/>
              </a:rPr>
              <a:t>Sustainable Blue Economies Technical Assistance Platform</a:t>
            </a:r>
            <a:endParaRPr lang="en-GB">
              <a:solidFill>
                <a:schemeClr val="bg1"/>
              </a:solidFill>
            </a:endParaRPr>
          </a:p>
        </p:txBody>
      </p:sp>
      <p:sp>
        <p:nvSpPr>
          <p:cNvPr id="14" name="Content Placeholder 2">
            <a:extLst>
              <a:ext uri="{FF2B5EF4-FFF2-40B4-BE49-F238E27FC236}">
                <a16:creationId xmlns:a16="http://schemas.microsoft.com/office/drawing/2014/main" id="{4EB0FCAB-C6C3-4D75-197F-265AEE4CA707}"/>
              </a:ext>
            </a:extLst>
          </p:cNvPr>
          <p:cNvSpPr txBox="1">
            <a:spLocks/>
          </p:cNvSpPr>
          <p:nvPr/>
        </p:nvSpPr>
        <p:spPr>
          <a:xfrm>
            <a:off x="87206" y="1461156"/>
            <a:ext cx="9283217" cy="4932624"/>
          </a:xfrm>
          <a:prstGeom prst="rect">
            <a:avLst/>
          </a:prstGeom>
          <a:ln w="19050">
            <a:solidFill>
              <a:schemeClr val="accent1"/>
            </a:solidFill>
          </a:ln>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rgbClr val="002060"/>
                </a:solidFill>
                <a:cs typeface="Arial" panose="020B0604020202020204" pitchFamily="34" charset="0"/>
              </a:rPr>
              <a:t>Partners: JNCC and </a:t>
            </a:r>
            <a:r>
              <a:rPr lang="en-GB" sz="3600" b="1" dirty="0">
                <a:solidFill>
                  <a:srgbClr val="002060"/>
                </a:solidFill>
                <a:cs typeface="Arial" panose="020B0604020202020204" pitchFamily="34" charset="0"/>
              </a:rPr>
              <a:t>UNEP Cartagena Convention Secretariat </a:t>
            </a:r>
          </a:p>
          <a:p>
            <a:pPr algn="l"/>
            <a:endParaRPr lang="en-GB" sz="3200" b="0" i="0" u="none" strike="noStrike" baseline="0" dirty="0">
              <a:solidFill>
                <a:schemeClr val="accent5">
                  <a:lumMod val="50000"/>
                </a:schemeClr>
              </a:solidFill>
            </a:endParaRPr>
          </a:p>
          <a:p>
            <a:pPr marL="457200" indent="-457200" algn="l">
              <a:buFont typeface="Wingdings" panose="05000000000000000000" pitchFamily="2" charset="2"/>
              <a:buChar char="Ø"/>
            </a:pPr>
            <a:r>
              <a:rPr lang="en-GB" sz="2800" b="0" i="0" u="none" strike="noStrike" baseline="0" dirty="0">
                <a:solidFill>
                  <a:schemeClr val="accent5">
                    <a:lumMod val="50000"/>
                  </a:schemeClr>
                </a:solidFill>
              </a:rPr>
              <a:t>Six months project (end March 2026)</a:t>
            </a:r>
          </a:p>
          <a:p>
            <a:pPr marL="457200" indent="-457200" algn="l">
              <a:buFont typeface="Wingdings" panose="05000000000000000000" pitchFamily="2" charset="2"/>
              <a:buChar char="Ø"/>
            </a:pPr>
            <a:endParaRPr lang="en-GB" sz="2800" b="0" i="0" u="none" strike="noStrike" baseline="0" dirty="0">
              <a:solidFill>
                <a:schemeClr val="accent5">
                  <a:lumMod val="50000"/>
                </a:schemeClr>
              </a:solidFill>
            </a:endParaRPr>
          </a:p>
          <a:p>
            <a:pPr marL="457200" indent="-457200" algn="l">
              <a:buFont typeface="Wingdings" panose="05000000000000000000" pitchFamily="2" charset="2"/>
              <a:buChar char="Ø"/>
            </a:pPr>
            <a:r>
              <a:rPr lang="en-US" sz="2800" b="0" i="0" u="none" strike="noStrike" baseline="0" dirty="0">
                <a:solidFill>
                  <a:schemeClr val="accent5">
                    <a:lumMod val="50000"/>
                  </a:schemeClr>
                </a:solidFill>
              </a:rPr>
              <a:t>Aims to enhance technical capability, regional cooperation and knowledge sharing in restoration efforts on seagrass beds and its contributions to sustainable blue economies and local livelihoods. </a:t>
            </a:r>
          </a:p>
          <a:p>
            <a:pPr marL="457200" indent="-457200" algn="l">
              <a:buFont typeface="Wingdings" panose="05000000000000000000" pitchFamily="2" charset="2"/>
              <a:buChar char="Ø"/>
            </a:pPr>
            <a:endParaRPr lang="en-US" sz="2800" dirty="0">
              <a:solidFill>
                <a:schemeClr val="accent5">
                  <a:lumMod val="50000"/>
                </a:schemeClr>
              </a:solidFill>
            </a:endParaRPr>
          </a:p>
          <a:p>
            <a:pPr marL="457200" indent="-457200" algn="l">
              <a:buFont typeface="Wingdings" panose="05000000000000000000" pitchFamily="2" charset="2"/>
              <a:buChar char="Ø"/>
            </a:pPr>
            <a:r>
              <a:rPr lang="en-US" sz="2800" dirty="0">
                <a:solidFill>
                  <a:schemeClr val="accent5">
                    <a:lumMod val="50000"/>
                  </a:schemeClr>
                </a:solidFill>
              </a:rPr>
              <a:t>Aligns with SIDS strategies and plans related to the r</a:t>
            </a:r>
            <a:r>
              <a:rPr lang="en-US" sz="2800" b="0" i="0" u="none" strike="noStrike" baseline="0" dirty="0">
                <a:solidFill>
                  <a:schemeClr val="accent5">
                    <a:lumMod val="50000"/>
                  </a:schemeClr>
                </a:solidFill>
              </a:rPr>
              <a:t>estoration of degraded ecosystems as a key priority for ecosystem and economic resilience</a:t>
            </a:r>
          </a:p>
          <a:p>
            <a:pPr marL="457200" indent="-457200" algn="l">
              <a:buFont typeface="Wingdings" panose="05000000000000000000" pitchFamily="2" charset="2"/>
              <a:buChar char="Ø"/>
            </a:pPr>
            <a:endParaRPr lang="en-US" sz="2800" b="0" i="0" u="none" strike="noStrike" baseline="0" dirty="0">
              <a:solidFill>
                <a:schemeClr val="accent5">
                  <a:lumMod val="50000"/>
                </a:schemeClr>
              </a:solidFill>
            </a:endParaRPr>
          </a:p>
          <a:p>
            <a:pPr marL="457200" indent="-457200" algn="l">
              <a:buFont typeface="Wingdings" panose="05000000000000000000" pitchFamily="2" charset="2"/>
              <a:buChar char="Ø"/>
            </a:pPr>
            <a:r>
              <a:rPr lang="en-US" sz="2800" b="0" i="0" u="none" strike="noStrike" baseline="0" dirty="0">
                <a:solidFill>
                  <a:schemeClr val="accent5">
                    <a:lumMod val="50000"/>
                  </a:schemeClr>
                </a:solidFill>
              </a:rPr>
              <a:t>Support workplans for the Cartagena Convention and implementation of the SPAW Protocol</a:t>
            </a:r>
          </a:p>
          <a:p>
            <a:pPr marL="457200" indent="-457200" algn="l">
              <a:buFont typeface="Wingdings" panose="05000000000000000000" pitchFamily="2" charset="2"/>
              <a:buChar char="Ø"/>
            </a:pPr>
            <a:endParaRPr lang="en-US" sz="3200" b="0" i="0" u="none" strike="noStrike" baseline="0" dirty="0">
              <a:solidFill>
                <a:schemeClr val="accent5">
                  <a:lumMod val="50000"/>
                </a:schemeClr>
              </a:solidFill>
            </a:endParaRPr>
          </a:p>
        </p:txBody>
      </p:sp>
      <p:pic>
        <p:nvPicPr>
          <p:cNvPr id="18" name="Picture 2" descr="Ocean Could Be Key to Future Food Security | Fisheries &amp; Aquaculture | News">
            <a:extLst>
              <a:ext uri="{FF2B5EF4-FFF2-40B4-BE49-F238E27FC236}">
                <a16:creationId xmlns:a16="http://schemas.microsoft.com/office/drawing/2014/main" id="{FB66F6A3-3FFE-B4A9-7E2E-341054CB9EA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34094" b="38885"/>
          <a:stretch>
            <a:fillRect/>
          </a:stretch>
        </p:blipFill>
        <p:spPr bwMode="auto">
          <a:xfrm>
            <a:off x="0" y="-8243"/>
            <a:ext cx="12192002" cy="9413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280D94F-52B9-C1EC-D2BA-F205A00D425A}"/>
              </a:ext>
            </a:extLst>
          </p:cNvPr>
          <p:cNvGrpSpPr/>
          <p:nvPr/>
        </p:nvGrpSpPr>
        <p:grpSpPr>
          <a:xfrm>
            <a:off x="-20372" y="-28915"/>
            <a:ext cx="12337877" cy="1384995"/>
            <a:chOff x="-20372" y="-28915"/>
            <a:chExt cx="12337877" cy="1384995"/>
          </a:xfrm>
        </p:grpSpPr>
        <p:pic>
          <p:nvPicPr>
            <p:cNvPr id="8" name="Picture 7">
              <a:extLst>
                <a:ext uri="{FF2B5EF4-FFF2-40B4-BE49-F238E27FC236}">
                  <a16:creationId xmlns:a16="http://schemas.microsoft.com/office/drawing/2014/main" id="{D36AC0D5-86A1-923F-DD6A-8D3CE7E88EA0}"/>
                </a:ext>
              </a:extLst>
            </p:cNvPr>
            <p:cNvPicPr>
              <a:picLocks noChangeAspect="1"/>
            </p:cNvPicPr>
            <p:nvPr/>
          </p:nvPicPr>
          <p:blipFill>
            <a:blip r:embed="rId4">
              <a:alphaModFix amt="70000"/>
            </a:blip>
            <a:srcRect t="-1" b="-251"/>
            <a:stretch/>
          </p:blipFill>
          <p:spPr>
            <a:xfrm>
              <a:off x="-20372" y="-28915"/>
              <a:ext cx="12337877" cy="1317939"/>
            </a:xfrm>
            <a:prstGeom prst="rect">
              <a:avLst/>
            </a:prstGeom>
          </p:spPr>
        </p:pic>
        <p:sp>
          <p:nvSpPr>
            <p:cNvPr id="16" name="TextBox 15">
              <a:extLst>
                <a:ext uri="{FF2B5EF4-FFF2-40B4-BE49-F238E27FC236}">
                  <a16:creationId xmlns:a16="http://schemas.microsoft.com/office/drawing/2014/main" id="{2BCB4471-6B01-B1B4-747C-16AA59202232}"/>
                </a:ext>
              </a:extLst>
            </p:cNvPr>
            <p:cNvSpPr txBox="1"/>
            <p:nvPr/>
          </p:nvSpPr>
          <p:spPr>
            <a:xfrm>
              <a:off x="87207" y="-28915"/>
              <a:ext cx="7761393" cy="1384995"/>
            </a:xfrm>
            <a:prstGeom prst="rect">
              <a:avLst/>
            </a:prstGeom>
            <a:noFill/>
          </p:spPr>
          <p:txBody>
            <a:bodyPr wrap="square">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cs typeface="Arial"/>
                </a:rPr>
                <a:t>Blue Growth through Green Restoration: Cartagena Regional Seas Convention’s Capacity Building on Seagrass Ecosystems</a:t>
              </a:r>
            </a:p>
          </p:txBody>
        </p:sp>
      </p:grpSp>
      <p:pic>
        <p:nvPicPr>
          <p:cNvPr id="2" name="Picture 1">
            <a:extLst>
              <a:ext uri="{FF2B5EF4-FFF2-40B4-BE49-F238E27FC236}">
                <a16:creationId xmlns:a16="http://schemas.microsoft.com/office/drawing/2014/main" id="{DE7579F3-75BD-5A2A-DC1C-C1F315C261F0}"/>
              </a:ext>
            </a:extLst>
          </p:cNvPr>
          <p:cNvPicPr>
            <a:picLocks noChangeAspect="1"/>
          </p:cNvPicPr>
          <p:nvPr/>
        </p:nvPicPr>
        <p:blipFill rotWithShape="1">
          <a:blip r:embed="rId5"/>
          <a:srcRect l="18444" r="5735"/>
          <a:stretch/>
        </p:blipFill>
        <p:spPr>
          <a:xfrm>
            <a:off x="9370423" y="2788178"/>
            <a:ext cx="2786986" cy="2344452"/>
          </a:xfrm>
          <a:prstGeom prst="rect">
            <a:avLst/>
          </a:prstGeom>
        </p:spPr>
      </p:pic>
    </p:spTree>
    <p:extLst>
      <p:ext uri="{BB962C8B-B14F-4D97-AF65-F5344CB8AC3E}">
        <p14:creationId xmlns:p14="http://schemas.microsoft.com/office/powerpoint/2010/main" val="420630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6D9C-0514-FDA6-8D73-5C3DE1C8B0C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B858C3-5759-9C9F-47D6-BCB721856A81}"/>
              </a:ext>
            </a:extLst>
          </p:cNvPr>
          <p:cNvSpPr/>
          <p:nvPr/>
        </p:nvSpPr>
        <p:spPr>
          <a:xfrm>
            <a:off x="0" y="6460835"/>
            <a:ext cx="12192000" cy="420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hlinkClick r:id="rId2"/>
              </a:rPr>
              <a:t>Sustainable Blue Economies Technical Assistance Platform</a:t>
            </a:r>
            <a:endParaRPr lang="en-GB">
              <a:solidFill>
                <a:schemeClr val="bg1"/>
              </a:solidFill>
            </a:endParaRPr>
          </a:p>
        </p:txBody>
      </p:sp>
      <p:sp>
        <p:nvSpPr>
          <p:cNvPr id="14" name="Content Placeholder 2">
            <a:extLst>
              <a:ext uri="{FF2B5EF4-FFF2-40B4-BE49-F238E27FC236}">
                <a16:creationId xmlns:a16="http://schemas.microsoft.com/office/drawing/2014/main" id="{D8265DA7-19F8-6246-1EA5-A0D71928C913}"/>
              </a:ext>
            </a:extLst>
          </p:cNvPr>
          <p:cNvSpPr txBox="1">
            <a:spLocks/>
          </p:cNvSpPr>
          <p:nvPr/>
        </p:nvSpPr>
        <p:spPr>
          <a:xfrm>
            <a:off x="87206" y="1461156"/>
            <a:ext cx="9100337" cy="4932624"/>
          </a:xfrm>
          <a:prstGeom prst="rect">
            <a:avLst/>
          </a:prstGeom>
          <a:ln w="19050">
            <a:solidFill>
              <a:schemeClr val="accent1"/>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dirty="0">
                <a:solidFill>
                  <a:srgbClr val="002060"/>
                </a:solidFill>
                <a:cs typeface="Arial" panose="020B0604020202020204" pitchFamily="34" charset="0"/>
              </a:rPr>
              <a:t>Outputs</a:t>
            </a:r>
            <a:endParaRPr lang="en-GB" sz="4000" b="1" dirty="0">
              <a:solidFill>
                <a:srgbClr val="002060"/>
              </a:solidFill>
              <a:cs typeface="Arial" panose="020B0604020202020204" pitchFamily="34" charset="0"/>
            </a:endParaRPr>
          </a:p>
          <a:p>
            <a:pPr algn="l"/>
            <a:endParaRPr lang="en-US" sz="3200" dirty="0">
              <a:solidFill>
                <a:schemeClr val="accent5">
                  <a:lumMod val="50000"/>
                </a:schemeClr>
              </a:solidFill>
            </a:endParaRPr>
          </a:p>
          <a:p>
            <a:pPr marL="457200" indent="-457200" algn="l">
              <a:buFont typeface="Wingdings" panose="05000000000000000000" pitchFamily="2" charset="2"/>
              <a:buChar char="Ø"/>
            </a:pPr>
            <a:r>
              <a:rPr lang="en-US" sz="3200" dirty="0">
                <a:solidFill>
                  <a:schemeClr val="accent5">
                    <a:lumMod val="50000"/>
                  </a:schemeClr>
                </a:solidFill>
              </a:rPr>
              <a:t>Development of Regional Guidance on seagrass beds restoration, including evidence on ecosystem services provided by restored habitats (blue carbon) and opportunities for economic benefits of restoration (e.g. carbon markets) </a:t>
            </a:r>
          </a:p>
          <a:p>
            <a:pPr marL="457200" indent="-457200" algn="l">
              <a:buFont typeface="Wingdings" panose="05000000000000000000" pitchFamily="2" charset="2"/>
              <a:buChar char="Ø"/>
            </a:pPr>
            <a:endParaRPr lang="en-US" sz="3200" dirty="0">
              <a:solidFill>
                <a:schemeClr val="accent5">
                  <a:lumMod val="50000"/>
                </a:schemeClr>
              </a:solidFill>
            </a:endParaRPr>
          </a:p>
          <a:p>
            <a:pPr marL="457200" indent="-457200" algn="l">
              <a:buFont typeface="Wingdings" panose="05000000000000000000" pitchFamily="2" charset="2"/>
              <a:buChar char="Ø"/>
            </a:pPr>
            <a:r>
              <a:rPr lang="en-US" sz="3200" dirty="0">
                <a:solidFill>
                  <a:schemeClr val="accent5">
                    <a:lumMod val="50000"/>
                  </a:schemeClr>
                </a:solidFill>
              </a:rPr>
              <a:t>Technical advice on the approach, assess the effectiveness and monitor success of restoration projects </a:t>
            </a:r>
          </a:p>
          <a:p>
            <a:pPr marL="457200" indent="-457200" algn="l">
              <a:buFont typeface="Wingdings" panose="05000000000000000000" pitchFamily="2" charset="2"/>
              <a:buChar char="Ø"/>
            </a:pPr>
            <a:endParaRPr lang="en-US" sz="3200" dirty="0">
              <a:solidFill>
                <a:schemeClr val="accent5">
                  <a:lumMod val="50000"/>
                </a:schemeClr>
              </a:solidFill>
            </a:endParaRPr>
          </a:p>
          <a:p>
            <a:pPr marL="457200" indent="-457200" algn="l">
              <a:buFont typeface="Wingdings" panose="05000000000000000000" pitchFamily="2" charset="2"/>
              <a:buChar char="Ø"/>
            </a:pPr>
            <a:r>
              <a:rPr lang="en-US" sz="3200" dirty="0">
                <a:solidFill>
                  <a:schemeClr val="accent5">
                    <a:lumMod val="50000"/>
                  </a:schemeClr>
                </a:solidFill>
              </a:rPr>
              <a:t>Case study exploring the integration of restoration in decision making, planning and local community engagement</a:t>
            </a:r>
          </a:p>
          <a:p>
            <a:pPr marL="457200" indent="-457200" algn="l">
              <a:buFont typeface="Wingdings" panose="05000000000000000000" pitchFamily="2" charset="2"/>
              <a:buChar char="Ø"/>
            </a:pPr>
            <a:endParaRPr lang="en-US" sz="3200" dirty="0">
              <a:solidFill>
                <a:schemeClr val="accent5">
                  <a:lumMod val="50000"/>
                </a:schemeClr>
              </a:solidFill>
            </a:endParaRPr>
          </a:p>
          <a:p>
            <a:pPr marL="457200" indent="-457200" algn="l">
              <a:buFont typeface="Wingdings" panose="05000000000000000000" pitchFamily="2" charset="2"/>
              <a:buChar char="Ø"/>
            </a:pPr>
            <a:r>
              <a:rPr lang="en-US" sz="3200" dirty="0">
                <a:solidFill>
                  <a:schemeClr val="accent5">
                    <a:lumMod val="50000"/>
                  </a:schemeClr>
                </a:solidFill>
              </a:rPr>
              <a:t>Regional Workshops: Platforms to share the developed guidance and tools, present case studies, and foster regional dialogue and capacity building</a:t>
            </a:r>
            <a:endParaRPr lang="en-US" sz="3200" b="0" i="0" u="none" strike="noStrike" baseline="0" dirty="0">
              <a:solidFill>
                <a:schemeClr val="accent5">
                  <a:lumMod val="50000"/>
                </a:schemeClr>
              </a:solidFill>
            </a:endParaRPr>
          </a:p>
        </p:txBody>
      </p:sp>
      <p:pic>
        <p:nvPicPr>
          <p:cNvPr id="18" name="Picture 2" descr="Ocean Could Be Key to Future Food Security | Fisheries &amp; Aquaculture | News">
            <a:extLst>
              <a:ext uri="{FF2B5EF4-FFF2-40B4-BE49-F238E27FC236}">
                <a16:creationId xmlns:a16="http://schemas.microsoft.com/office/drawing/2014/main" id="{365D3A50-B931-7366-FF61-FC2FF470DCB2}"/>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34094" b="38885"/>
          <a:stretch>
            <a:fillRect/>
          </a:stretch>
        </p:blipFill>
        <p:spPr bwMode="auto">
          <a:xfrm>
            <a:off x="0" y="-8243"/>
            <a:ext cx="12192002" cy="9413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B757D10-D1A6-1E71-1184-5C68266271F3}"/>
              </a:ext>
            </a:extLst>
          </p:cNvPr>
          <p:cNvGrpSpPr/>
          <p:nvPr/>
        </p:nvGrpSpPr>
        <p:grpSpPr>
          <a:xfrm>
            <a:off x="-20372" y="-28915"/>
            <a:ext cx="12337877" cy="1384995"/>
            <a:chOff x="-20372" y="-28915"/>
            <a:chExt cx="12337877" cy="1384995"/>
          </a:xfrm>
        </p:grpSpPr>
        <p:pic>
          <p:nvPicPr>
            <p:cNvPr id="8" name="Picture 7">
              <a:extLst>
                <a:ext uri="{FF2B5EF4-FFF2-40B4-BE49-F238E27FC236}">
                  <a16:creationId xmlns:a16="http://schemas.microsoft.com/office/drawing/2014/main" id="{8BA2D74E-87EF-FE47-917B-A674218B3CBB}"/>
                </a:ext>
              </a:extLst>
            </p:cNvPr>
            <p:cNvPicPr>
              <a:picLocks noChangeAspect="1"/>
            </p:cNvPicPr>
            <p:nvPr/>
          </p:nvPicPr>
          <p:blipFill>
            <a:blip r:embed="rId4">
              <a:alphaModFix amt="70000"/>
            </a:blip>
            <a:srcRect t="-1" b="-251"/>
            <a:stretch/>
          </p:blipFill>
          <p:spPr>
            <a:xfrm>
              <a:off x="-20372" y="-28915"/>
              <a:ext cx="12337877" cy="1317939"/>
            </a:xfrm>
            <a:prstGeom prst="rect">
              <a:avLst/>
            </a:prstGeom>
          </p:spPr>
        </p:pic>
        <p:sp>
          <p:nvSpPr>
            <p:cNvPr id="16" name="TextBox 15">
              <a:extLst>
                <a:ext uri="{FF2B5EF4-FFF2-40B4-BE49-F238E27FC236}">
                  <a16:creationId xmlns:a16="http://schemas.microsoft.com/office/drawing/2014/main" id="{8CA40F2B-C343-2F2F-B7EF-4FEE082645D5}"/>
                </a:ext>
              </a:extLst>
            </p:cNvPr>
            <p:cNvSpPr txBox="1"/>
            <p:nvPr/>
          </p:nvSpPr>
          <p:spPr>
            <a:xfrm>
              <a:off x="87207" y="-28915"/>
              <a:ext cx="7761393" cy="1384995"/>
            </a:xfrm>
            <a:prstGeom prst="rect">
              <a:avLst/>
            </a:prstGeom>
            <a:noFill/>
          </p:spPr>
          <p:txBody>
            <a:bodyPr wrap="square">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cs typeface="Arial"/>
                </a:rPr>
                <a:t>Blue Growth through Green Restoration: Cartagena Regional Seas Convention’s Capacity Building on Seagrass Ecosystems</a:t>
              </a:r>
            </a:p>
          </p:txBody>
        </p:sp>
      </p:grpSp>
      <p:pic>
        <p:nvPicPr>
          <p:cNvPr id="3" name="Picture 2">
            <a:extLst>
              <a:ext uri="{FF2B5EF4-FFF2-40B4-BE49-F238E27FC236}">
                <a16:creationId xmlns:a16="http://schemas.microsoft.com/office/drawing/2014/main" id="{65B4978C-DA6D-126E-1B5B-0C5B6B004ADE}"/>
              </a:ext>
            </a:extLst>
          </p:cNvPr>
          <p:cNvPicPr>
            <a:picLocks noChangeAspect="1"/>
          </p:cNvPicPr>
          <p:nvPr/>
        </p:nvPicPr>
        <p:blipFill>
          <a:blip r:embed="rId5"/>
          <a:stretch>
            <a:fillRect/>
          </a:stretch>
        </p:blipFill>
        <p:spPr>
          <a:xfrm>
            <a:off x="9189418" y="1464275"/>
            <a:ext cx="3002582" cy="3929450"/>
          </a:xfrm>
          <a:prstGeom prst="rect">
            <a:avLst/>
          </a:prstGeom>
        </p:spPr>
      </p:pic>
    </p:spTree>
    <p:extLst>
      <p:ext uri="{BB962C8B-B14F-4D97-AF65-F5344CB8AC3E}">
        <p14:creationId xmlns:p14="http://schemas.microsoft.com/office/powerpoint/2010/main" val="239825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66BD-DDB6-397B-C076-E860206835E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BFE6814-86FA-E60B-2D91-B793B0381F3C}"/>
              </a:ext>
            </a:extLst>
          </p:cNvPr>
          <p:cNvSpPr/>
          <p:nvPr/>
        </p:nvSpPr>
        <p:spPr>
          <a:xfrm>
            <a:off x="0" y="6460835"/>
            <a:ext cx="12192000" cy="420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hlinkClick r:id="rId2"/>
              </a:rPr>
              <a:t>Sustainable Blue Economies Technical Assistance Platform</a:t>
            </a:r>
            <a:endParaRPr lang="en-GB">
              <a:solidFill>
                <a:schemeClr val="bg1"/>
              </a:solidFill>
            </a:endParaRPr>
          </a:p>
        </p:txBody>
      </p:sp>
      <p:sp>
        <p:nvSpPr>
          <p:cNvPr id="14" name="Content Placeholder 2">
            <a:extLst>
              <a:ext uri="{FF2B5EF4-FFF2-40B4-BE49-F238E27FC236}">
                <a16:creationId xmlns:a16="http://schemas.microsoft.com/office/drawing/2014/main" id="{3203FC98-B32B-265F-8636-AC3188D2D009}"/>
              </a:ext>
            </a:extLst>
          </p:cNvPr>
          <p:cNvSpPr txBox="1">
            <a:spLocks/>
          </p:cNvSpPr>
          <p:nvPr/>
        </p:nvSpPr>
        <p:spPr>
          <a:xfrm>
            <a:off x="87206" y="1461156"/>
            <a:ext cx="9283217" cy="4932624"/>
          </a:xfrm>
          <a:prstGeom prst="rect">
            <a:avLst/>
          </a:prstGeom>
          <a:ln w="19050">
            <a:solidFill>
              <a:schemeClr val="accent1"/>
            </a:solidFill>
          </a:ln>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7000" b="1" dirty="0">
                <a:solidFill>
                  <a:srgbClr val="002060"/>
                </a:solidFill>
                <a:cs typeface="Arial" panose="020B0604020202020204" pitchFamily="34" charset="0"/>
              </a:rPr>
              <a:t>Approach</a:t>
            </a:r>
          </a:p>
          <a:p>
            <a:pPr marL="457200" indent="-457200" algn="l">
              <a:buFont typeface="Wingdings" panose="05000000000000000000" pitchFamily="2" charset="2"/>
              <a:buChar char="Ø"/>
            </a:pPr>
            <a:r>
              <a:rPr lang="en-US" sz="5500" dirty="0">
                <a:solidFill>
                  <a:schemeClr val="accent5">
                    <a:lumMod val="50000"/>
                  </a:schemeClr>
                </a:solidFill>
              </a:rPr>
              <a:t>Expert consultation with SPAW Focal Points and managers to gather evidence and views </a:t>
            </a:r>
          </a:p>
          <a:p>
            <a:pPr marL="457200" indent="-457200" algn="l">
              <a:buFont typeface="Wingdings" panose="05000000000000000000" pitchFamily="2" charset="2"/>
              <a:buChar char="Ø"/>
            </a:pPr>
            <a:endParaRPr lang="en-US" sz="5500" dirty="0">
              <a:solidFill>
                <a:schemeClr val="accent5">
                  <a:lumMod val="50000"/>
                </a:schemeClr>
              </a:solidFill>
            </a:endParaRPr>
          </a:p>
          <a:p>
            <a:pPr marL="457200" indent="-457200" algn="l">
              <a:buFont typeface="Wingdings" panose="05000000000000000000" pitchFamily="2" charset="2"/>
              <a:buChar char="Ø"/>
            </a:pPr>
            <a:r>
              <a:rPr lang="en-GB" sz="5500" dirty="0">
                <a:solidFill>
                  <a:schemeClr val="accent5">
                    <a:lumMod val="50000"/>
                  </a:schemeClr>
                </a:solidFill>
              </a:rPr>
              <a:t>Combination of desk-based research, expert interviews and stakeholder engagement</a:t>
            </a:r>
          </a:p>
          <a:p>
            <a:pPr marL="457200" indent="-457200" algn="l">
              <a:buFont typeface="Wingdings" panose="05000000000000000000" pitchFamily="2" charset="2"/>
              <a:buChar char="Ø"/>
            </a:pPr>
            <a:endParaRPr lang="en-GB" sz="5500" dirty="0">
              <a:solidFill>
                <a:schemeClr val="accent5">
                  <a:lumMod val="50000"/>
                </a:schemeClr>
              </a:solidFill>
            </a:endParaRPr>
          </a:p>
          <a:p>
            <a:pPr marL="457200" indent="-457200" algn="l">
              <a:buFont typeface="Wingdings" panose="05000000000000000000" pitchFamily="2" charset="2"/>
              <a:buChar char="Ø"/>
            </a:pPr>
            <a:r>
              <a:rPr lang="en-GB" sz="5500" dirty="0">
                <a:solidFill>
                  <a:schemeClr val="accent5">
                    <a:lumMod val="50000"/>
                  </a:schemeClr>
                </a:solidFill>
              </a:rPr>
              <a:t>Evidence on drivers of degradation, active and passive seagrass restoration techniques, limitations and challenges (success and failures) </a:t>
            </a:r>
          </a:p>
          <a:p>
            <a:pPr marL="457200" indent="-457200" algn="l">
              <a:buFont typeface="Wingdings" panose="05000000000000000000" pitchFamily="2" charset="2"/>
              <a:buChar char="Ø"/>
            </a:pPr>
            <a:endParaRPr lang="en-GB" sz="5500" dirty="0">
              <a:solidFill>
                <a:schemeClr val="accent5">
                  <a:lumMod val="50000"/>
                </a:schemeClr>
              </a:solidFill>
            </a:endParaRPr>
          </a:p>
          <a:p>
            <a:pPr marL="457200" indent="-457200" algn="l">
              <a:buFont typeface="Wingdings" panose="05000000000000000000" pitchFamily="2" charset="2"/>
              <a:buChar char="Ø"/>
            </a:pPr>
            <a:r>
              <a:rPr lang="en-US" sz="5500" dirty="0">
                <a:solidFill>
                  <a:schemeClr val="accent5">
                    <a:lumMod val="50000"/>
                  </a:schemeClr>
                </a:solidFill>
              </a:rPr>
              <a:t>Opportunities and barriers for voluntary carbon </a:t>
            </a:r>
            <a:r>
              <a:rPr lang="en-GB" sz="5500" dirty="0">
                <a:solidFill>
                  <a:schemeClr val="accent5">
                    <a:lumMod val="50000"/>
                  </a:schemeClr>
                </a:solidFill>
              </a:rPr>
              <a:t>markets</a:t>
            </a:r>
          </a:p>
          <a:p>
            <a:pPr marL="457200" indent="-457200" algn="l">
              <a:buFont typeface="Wingdings" panose="05000000000000000000" pitchFamily="2" charset="2"/>
              <a:buChar char="Ø"/>
            </a:pPr>
            <a:endParaRPr lang="en-GB" sz="5500" dirty="0">
              <a:solidFill>
                <a:schemeClr val="accent5">
                  <a:lumMod val="50000"/>
                </a:schemeClr>
              </a:solidFill>
            </a:endParaRPr>
          </a:p>
          <a:p>
            <a:pPr marL="457200" indent="-457200" algn="l">
              <a:buFont typeface="Wingdings" panose="05000000000000000000" pitchFamily="2" charset="2"/>
              <a:buChar char="Ø"/>
            </a:pPr>
            <a:r>
              <a:rPr lang="en-GB" sz="5500" dirty="0">
                <a:solidFill>
                  <a:schemeClr val="accent5">
                    <a:lumMod val="50000"/>
                  </a:schemeClr>
                </a:solidFill>
              </a:rPr>
              <a:t>Dissemination of information via communication plans, training and workshops</a:t>
            </a:r>
            <a:endParaRPr lang="en-US" sz="5500" b="0" i="0" u="none" strike="noStrike" baseline="0" dirty="0">
              <a:solidFill>
                <a:schemeClr val="accent5">
                  <a:lumMod val="50000"/>
                </a:schemeClr>
              </a:solidFill>
            </a:endParaRPr>
          </a:p>
        </p:txBody>
      </p:sp>
      <p:pic>
        <p:nvPicPr>
          <p:cNvPr id="18" name="Picture 2" descr="Ocean Could Be Key to Future Food Security | Fisheries &amp; Aquaculture | News">
            <a:extLst>
              <a:ext uri="{FF2B5EF4-FFF2-40B4-BE49-F238E27FC236}">
                <a16:creationId xmlns:a16="http://schemas.microsoft.com/office/drawing/2014/main" id="{D7F58B27-DA89-D1F9-7E32-0B95C47DFFAD}"/>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34094" b="38885"/>
          <a:stretch>
            <a:fillRect/>
          </a:stretch>
        </p:blipFill>
        <p:spPr bwMode="auto">
          <a:xfrm>
            <a:off x="0" y="-8243"/>
            <a:ext cx="12192002" cy="9413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4D38209-2ED8-BBB5-F7BD-4E668832C10B}"/>
              </a:ext>
            </a:extLst>
          </p:cNvPr>
          <p:cNvGrpSpPr/>
          <p:nvPr/>
        </p:nvGrpSpPr>
        <p:grpSpPr>
          <a:xfrm>
            <a:off x="-20372" y="-28915"/>
            <a:ext cx="12337877" cy="1384995"/>
            <a:chOff x="-20372" y="-28915"/>
            <a:chExt cx="12337877" cy="1384995"/>
          </a:xfrm>
        </p:grpSpPr>
        <p:pic>
          <p:nvPicPr>
            <p:cNvPr id="8" name="Picture 7">
              <a:extLst>
                <a:ext uri="{FF2B5EF4-FFF2-40B4-BE49-F238E27FC236}">
                  <a16:creationId xmlns:a16="http://schemas.microsoft.com/office/drawing/2014/main" id="{685E6871-ED6E-0366-D164-A58D84AD5952}"/>
                </a:ext>
              </a:extLst>
            </p:cNvPr>
            <p:cNvPicPr>
              <a:picLocks noChangeAspect="1"/>
            </p:cNvPicPr>
            <p:nvPr/>
          </p:nvPicPr>
          <p:blipFill>
            <a:blip r:embed="rId4">
              <a:alphaModFix amt="70000"/>
            </a:blip>
            <a:srcRect t="-1" b="-251"/>
            <a:stretch/>
          </p:blipFill>
          <p:spPr>
            <a:xfrm>
              <a:off x="-20372" y="-28915"/>
              <a:ext cx="12337877" cy="1317939"/>
            </a:xfrm>
            <a:prstGeom prst="rect">
              <a:avLst/>
            </a:prstGeom>
          </p:spPr>
        </p:pic>
        <p:sp>
          <p:nvSpPr>
            <p:cNvPr id="16" name="TextBox 15">
              <a:extLst>
                <a:ext uri="{FF2B5EF4-FFF2-40B4-BE49-F238E27FC236}">
                  <a16:creationId xmlns:a16="http://schemas.microsoft.com/office/drawing/2014/main" id="{B929314F-4F6F-A54D-976D-A0E9D4E72C90}"/>
                </a:ext>
              </a:extLst>
            </p:cNvPr>
            <p:cNvSpPr txBox="1"/>
            <p:nvPr/>
          </p:nvSpPr>
          <p:spPr>
            <a:xfrm>
              <a:off x="87207" y="-28915"/>
              <a:ext cx="7761393" cy="1384995"/>
            </a:xfrm>
            <a:prstGeom prst="rect">
              <a:avLst/>
            </a:prstGeom>
            <a:noFill/>
          </p:spPr>
          <p:txBody>
            <a:bodyPr wrap="square">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cs typeface="Arial"/>
                </a:rPr>
                <a:t>Blue Growth through Green Restoration: Cartagena Regional Seas Convention’s Capacity Building on Seagrass Ecosystems</a:t>
              </a:r>
            </a:p>
          </p:txBody>
        </p:sp>
      </p:grpSp>
    </p:spTree>
    <p:extLst>
      <p:ext uri="{BB962C8B-B14F-4D97-AF65-F5344CB8AC3E}">
        <p14:creationId xmlns:p14="http://schemas.microsoft.com/office/powerpoint/2010/main" val="173887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534B5-6DDB-5B7A-4E33-9BFB9F205D2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B424DB4-BFEE-51B9-1BAE-BDA48CD95DDD}"/>
              </a:ext>
            </a:extLst>
          </p:cNvPr>
          <p:cNvSpPr/>
          <p:nvPr/>
        </p:nvSpPr>
        <p:spPr>
          <a:xfrm>
            <a:off x="0" y="6460835"/>
            <a:ext cx="12192000" cy="420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hlinkClick r:id="rId2"/>
              </a:rPr>
              <a:t>Sustainable Blue Economies Technical Assistance Platform</a:t>
            </a:r>
            <a:endParaRPr lang="en-GB">
              <a:solidFill>
                <a:schemeClr val="bg1"/>
              </a:solidFill>
            </a:endParaRPr>
          </a:p>
        </p:txBody>
      </p:sp>
      <p:sp>
        <p:nvSpPr>
          <p:cNvPr id="14" name="Content Placeholder 2">
            <a:extLst>
              <a:ext uri="{FF2B5EF4-FFF2-40B4-BE49-F238E27FC236}">
                <a16:creationId xmlns:a16="http://schemas.microsoft.com/office/drawing/2014/main" id="{C076F5E8-7B1D-C19B-5C3A-1B8520E70DB8}"/>
              </a:ext>
            </a:extLst>
          </p:cNvPr>
          <p:cNvSpPr txBox="1">
            <a:spLocks/>
          </p:cNvSpPr>
          <p:nvPr/>
        </p:nvSpPr>
        <p:spPr>
          <a:xfrm>
            <a:off x="87206" y="1461156"/>
            <a:ext cx="9283217" cy="3415644"/>
          </a:xfrm>
          <a:prstGeom prst="rect">
            <a:avLst/>
          </a:prstGeom>
          <a:ln w="19050">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solidFill>
                  <a:srgbClr val="002060"/>
                </a:solidFill>
                <a:cs typeface="Arial" panose="020B0604020202020204" pitchFamily="34" charset="0"/>
              </a:rPr>
              <a:t>Questions for you</a:t>
            </a:r>
          </a:p>
          <a:p>
            <a:pPr algn="l"/>
            <a:endParaRPr lang="en-GB" sz="2800" i="1" dirty="0"/>
          </a:p>
          <a:p>
            <a:pPr marL="457200" indent="-457200" algn="l">
              <a:buFont typeface="Wingdings" panose="05000000000000000000" pitchFamily="2" charset="2"/>
              <a:buChar char="Ø"/>
            </a:pPr>
            <a:r>
              <a:rPr lang="en-GB" sz="2200" dirty="0">
                <a:solidFill>
                  <a:schemeClr val="accent5">
                    <a:lumMod val="50000"/>
                  </a:schemeClr>
                </a:solidFill>
              </a:rPr>
              <a:t>Views on the approach</a:t>
            </a:r>
          </a:p>
          <a:p>
            <a:pPr marL="457200" indent="-457200" algn="l">
              <a:buFont typeface="Wingdings" panose="05000000000000000000" pitchFamily="2" charset="2"/>
              <a:buChar char="Ø"/>
            </a:pPr>
            <a:endParaRPr lang="en-GB" sz="2200" dirty="0">
              <a:solidFill>
                <a:schemeClr val="accent5">
                  <a:lumMod val="50000"/>
                </a:schemeClr>
              </a:solidFill>
            </a:endParaRPr>
          </a:p>
          <a:p>
            <a:pPr marL="457200" indent="-457200" algn="l">
              <a:buFont typeface="Wingdings" panose="05000000000000000000" pitchFamily="2" charset="2"/>
              <a:buChar char="Ø"/>
            </a:pPr>
            <a:r>
              <a:rPr lang="en-GB" sz="2200" dirty="0">
                <a:solidFill>
                  <a:schemeClr val="accent5">
                    <a:lumMod val="50000"/>
                  </a:schemeClr>
                </a:solidFill>
              </a:rPr>
              <a:t>Support the evidence collection of the project</a:t>
            </a:r>
          </a:p>
          <a:p>
            <a:pPr marL="457200" indent="-457200" algn="l">
              <a:buFont typeface="Wingdings" panose="05000000000000000000" pitchFamily="2" charset="2"/>
              <a:buChar char="Ø"/>
            </a:pPr>
            <a:endParaRPr lang="en-GB" sz="2200" dirty="0">
              <a:solidFill>
                <a:schemeClr val="accent5">
                  <a:lumMod val="50000"/>
                </a:schemeClr>
              </a:solidFill>
            </a:endParaRPr>
          </a:p>
          <a:p>
            <a:pPr marL="457200" indent="-457200" algn="l">
              <a:buFont typeface="Wingdings" panose="05000000000000000000" pitchFamily="2" charset="2"/>
              <a:buChar char="Ø"/>
            </a:pPr>
            <a:r>
              <a:rPr lang="en-GB" sz="2200" dirty="0">
                <a:solidFill>
                  <a:schemeClr val="accent5">
                    <a:lumMod val="50000"/>
                  </a:schemeClr>
                </a:solidFill>
              </a:rPr>
              <a:t>Encourage the participation and contribution of relevant national experts</a:t>
            </a:r>
          </a:p>
        </p:txBody>
      </p:sp>
      <p:pic>
        <p:nvPicPr>
          <p:cNvPr id="18" name="Picture 2" descr="Ocean Could Be Key to Future Food Security | Fisheries &amp; Aquaculture | News">
            <a:extLst>
              <a:ext uri="{FF2B5EF4-FFF2-40B4-BE49-F238E27FC236}">
                <a16:creationId xmlns:a16="http://schemas.microsoft.com/office/drawing/2014/main" id="{8BBB86F7-D292-DC4D-E8B9-CD7172428241}"/>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34094" b="38885"/>
          <a:stretch>
            <a:fillRect/>
          </a:stretch>
        </p:blipFill>
        <p:spPr bwMode="auto">
          <a:xfrm>
            <a:off x="0" y="-8243"/>
            <a:ext cx="12192002" cy="9413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7233446-3411-DC01-80C4-68ECCDF9B102}"/>
              </a:ext>
            </a:extLst>
          </p:cNvPr>
          <p:cNvGrpSpPr/>
          <p:nvPr/>
        </p:nvGrpSpPr>
        <p:grpSpPr>
          <a:xfrm>
            <a:off x="-20372" y="-28915"/>
            <a:ext cx="12337877" cy="1384995"/>
            <a:chOff x="-20372" y="-28915"/>
            <a:chExt cx="12337877" cy="1384995"/>
          </a:xfrm>
        </p:grpSpPr>
        <p:pic>
          <p:nvPicPr>
            <p:cNvPr id="8" name="Picture 7">
              <a:extLst>
                <a:ext uri="{FF2B5EF4-FFF2-40B4-BE49-F238E27FC236}">
                  <a16:creationId xmlns:a16="http://schemas.microsoft.com/office/drawing/2014/main" id="{C1F03529-8663-CA90-F54B-DA97893E7F56}"/>
                </a:ext>
              </a:extLst>
            </p:cNvPr>
            <p:cNvPicPr>
              <a:picLocks noChangeAspect="1"/>
            </p:cNvPicPr>
            <p:nvPr/>
          </p:nvPicPr>
          <p:blipFill>
            <a:blip r:embed="rId4">
              <a:alphaModFix amt="70000"/>
            </a:blip>
            <a:srcRect t="-1" b="-251"/>
            <a:stretch/>
          </p:blipFill>
          <p:spPr>
            <a:xfrm>
              <a:off x="-20372" y="-28915"/>
              <a:ext cx="12337877" cy="1317939"/>
            </a:xfrm>
            <a:prstGeom prst="rect">
              <a:avLst/>
            </a:prstGeom>
          </p:spPr>
        </p:pic>
        <p:sp>
          <p:nvSpPr>
            <p:cNvPr id="16" name="TextBox 15">
              <a:extLst>
                <a:ext uri="{FF2B5EF4-FFF2-40B4-BE49-F238E27FC236}">
                  <a16:creationId xmlns:a16="http://schemas.microsoft.com/office/drawing/2014/main" id="{B635A111-7BF4-DA99-2CF7-6DC3157A4DD7}"/>
                </a:ext>
              </a:extLst>
            </p:cNvPr>
            <p:cNvSpPr txBox="1"/>
            <p:nvPr/>
          </p:nvSpPr>
          <p:spPr>
            <a:xfrm>
              <a:off x="87207" y="-28915"/>
              <a:ext cx="7761393" cy="1384995"/>
            </a:xfrm>
            <a:prstGeom prst="rect">
              <a:avLst/>
            </a:prstGeom>
            <a:noFill/>
          </p:spPr>
          <p:txBody>
            <a:bodyPr wrap="square">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cs typeface="Arial"/>
                </a:rPr>
                <a:t>Blue Growth through Green Restoration: Cartagena Regional Seas Convention’s Capacity Building on Seagrass Ecosystems</a:t>
              </a:r>
            </a:p>
          </p:txBody>
        </p:sp>
      </p:grpSp>
      <p:pic>
        <p:nvPicPr>
          <p:cNvPr id="3" name="Picture 2" descr="A picture containing outdoor, beach, nature, shore&#10;&#10;Description automatically generated">
            <a:extLst>
              <a:ext uri="{FF2B5EF4-FFF2-40B4-BE49-F238E27FC236}">
                <a16:creationId xmlns:a16="http://schemas.microsoft.com/office/drawing/2014/main" id="{5012CDA8-48C0-84CE-5FEF-BF686EFE6A37}"/>
              </a:ext>
            </a:extLst>
          </p:cNvPr>
          <p:cNvPicPr>
            <a:picLocks noChangeAspect="1"/>
          </p:cNvPicPr>
          <p:nvPr/>
        </p:nvPicPr>
        <p:blipFill>
          <a:blip r:embed="rId5"/>
          <a:stretch>
            <a:fillRect/>
          </a:stretch>
        </p:blipFill>
        <p:spPr>
          <a:xfrm>
            <a:off x="-20372" y="5034768"/>
            <a:ext cx="7227994" cy="1823232"/>
          </a:xfrm>
          <a:prstGeom prst="rect">
            <a:avLst/>
          </a:prstGeom>
        </p:spPr>
      </p:pic>
      <p:pic>
        <p:nvPicPr>
          <p:cNvPr id="4" name="Picture 3">
            <a:extLst>
              <a:ext uri="{FF2B5EF4-FFF2-40B4-BE49-F238E27FC236}">
                <a16:creationId xmlns:a16="http://schemas.microsoft.com/office/drawing/2014/main" id="{B595CD90-5F51-31C6-88FA-156CB9C89391}"/>
              </a:ext>
            </a:extLst>
          </p:cNvPr>
          <p:cNvPicPr>
            <a:picLocks noChangeAspect="1"/>
          </p:cNvPicPr>
          <p:nvPr/>
        </p:nvPicPr>
        <p:blipFill>
          <a:blip r:embed="rId6"/>
          <a:stretch>
            <a:fillRect/>
          </a:stretch>
        </p:blipFill>
        <p:spPr>
          <a:xfrm>
            <a:off x="7207622" y="5048933"/>
            <a:ext cx="4984378" cy="1832158"/>
          </a:xfrm>
          <a:prstGeom prst="rect">
            <a:avLst/>
          </a:prstGeom>
        </p:spPr>
      </p:pic>
    </p:spTree>
    <p:extLst>
      <p:ext uri="{BB962C8B-B14F-4D97-AF65-F5344CB8AC3E}">
        <p14:creationId xmlns:p14="http://schemas.microsoft.com/office/powerpoint/2010/main" val="3009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DEF9-A4C5-F02E-D3DB-FF004C02D8EA}"/>
              </a:ext>
            </a:extLst>
          </p:cNvPr>
          <p:cNvSpPr>
            <a:spLocks noGrp="1"/>
          </p:cNvSpPr>
          <p:nvPr>
            <p:ph type="title"/>
          </p:nvPr>
        </p:nvSpPr>
        <p:spPr/>
        <p:txBody>
          <a:bodyPr/>
          <a:lstStyle/>
          <a:p>
            <a:r>
              <a:rPr lang="en-GB" dirty="0"/>
              <a:t>Any questions?</a:t>
            </a:r>
          </a:p>
        </p:txBody>
      </p:sp>
      <p:sp>
        <p:nvSpPr>
          <p:cNvPr id="3" name="Content Placeholder 2">
            <a:extLst>
              <a:ext uri="{FF2B5EF4-FFF2-40B4-BE49-F238E27FC236}">
                <a16:creationId xmlns:a16="http://schemas.microsoft.com/office/drawing/2014/main" id="{E85776D7-EB95-8AC0-A207-733809F441E1}"/>
              </a:ext>
            </a:extLst>
          </p:cNvPr>
          <p:cNvSpPr>
            <a:spLocks noGrp="1"/>
          </p:cNvSpPr>
          <p:nvPr>
            <p:ph sz="half" idx="1"/>
          </p:nvPr>
        </p:nvSpPr>
        <p:spPr>
          <a:xfrm>
            <a:off x="0" y="1878891"/>
            <a:ext cx="5250975" cy="4001711"/>
          </a:xfrm>
        </p:spPr>
        <p:txBody>
          <a:bodyPr/>
          <a:lstStyle/>
          <a:p>
            <a:endParaRPr lang="nl-NL"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Cristina.Herbon@jncc.gov.uk</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endParaRPr lang="nl-NL" dirty="0"/>
          </a:p>
          <a:p>
            <a:r>
              <a:rPr lang="nl-NL" dirty="0"/>
              <a:t>Joe.Kenworthy@jncc.gov.uk</a:t>
            </a:r>
          </a:p>
          <a:p>
            <a:endParaRPr lang="en-US" dirty="0"/>
          </a:p>
        </p:txBody>
      </p:sp>
    </p:spTree>
    <p:extLst>
      <p:ext uri="{BB962C8B-B14F-4D97-AF65-F5344CB8AC3E}">
        <p14:creationId xmlns:p14="http://schemas.microsoft.com/office/powerpoint/2010/main" val="10766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8.12.12"/>
  <p:tag name="AS_TITLE" val="Aspose.Slides for .NET 4.0"/>
  <p:tag name="AS_VERSION" val="18.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CC-Compressed-Interim-Basic-Slides.potx" id="{558C68D0-26FC-4282-99BD-71E1AD10EBD2}" vid="{A05B76B1-FBBC-43BE-A495-CA84776AA3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0f1cb922-524b-4a63-a729-f715e5c73bc5">
      <Terms xmlns="http://schemas.microsoft.com/office/infopath/2007/PartnerControls"/>
    </lcf76f155ced4ddcb4097134ff3c332f>
    <Emplacement xmlns="0f1cb922-524b-4a63-a729-f715e5c73bc5" xsi:nil="true"/>
  </documentManagement>
</p:properties>
</file>

<file path=customXml/itemProps1.xml><?xml version="1.0" encoding="utf-8"?>
<ds:datastoreItem xmlns:ds="http://schemas.openxmlformats.org/officeDocument/2006/customXml" ds:itemID="{80D26D8E-60FB-4436-988C-623D1B02DD1A}"/>
</file>

<file path=customXml/itemProps2.xml><?xml version="1.0" encoding="utf-8"?>
<ds:datastoreItem xmlns:ds="http://schemas.openxmlformats.org/officeDocument/2006/customXml" ds:itemID="{8F37469E-D3D1-4025-B982-BF17C3E498EB}">
  <ds:schemaRefs>
    <ds:schemaRef ds:uri="http://schemas.microsoft.com/sharepoint/v3/contenttype/forms"/>
  </ds:schemaRefs>
</ds:datastoreItem>
</file>

<file path=customXml/itemProps3.xml><?xml version="1.0" encoding="utf-8"?>
<ds:datastoreItem xmlns:ds="http://schemas.openxmlformats.org/officeDocument/2006/customXml" ds:itemID="{9339F770-6FE4-469F-9884-E77E2BA13A9B}">
  <ds:schemaRefs>
    <ds:schemaRef ds:uri="http://purl.org/dc/dcmitype/"/>
    <ds:schemaRef ds:uri="http://purl.org/dc/elements/1.1/"/>
    <ds:schemaRef ds:uri="23b310f0-d437-4b8d-8449-15eb958e46e2"/>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0489d567-80da-4127-a76c-8c82fc9869e6"/>
  </ds:schemaRefs>
</ds:datastoreItem>
</file>

<file path=docProps/app.xml><?xml version="1.0" encoding="utf-8"?>
<Properties xmlns="http://schemas.openxmlformats.org/officeDocument/2006/extended-properties" xmlns:vt="http://schemas.openxmlformats.org/officeDocument/2006/docPropsVTypes">
  <TotalTime>952</TotalTime>
  <Words>659</Words>
  <Application>Microsoft Office PowerPoint</Application>
  <PresentationFormat>Widescreen</PresentationFormat>
  <Paragraphs>77</Paragraphs>
  <Slides>8</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Calibri</vt:lpstr>
      <vt:lpstr>Calibri Light</vt:lpstr>
      <vt:lpstr>Swiss Bold</vt:lpstr>
      <vt:lpstr>Swiss Roman</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Planet Fund: Ocean Country Partnership Programme   24th March 2021</dc:title>
  <dc:creator>Churchill-Angus, Julia</dc:creator>
  <cp:lastModifiedBy>Cristina Herbon</cp:lastModifiedBy>
  <cp:revision>31</cp:revision>
  <dcterms:created xsi:type="dcterms:W3CDTF">2021-04-14T10:24:41Z</dcterms:created>
  <dcterms:modified xsi:type="dcterms:W3CDTF">2025-10-12T23:42:41Z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y fmtid="{D5CDD505-2E9C-101B-9397-08002B2CF9AE}" pid="3" name="Directorate">
    <vt:lpwstr/>
  </property>
  <property fmtid="{D5CDD505-2E9C-101B-9397-08002B2CF9AE}" pid="4" name="LINKTEK-CHUNK-1">
    <vt:lpwstr>010021{"F":2,"I":"4A11-5366-603A-C5F4"}</vt:lpwstr>
  </property>
  <property fmtid="{D5CDD505-2E9C-101B-9397-08002B2CF9AE}" pid="5" name="SecurityClassification">
    <vt:lpwstr/>
  </property>
  <property fmtid="{D5CDD505-2E9C-101B-9397-08002B2CF9AE}" pid="6" name="InformationType">
    <vt:lpwstr/>
  </property>
  <property fmtid="{D5CDD505-2E9C-101B-9397-08002B2CF9AE}" pid="7" name="HOFrom">
    <vt:lpwstr/>
  </property>
  <property fmtid="{D5CDD505-2E9C-101B-9397-08002B2CF9AE}" pid="8" name="Distribution">
    <vt:lpwstr>9;#Internal Core Defra|836ac8df-3ab9-4c95-a1f0-07f825804935</vt:lpwstr>
  </property>
  <property fmtid="{D5CDD505-2E9C-101B-9397-08002B2CF9AE}" pid="9" name="HOSubject">
    <vt:lpwstr/>
  </property>
  <property fmtid="{D5CDD505-2E9C-101B-9397-08002B2CF9AE}" pid="10" name="HOCopyrightLevel">
    <vt:lpwstr>7;#Crown|69589897-2828-4761-976e-717fd8e631c9</vt:lpwstr>
  </property>
  <property fmtid="{D5CDD505-2E9C-101B-9397-08002B2CF9AE}" pid="11" name="HOGovernmentSecurityClassification">
    <vt:lpwstr>6;#Official|14c80daa-741b-422c-9722-f71693c9ede4</vt:lpwstr>
  </property>
  <property fmtid="{D5CDD505-2E9C-101B-9397-08002B2CF9AE}" pid="12" name="HOSiteType">
    <vt:lpwstr>10;#Team|ff0485df-0575-416f-802f-e999165821b7</vt:lpwstr>
  </property>
  <property fmtid="{D5CDD505-2E9C-101B-9397-08002B2CF9AE}" pid="13" name="HODateReceived">
    <vt:lpwstr/>
  </property>
  <property fmtid="{D5CDD505-2E9C-101B-9397-08002B2CF9AE}" pid="14" name="OrganisationalUnit">
    <vt:lpwstr>8;#Core Defra|026223dd-2e56-4615-868d-7c5bfd566810</vt:lpwstr>
  </property>
  <property fmtid="{D5CDD505-2E9C-101B-9397-08002B2CF9AE}" pid="15" name="HOCC">
    <vt:lpwstr/>
  </property>
  <property fmtid="{D5CDD505-2E9C-101B-9397-08002B2CF9AE}" pid="16" name="HOTo">
    <vt:lpwstr/>
  </property>
  <property fmtid="{D5CDD505-2E9C-101B-9397-08002B2CF9AE}" pid="17" name="MediaServiceImageTags">
    <vt:lpwstr/>
  </property>
</Properties>
</file>