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8" r:id="rId1"/>
  </p:sldMasterIdLst>
  <p:notesMasterIdLst>
    <p:notesMasterId r:id="rId17"/>
  </p:notesMasterIdLst>
  <p:sldIdLst>
    <p:sldId id="256" r:id="rId2"/>
    <p:sldId id="259" r:id="rId3"/>
    <p:sldId id="261" r:id="rId4"/>
    <p:sldId id="260" r:id="rId5"/>
    <p:sldId id="262" r:id="rId6"/>
    <p:sldId id="265" r:id="rId7"/>
    <p:sldId id="276" r:id="rId8"/>
    <p:sldId id="266" r:id="rId9"/>
    <p:sldId id="267" r:id="rId10"/>
    <p:sldId id="269" r:id="rId11"/>
    <p:sldId id="280" r:id="rId12"/>
    <p:sldId id="281" r:id="rId13"/>
    <p:sldId id="282" r:id="rId14"/>
    <p:sldId id="283" r:id="rId15"/>
    <p:sldId id="263" r:id="rId1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674"/>
  </p:normalViewPr>
  <p:slideViewPr>
    <p:cSldViewPr snapToGrid="0" snapToObjects="1">
      <p:cViewPr varScale="1">
        <p:scale>
          <a:sx n="67" d="100"/>
          <a:sy n="67" d="100"/>
        </p:scale>
        <p:origin x="92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57A2D-FC34-4A49-A65A-F805389264C7}" type="datetimeFigureOut">
              <a:rPr lang="es-ES" smtClean="0"/>
              <a:t>26/06/2025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A4816-9A19-4BBC-AD9C-3A56B2D7EB1A}" type="slidenum">
              <a:rPr lang="es-ES" smtClean="0"/>
              <a:t>‹#›</a:t>
            </a:fld>
            <a:endParaRPr lang="es-ES"/>
          </a:p>
        </p:txBody>
      </p:sp>
    </p:spTree>
    <p:extLst>
      <p:ext uri="{BB962C8B-B14F-4D97-AF65-F5344CB8AC3E}">
        <p14:creationId xmlns:p14="http://schemas.microsoft.com/office/powerpoint/2010/main" val="210844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err="1"/>
              <a:t>RACs</a:t>
            </a:r>
            <a:r>
              <a:rPr lang="es-ES" sz="1200" dirty="0"/>
              <a:t> and </a:t>
            </a:r>
            <a:r>
              <a:rPr lang="es-ES" sz="1200" dirty="0" err="1"/>
              <a:t>RANs</a:t>
            </a:r>
            <a:r>
              <a:rPr lang="es-ES" sz="1200" dirty="0"/>
              <a:t> </a:t>
            </a:r>
            <a:r>
              <a:rPr lang="es-ES" sz="1200" dirty="0" err="1"/>
              <a:t>need</a:t>
            </a:r>
            <a:r>
              <a:rPr lang="es-ES" sz="1200" dirty="0"/>
              <a:t> </a:t>
            </a:r>
            <a:r>
              <a:rPr lang="es-ES" sz="1200" dirty="0" err="1"/>
              <a:t>differentiated</a:t>
            </a:r>
            <a:r>
              <a:rPr lang="es-ES" sz="1200" dirty="0"/>
              <a:t> </a:t>
            </a:r>
            <a:r>
              <a:rPr lang="es-ES" sz="1200" dirty="0" err="1"/>
              <a:t>structures-guidelines</a:t>
            </a:r>
            <a:r>
              <a:rPr lang="es-ES" sz="1200" dirty="0"/>
              <a:t> </a:t>
            </a:r>
          </a:p>
          <a:p>
            <a:r>
              <a:rPr lang="es-ES" sz="1200" dirty="0" err="1"/>
              <a:t>RACs</a:t>
            </a:r>
            <a:r>
              <a:rPr lang="es-ES" sz="1200" dirty="0"/>
              <a:t> are </a:t>
            </a:r>
            <a:r>
              <a:rPr lang="es-ES" sz="1200" dirty="0" err="1"/>
              <a:t>implementing</a:t>
            </a:r>
            <a:r>
              <a:rPr lang="es-ES" sz="1200" dirty="0"/>
              <a:t> </a:t>
            </a:r>
            <a:r>
              <a:rPr lang="es-ES" sz="1200" dirty="0" err="1"/>
              <a:t>arms</a:t>
            </a:r>
            <a:r>
              <a:rPr lang="es-ES" sz="1200" dirty="0"/>
              <a:t> </a:t>
            </a:r>
            <a:r>
              <a:rPr lang="es-ES" sz="1200" dirty="0" err="1"/>
              <a:t>for</a:t>
            </a:r>
            <a:r>
              <a:rPr lang="es-ES" sz="1200" dirty="0"/>
              <a:t> </a:t>
            </a:r>
            <a:r>
              <a:rPr lang="es-ES" sz="1200" dirty="0" err="1"/>
              <a:t>the</a:t>
            </a:r>
            <a:r>
              <a:rPr lang="es-ES" sz="1200" dirty="0"/>
              <a:t> CCS : </a:t>
            </a:r>
            <a:r>
              <a:rPr lang="es-ES" sz="1200" dirty="0" err="1"/>
              <a:t>policy</a:t>
            </a:r>
            <a:r>
              <a:rPr lang="es-ES" sz="1200" dirty="0"/>
              <a:t> </a:t>
            </a:r>
            <a:r>
              <a:rPr lang="es-ES" sz="1200" dirty="0" err="1"/>
              <a:t>oriented</a:t>
            </a:r>
            <a:r>
              <a:rPr lang="es-ES" sz="1200" dirty="0"/>
              <a:t> (HCA):, </a:t>
            </a:r>
            <a:r>
              <a:rPr lang="es-ES" sz="1200" dirty="0" err="1"/>
              <a:t>technical</a:t>
            </a:r>
            <a:r>
              <a:rPr lang="es-ES" sz="1200" dirty="0"/>
              <a:t> –</a:t>
            </a:r>
            <a:r>
              <a:rPr lang="es-ES" sz="1200" dirty="0" err="1"/>
              <a:t>research</a:t>
            </a:r>
            <a:r>
              <a:rPr lang="es-ES" sz="1200" dirty="0"/>
              <a:t> </a:t>
            </a:r>
            <a:r>
              <a:rPr lang="es-ES" sz="1200" dirty="0" err="1"/>
              <a:t>based</a:t>
            </a:r>
            <a:r>
              <a:rPr lang="es-ES" sz="1200" dirty="0"/>
              <a:t>,  </a:t>
            </a:r>
            <a:r>
              <a:rPr lang="es-ES" sz="1200" dirty="0" err="1"/>
              <a:t>insitutional</a:t>
            </a:r>
            <a:r>
              <a:rPr lang="es-ES" sz="1200" dirty="0"/>
              <a:t> </a:t>
            </a:r>
            <a:r>
              <a:rPr lang="es-ES" sz="1200" dirty="0" err="1"/>
              <a:t>capacity</a:t>
            </a:r>
            <a:r>
              <a:rPr lang="es-ES" sz="1200" dirty="0"/>
              <a:t> and </a:t>
            </a:r>
            <a:r>
              <a:rPr lang="es-ES" sz="1200" dirty="0" err="1"/>
              <a:t>knowledge</a:t>
            </a:r>
            <a:r>
              <a:rPr lang="es-ES" sz="1200" dirty="0"/>
              <a:t> </a:t>
            </a:r>
            <a:r>
              <a:rPr lang="es-ES" sz="1200" dirty="0" err="1"/>
              <a:t>exchange</a:t>
            </a:r>
            <a:r>
              <a:rPr lang="es-ES" sz="1200" dirty="0"/>
              <a:t>, </a:t>
            </a:r>
            <a:r>
              <a:rPr lang="es-ES" sz="1200" b="1" dirty="0" err="1"/>
              <a:t>Science-policy</a:t>
            </a:r>
            <a:r>
              <a:rPr lang="es-ES" sz="1200" b="1" dirty="0"/>
              <a:t> interface</a:t>
            </a:r>
          </a:p>
          <a:p>
            <a:r>
              <a:rPr lang="es-ES" sz="1200" dirty="0"/>
              <a:t>RANS more </a:t>
            </a:r>
            <a:r>
              <a:rPr lang="es-ES" sz="1200" dirty="0" err="1"/>
              <a:t>diverse</a:t>
            </a:r>
            <a:r>
              <a:rPr lang="es-ES" sz="1200" dirty="0"/>
              <a:t>, flexible, </a:t>
            </a:r>
            <a:r>
              <a:rPr lang="es-ES" sz="1200" dirty="0" err="1"/>
              <a:t>based</a:t>
            </a:r>
            <a:r>
              <a:rPr lang="es-ES" sz="1200" dirty="0"/>
              <a:t> </a:t>
            </a:r>
            <a:r>
              <a:rPr lang="es-ES" sz="1200" dirty="0" err="1"/>
              <a:t>on</a:t>
            </a:r>
            <a:r>
              <a:rPr lang="es-ES" sz="1200" dirty="0"/>
              <a:t> Project, </a:t>
            </a:r>
            <a:r>
              <a:rPr lang="es-ES" sz="1200" dirty="0" err="1"/>
              <a:t>community</a:t>
            </a:r>
            <a:r>
              <a:rPr lang="es-ES" sz="1200" dirty="0"/>
              <a:t> </a:t>
            </a:r>
            <a:r>
              <a:rPr lang="es-ES" sz="1200" dirty="0" err="1"/>
              <a:t>resilience</a:t>
            </a:r>
            <a:r>
              <a:rPr lang="es-ES" sz="1200" dirty="0"/>
              <a:t> , </a:t>
            </a:r>
            <a:r>
              <a:rPr lang="es-ES" sz="1200" dirty="0" err="1"/>
              <a:t>public</a:t>
            </a:r>
            <a:r>
              <a:rPr lang="es-ES" sz="1200" dirty="0"/>
              <a:t> </a:t>
            </a:r>
            <a:r>
              <a:rPr lang="es-ES" sz="1200" dirty="0" err="1"/>
              <a:t>awareness</a:t>
            </a:r>
            <a:r>
              <a:rPr lang="es-ES" sz="1200" dirty="0"/>
              <a:t>, </a:t>
            </a:r>
            <a:r>
              <a:rPr lang="es-ES" sz="1200" dirty="0" err="1"/>
              <a:t>funding</a:t>
            </a:r>
            <a:r>
              <a:rPr lang="es-ES" sz="1200" dirty="0"/>
              <a:t> </a:t>
            </a:r>
            <a:r>
              <a:rPr lang="es-ES" sz="1200" dirty="0" err="1"/>
              <a:t>mobilisation</a:t>
            </a:r>
            <a:r>
              <a:rPr lang="es-ES" sz="1200" dirty="0"/>
              <a:t>: </a:t>
            </a:r>
            <a:r>
              <a:rPr lang="es-ES" sz="1200" b="1" dirty="0" err="1"/>
              <a:t>Policy-society</a:t>
            </a:r>
            <a:r>
              <a:rPr lang="es-ES" sz="1200" b="1" dirty="0"/>
              <a:t> interface</a:t>
            </a:r>
          </a:p>
          <a:p>
            <a:r>
              <a:rPr lang="es-ES" sz="1200" dirty="0" err="1"/>
              <a:t>RACs</a:t>
            </a:r>
            <a:r>
              <a:rPr lang="es-ES" sz="1200" dirty="0"/>
              <a:t> </a:t>
            </a:r>
            <a:r>
              <a:rPr lang="es-ES" sz="1200" dirty="0" err="1"/>
              <a:t>reflecting</a:t>
            </a:r>
            <a:r>
              <a:rPr lang="es-ES" sz="1200" dirty="0"/>
              <a:t> </a:t>
            </a:r>
            <a:r>
              <a:rPr lang="es-ES" sz="1200" dirty="0" err="1"/>
              <a:t>diversity</a:t>
            </a:r>
            <a:r>
              <a:rPr lang="es-ES" sz="1200" dirty="0"/>
              <a:t> of </a:t>
            </a:r>
            <a:r>
              <a:rPr lang="es-ES" sz="1200" dirty="0" err="1"/>
              <a:t>the</a:t>
            </a:r>
            <a:r>
              <a:rPr lang="es-ES" sz="1200" dirty="0"/>
              <a:t> </a:t>
            </a:r>
            <a:r>
              <a:rPr lang="es-ES" sz="1200" dirty="0" err="1"/>
              <a:t>Caribbean</a:t>
            </a:r>
            <a:r>
              <a:rPr lang="es-ES" sz="1200" dirty="0"/>
              <a:t> </a:t>
            </a:r>
            <a:r>
              <a:rPr lang="es-ES" sz="1200" dirty="0" err="1"/>
              <a:t>region</a:t>
            </a:r>
            <a:r>
              <a:rPr lang="es-ES" sz="1200" dirty="0"/>
              <a:t> , so </a:t>
            </a:r>
            <a:r>
              <a:rPr lang="es-ES" sz="1200" dirty="0" err="1"/>
              <a:t>very</a:t>
            </a:r>
            <a:r>
              <a:rPr lang="es-ES" sz="1200" dirty="0"/>
              <a:t> </a:t>
            </a:r>
            <a:r>
              <a:rPr lang="es-ES" sz="1200" dirty="0" err="1"/>
              <a:t>diverse</a:t>
            </a:r>
            <a:r>
              <a:rPr lang="es-ES" sz="1200" dirty="0"/>
              <a:t> in </a:t>
            </a:r>
            <a:r>
              <a:rPr lang="es-ES" sz="1200" dirty="0" err="1"/>
              <a:t>terms</a:t>
            </a:r>
            <a:r>
              <a:rPr lang="es-ES" sz="1200" dirty="0"/>
              <a:t> of: </a:t>
            </a:r>
            <a:r>
              <a:rPr lang="es-ES" sz="1200" dirty="0" err="1"/>
              <a:t>background</a:t>
            </a:r>
            <a:r>
              <a:rPr lang="es-ES" sz="1200" dirty="0"/>
              <a:t> ( </a:t>
            </a:r>
            <a:r>
              <a:rPr lang="es-ES" sz="1200" dirty="0" err="1"/>
              <a:t>research</a:t>
            </a:r>
            <a:r>
              <a:rPr lang="es-ES" sz="1200" dirty="0"/>
              <a:t> vs </a:t>
            </a:r>
            <a:r>
              <a:rPr lang="es-ES" sz="1200" dirty="0" err="1"/>
              <a:t>management</a:t>
            </a:r>
            <a:r>
              <a:rPr lang="es-ES" sz="1200" dirty="0"/>
              <a:t>);   regional </a:t>
            </a:r>
            <a:r>
              <a:rPr lang="es-ES" sz="1200" dirty="0" err="1"/>
              <a:t>scope</a:t>
            </a:r>
            <a:r>
              <a:rPr lang="es-ES" sz="1200" dirty="0"/>
              <a:t> ( </a:t>
            </a:r>
            <a:r>
              <a:rPr lang="es-ES" sz="1200" dirty="0" err="1"/>
              <a:t>national</a:t>
            </a:r>
            <a:r>
              <a:rPr lang="es-ES" sz="1200" dirty="0"/>
              <a:t> </a:t>
            </a:r>
            <a:r>
              <a:rPr lang="es-ES" sz="1200" dirty="0" err="1"/>
              <a:t>institutions</a:t>
            </a:r>
            <a:r>
              <a:rPr lang="es-ES" sz="1200" dirty="0"/>
              <a:t> vs regional centers </a:t>
            </a:r>
            <a:r>
              <a:rPr lang="es-ES" sz="1200" dirty="0" err="1"/>
              <a:t>for</a:t>
            </a:r>
            <a:r>
              <a:rPr lang="es-ES" sz="1200" dirty="0"/>
              <a:t> </a:t>
            </a:r>
            <a:r>
              <a:rPr lang="es-ES" sz="1200" dirty="0" err="1"/>
              <a:t>the</a:t>
            </a:r>
            <a:r>
              <a:rPr lang="es-ES" sz="1200" dirty="0"/>
              <a:t> </a:t>
            </a:r>
            <a:r>
              <a:rPr lang="es-ES" sz="1200" dirty="0" err="1"/>
              <a:t>Protocols</a:t>
            </a:r>
            <a:r>
              <a:rPr lang="es-ES" sz="1200" dirty="0"/>
              <a:t>); legal and </a:t>
            </a:r>
            <a:r>
              <a:rPr lang="es-ES" sz="1200" dirty="0" err="1"/>
              <a:t>institutional</a:t>
            </a:r>
            <a:r>
              <a:rPr lang="es-ES" sz="1200" dirty="0"/>
              <a:t> </a:t>
            </a:r>
            <a:r>
              <a:rPr lang="es-ES" sz="1200" dirty="0" err="1"/>
              <a:t>framework</a:t>
            </a:r>
            <a:r>
              <a:rPr lang="es-ES" sz="1200" dirty="0"/>
              <a:t> ( HCA, staff </a:t>
            </a:r>
            <a:r>
              <a:rPr lang="es-ES" sz="1200" dirty="0" err="1"/>
              <a:t>hiring</a:t>
            </a:r>
            <a:r>
              <a:rPr lang="es-ES" sz="1200" dirty="0"/>
              <a:t>, </a:t>
            </a:r>
            <a:r>
              <a:rPr lang="es-ES" sz="1200" dirty="0" err="1"/>
              <a:t>etc</a:t>
            </a:r>
            <a:r>
              <a:rPr lang="es-ES" sz="1200" dirty="0"/>
              <a:t>); </a:t>
            </a:r>
            <a:r>
              <a:rPr lang="es-ES" sz="1200" dirty="0" err="1"/>
              <a:t>language</a:t>
            </a:r>
            <a:r>
              <a:rPr lang="es-ES" sz="1200" dirty="0"/>
              <a:t> and cultural </a:t>
            </a:r>
            <a:r>
              <a:rPr lang="es-ES" sz="1200" dirty="0" err="1"/>
              <a:t>mindset</a:t>
            </a:r>
            <a:r>
              <a:rPr lang="es-ES" sz="1200" dirty="0"/>
              <a:t> (F,S, E); </a:t>
            </a:r>
            <a:r>
              <a:rPr lang="es-ES" sz="1200" dirty="0" err="1"/>
              <a:t>Operations</a:t>
            </a:r>
            <a:r>
              <a:rPr lang="es-ES" sz="1200" dirty="0"/>
              <a:t> ( </a:t>
            </a:r>
            <a:r>
              <a:rPr lang="es-ES" sz="1200" dirty="0" err="1"/>
              <a:t>experience</a:t>
            </a:r>
            <a:r>
              <a:rPr lang="es-ES" sz="1200" dirty="0"/>
              <a:t>, </a:t>
            </a:r>
            <a:r>
              <a:rPr lang="es-ES" sz="1200" dirty="0" err="1"/>
              <a:t>reporting</a:t>
            </a:r>
            <a:r>
              <a:rPr lang="es-ES" sz="1200" dirty="0"/>
              <a:t> to CCS, </a:t>
            </a:r>
            <a:r>
              <a:rPr lang="es-ES" sz="1200" dirty="0" err="1"/>
              <a:t>Fund</a:t>
            </a:r>
            <a:r>
              <a:rPr lang="es-ES" sz="1200" dirty="0"/>
              <a:t> </a:t>
            </a:r>
            <a:r>
              <a:rPr lang="es-ES" sz="1200" dirty="0" err="1"/>
              <a:t>mobilisation</a:t>
            </a:r>
            <a:r>
              <a:rPr lang="es-ES" sz="1200" dirty="0"/>
              <a:t>, </a:t>
            </a:r>
            <a:r>
              <a:rPr lang="es-ES" sz="1200" dirty="0" err="1"/>
              <a:t>etc</a:t>
            </a:r>
            <a:r>
              <a:rPr lang="es-ES" sz="1200" dirty="0"/>
              <a:t>)</a:t>
            </a:r>
          </a:p>
          <a:p>
            <a:r>
              <a:rPr lang="es-ES" sz="1200" dirty="0"/>
              <a:t>NEED to </a:t>
            </a:r>
            <a:r>
              <a:rPr lang="es-ES" sz="1200" dirty="0" err="1"/>
              <a:t>reflect</a:t>
            </a:r>
            <a:r>
              <a:rPr lang="es-ES" sz="1200" dirty="0"/>
              <a:t> </a:t>
            </a:r>
            <a:r>
              <a:rPr lang="es-ES" sz="1200" dirty="0" err="1"/>
              <a:t>coherence</a:t>
            </a:r>
            <a:r>
              <a:rPr lang="es-ES" sz="1200" dirty="0"/>
              <a:t> and new </a:t>
            </a:r>
            <a:r>
              <a:rPr lang="es-ES" sz="1200" dirty="0" err="1"/>
              <a:t>requirements</a:t>
            </a:r>
            <a:r>
              <a:rPr lang="es-ES" sz="1200" dirty="0"/>
              <a:t> of </a:t>
            </a:r>
            <a:r>
              <a:rPr lang="es-ES" sz="1200" dirty="0" err="1"/>
              <a:t>RACs</a:t>
            </a:r>
            <a:r>
              <a:rPr lang="es-ES" sz="1200" dirty="0"/>
              <a:t>/</a:t>
            </a:r>
            <a:r>
              <a:rPr lang="es-ES" sz="1200" dirty="0" err="1"/>
              <a:t>RANs</a:t>
            </a:r>
            <a:r>
              <a:rPr lang="es-ES" sz="1200" dirty="0"/>
              <a:t> in </a:t>
            </a:r>
            <a:r>
              <a:rPr lang="es-ES" sz="1200" dirty="0" err="1"/>
              <a:t>the</a:t>
            </a:r>
            <a:r>
              <a:rPr lang="es-ES" sz="1200" dirty="0"/>
              <a:t>  </a:t>
            </a:r>
            <a:r>
              <a:rPr lang="es-ES" sz="1200" dirty="0" err="1"/>
              <a:t>guidelines</a:t>
            </a:r>
            <a:r>
              <a:rPr lang="es-ES" sz="1200" dirty="0"/>
              <a:t> </a:t>
            </a:r>
            <a:r>
              <a:rPr lang="es-ES" sz="1200" dirty="0" err="1"/>
              <a:t>revision</a:t>
            </a:r>
            <a:r>
              <a:rPr lang="es-ES" sz="1200" dirty="0"/>
              <a:t> as </a:t>
            </a:r>
            <a:r>
              <a:rPr lang="es-ES" sz="1200" dirty="0" err="1"/>
              <a:t>well</a:t>
            </a:r>
            <a:r>
              <a:rPr lang="es-ES" sz="1200" dirty="0"/>
              <a:t> as </a:t>
            </a:r>
            <a:r>
              <a:rPr lang="es-ES" sz="1200" dirty="0" err="1"/>
              <a:t>transparent</a:t>
            </a:r>
            <a:r>
              <a:rPr lang="es-ES" sz="1200" dirty="0"/>
              <a:t> &amp; </a:t>
            </a:r>
            <a:r>
              <a:rPr lang="es-ES" sz="1200" dirty="0" err="1"/>
              <a:t>clear</a:t>
            </a:r>
            <a:r>
              <a:rPr lang="es-ES" sz="1200" dirty="0"/>
              <a:t> </a:t>
            </a:r>
            <a:r>
              <a:rPr lang="es-ES" sz="1200" dirty="0" err="1"/>
              <a:t>process</a:t>
            </a:r>
            <a:r>
              <a:rPr lang="es-ES" sz="1200" dirty="0"/>
              <a:t> </a:t>
            </a:r>
            <a:r>
              <a:rPr lang="es-ES" sz="1200" dirty="0" err="1"/>
              <a:t>for</a:t>
            </a:r>
            <a:r>
              <a:rPr lang="es-ES" sz="1200" dirty="0"/>
              <a:t> </a:t>
            </a:r>
            <a:r>
              <a:rPr lang="es-ES" sz="1200" dirty="0" err="1"/>
              <a:t>their</a:t>
            </a:r>
            <a:r>
              <a:rPr lang="es-ES" sz="1200" dirty="0"/>
              <a:t> establishment and </a:t>
            </a:r>
            <a:r>
              <a:rPr lang="es-ES" sz="1200" dirty="0" err="1"/>
              <a:t>operations</a:t>
            </a:r>
            <a:r>
              <a:rPr lang="es-ES" sz="1200" dirty="0"/>
              <a:t> in a </a:t>
            </a:r>
            <a:r>
              <a:rPr lang="es-ES" sz="1200" dirty="0" err="1"/>
              <a:t>coordinated</a:t>
            </a:r>
            <a:r>
              <a:rPr lang="es-ES" sz="1200" dirty="0"/>
              <a:t> </a:t>
            </a:r>
            <a:r>
              <a:rPr lang="es-ES" sz="1200" dirty="0" err="1"/>
              <a:t>manner</a:t>
            </a:r>
            <a:endParaRPr lang="es-ES" sz="1200" dirty="0"/>
          </a:p>
          <a:p>
            <a:endParaRPr lang="es-ES" dirty="0"/>
          </a:p>
        </p:txBody>
      </p:sp>
      <p:sp>
        <p:nvSpPr>
          <p:cNvPr id="4" name="Marcador de número de diapositiva 3"/>
          <p:cNvSpPr>
            <a:spLocks noGrp="1"/>
          </p:cNvSpPr>
          <p:nvPr>
            <p:ph type="sldNum" sz="quarter" idx="10"/>
          </p:nvPr>
        </p:nvSpPr>
        <p:spPr/>
        <p:txBody>
          <a:bodyPr/>
          <a:lstStyle/>
          <a:p>
            <a:fld id="{0F1A4816-9A19-4BBC-AD9C-3A56B2D7EB1A}" type="slidenum">
              <a:rPr lang="es-ES" smtClean="0"/>
              <a:t>4</a:t>
            </a:fld>
            <a:endParaRPr lang="es-ES"/>
          </a:p>
        </p:txBody>
      </p:sp>
    </p:spTree>
    <p:extLst>
      <p:ext uri="{BB962C8B-B14F-4D97-AF65-F5344CB8AC3E}">
        <p14:creationId xmlns:p14="http://schemas.microsoft.com/office/powerpoint/2010/main" val="122703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C932BE08-A34C-3948-8417-97762D7A70FD}" type="datetimeFigureOut">
              <a:rPr lang="es-ES" smtClean="0"/>
              <a:t>26/06/2025</a:t>
            </a:fld>
            <a:endParaRPr lang="es-ES"/>
          </a:p>
        </p:txBody>
      </p:sp>
      <p:sp>
        <p:nvSpPr>
          <p:cNvPr id="5" name="Footer Placeholder 4"/>
          <p:cNvSpPr>
            <a:spLocks noGrp="1"/>
          </p:cNvSpPr>
          <p:nvPr>
            <p:ph type="ftr" sz="quarter" idx="11"/>
          </p:nvPr>
        </p:nvSpPr>
        <p:spPr/>
        <p:txBody>
          <a:bodyPr/>
          <a:lstStyle/>
          <a:p>
            <a:endParaRPr lang="es-E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387344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932BE08-A34C-3948-8417-97762D7A70FD}" type="datetimeFigureOut">
              <a:rPr lang="es-ES" smtClean="0"/>
              <a:t>26/06/2025</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26743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932BE08-A34C-3948-8417-97762D7A70FD}" type="datetimeFigureOut">
              <a:rPr lang="es-ES" smtClean="0"/>
              <a:t>26/06/2025</a:t>
            </a:fld>
            <a:endParaRPr lang="es-ES"/>
          </a:p>
        </p:txBody>
      </p:sp>
      <p:sp>
        <p:nvSpPr>
          <p:cNvPr id="5" name="Footer Placeholder 4"/>
          <p:cNvSpPr>
            <a:spLocks noGrp="1"/>
          </p:cNvSpPr>
          <p:nvPr>
            <p:ph type="ftr" sz="quarter" idx="11"/>
          </p:nvPr>
        </p:nvSpPr>
        <p:spPr/>
        <p:txBody>
          <a:bodyPr/>
          <a:lstStyle/>
          <a:p>
            <a:endParaRPr lang="es-E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DFF5CB-2734-284B-9DCB-7BEDE387CA23}" type="slidenum">
              <a:rPr lang="es-ES" smtClean="0"/>
              <a:t>‹#›</a:t>
            </a:fld>
            <a:endParaRPr lang="es-E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4633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C932BE08-A34C-3948-8417-97762D7A70FD}" type="datetimeFigureOut">
              <a:rPr lang="es-ES" smtClean="0"/>
              <a:t>26/06/2025</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352939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C932BE08-A34C-3948-8417-97762D7A70FD}" type="datetimeFigureOut">
              <a:rPr lang="es-ES" smtClean="0"/>
              <a:t>26/06/2025</a:t>
            </a:fld>
            <a:endParaRPr lang="es-ES"/>
          </a:p>
        </p:txBody>
      </p:sp>
      <p:sp>
        <p:nvSpPr>
          <p:cNvPr id="6" name="Footer Placeholder 5"/>
          <p:cNvSpPr>
            <a:spLocks noGrp="1"/>
          </p:cNvSpPr>
          <p:nvPr>
            <p:ph type="ftr" sz="quarter" idx="11"/>
          </p:nvPr>
        </p:nvSpPr>
        <p:spPr/>
        <p:txBody>
          <a:bodyPr/>
          <a:lstStyle/>
          <a:p>
            <a:endParaRPr lang="es-E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DFF5CB-2734-284B-9DCB-7BEDE387CA23}" type="slidenum">
              <a:rPr lang="es-ES" smtClean="0"/>
              <a:t>‹#›</a:t>
            </a:fld>
            <a:endParaRPr lang="es-E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21812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C932BE08-A34C-3948-8417-97762D7A70FD}" type="datetimeFigureOut">
              <a:rPr lang="es-ES" smtClean="0"/>
              <a:t>26/06/2025</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3895696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32BE08-A34C-3948-8417-97762D7A70FD}" type="datetimeFigureOut">
              <a:rPr lang="es-ES" smtClean="0"/>
              <a:t>26/06/2025</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79593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32BE08-A34C-3948-8417-97762D7A70FD}" type="datetimeFigureOut">
              <a:rPr lang="es-ES" smtClean="0"/>
              <a:t>26/06/2025</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113189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32BE08-A34C-3948-8417-97762D7A70FD}" type="datetimeFigureOut">
              <a:rPr lang="es-ES" smtClean="0"/>
              <a:t>26/06/2025</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115228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932BE08-A34C-3948-8417-97762D7A70FD}" type="datetimeFigureOut">
              <a:rPr lang="es-ES" smtClean="0"/>
              <a:t>26/06/2025</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107069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932BE08-A34C-3948-8417-97762D7A70FD}" type="datetimeFigureOut">
              <a:rPr lang="es-ES" smtClean="0"/>
              <a:t>26/06/2025</a:t>
            </a:fld>
            <a:endParaRPr lang="es-ES"/>
          </a:p>
        </p:txBody>
      </p:sp>
      <p:sp>
        <p:nvSpPr>
          <p:cNvPr id="6" name="Footer Placeholder 5"/>
          <p:cNvSpPr>
            <a:spLocks noGrp="1"/>
          </p:cNvSpPr>
          <p:nvPr>
            <p:ph type="ftr" sz="quarter" idx="11"/>
          </p:nvPr>
        </p:nvSpPr>
        <p:spPr/>
        <p:txBody>
          <a:bodyPr/>
          <a:lstStyle/>
          <a:p>
            <a:endParaRPr lang="es-E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112125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932BE08-A34C-3948-8417-97762D7A70FD}" type="datetimeFigureOut">
              <a:rPr lang="es-ES" smtClean="0"/>
              <a:t>26/06/2025</a:t>
            </a:fld>
            <a:endParaRPr lang="es-ES"/>
          </a:p>
        </p:txBody>
      </p:sp>
      <p:sp>
        <p:nvSpPr>
          <p:cNvPr id="8" name="Footer Placeholder 7"/>
          <p:cNvSpPr>
            <a:spLocks noGrp="1"/>
          </p:cNvSpPr>
          <p:nvPr>
            <p:ph type="ftr" sz="quarter" idx="11"/>
          </p:nvPr>
        </p:nvSpPr>
        <p:spPr/>
        <p:txBody>
          <a:bodyPr/>
          <a:lstStyle/>
          <a:p>
            <a:endParaRPr lang="es-E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190089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932BE08-A34C-3948-8417-97762D7A70FD}" type="datetimeFigureOut">
              <a:rPr lang="es-ES" smtClean="0"/>
              <a:t>26/06/2025</a:t>
            </a:fld>
            <a:endParaRPr lang="es-ES"/>
          </a:p>
        </p:txBody>
      </p:sp>
      <p:sp>
        <p:nvSpPr>
          <p:cNvPr id="4" name="Footer Placeholder 3"/>
          <p:cNvSpPr>
            <a:spLocks noGrp="1"/>
          </p:cNvSpPr>
          <p:nvPr>
            <p:ph type="ftr" sz="quarter" idx="11"/>
          </p:nvPr>
        </p:nvSpPr>
        <p:spPr/>
        <p:txBody>
          <a:bodyPr/>
          <a:lstStyle/>
          <a:p>
            <a:endParaRPr lang="es-E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382066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2BE08-A34C-3948-8417-97762D7A70FD}" type="datetimeFigureOut">
              <a:rPr lang="es-ES" smtClean="0"/>
              <a:t>26/06/2025</a:t>
            </a:fld>
            <a:endParaRPr lang="es-ES"/>
          </a:p>
        </p:txBody>
      </p:sp>
      <p:sp>
        <p:nvSpPr>
          <p:cNvPr id="3" name="Footer Placeholder 2"/>
          <p:cNvSpPr>
            <a:spLocks noGrp="1"/>
          </p:cNvSpPr>
          <p:nvPr>
            <p:ph type="ftr" sz="quarter" idx="11"/>
          </p:nvPr>
        </p:nvSpPr>
        <p:spPr/>
        <p:txBody>
          <a:bodyPr/>
          <a:lstStyle/>
          <a:p>
            <a:endParaRPr lang="es-E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13190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932BE08-A34C-3948-8417-97762D7A70FD}" type="datetimeFigureOut">
              <a:rPr lang="es-ES" smtClean="0"/>
              <a:t>26/06/2025</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2357329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932BE08-A34C-3948-8417-97762D7A70FD}" type="datetimeFigureOut">
              <a:rPr lang="es-ES" smtClean="0"/>
              <a:t>26/06/2025</a:t>
            </a:fld>
            <a:endParaRPr lang="es-E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DFF5CB-2734-284B-9DCB-7BEDE387CA23}" type="slidenum">
              <a:rPr lang="es-ES" smtClean="0"/>
              <a:t>‹#›</a:t>
            </a:fld>
            <a:endParaRPr lang="es-ES"/>
          </a:p>
        </p:txBody>
      </p:sp>
    </p:spTree>
    <p:extLst>
      <p:ext uri="{BB962C8B-B14F-4D97-AF65-F5344CB8AC3E}">
        <p14:creationId xmlns:p14="http://schemas.microsoft.com/office/powerpoint/2010/main" val="62085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932BE08-A34C-3948-8417-97762D7A70FD}" type="datetimeFigureOut">
              <a:rPr lang="es-ES" smtClean="0"/>
              <a:t>26/06/2025</a:t>
            </a:fld>
            <a:endParaRPr lang="es-E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DFF5CB-2734-284B-9DCB-7BEDE387CA23}" type="slidenum">
              <a:rPr lang="es-ES" smtClean="0"/>
              <a:t>‹#›</a:t>
            </a:fld>
            <a:endParaRPr lang="es-ES"/>
          </a:p>
        </p:txBody>
      </p:sp>
    </p:spTree>
    <p:extLst>
      <p:ext uri="{BB962C8B-B14F-4D97-AF65-F5344CB8AC3E}">
        <p14:creationId xmlns:p14="http://schemas.microsoft.com/office/powerpoint/2010/main" val="29872631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tiff"/><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5951A7-E82A-7B4A-9B9B-95BAAF8F135A}"/>
              </a:ext>
            </a:extLst>
          </p:cNvPr>
          <p:cNvSpPr>
            <a:spLocks noGrp="1"/>
          </p:cNvSpPr>
          <p:nvPr>
            <p:ph type="ctrTitle"/>
          </p:nvPr>
        </p:nvSpPr>
        <p:spPr>
          <a:xfrm>
            <a:off x="1240971" y="4008438"/>
            <a:ext cx="9144000" cy="2387600"/>
          </a:xfrm>
        </p:spPr>
        <p:txBody>
          <a:bodyPr>
            <a:normAutofit fontScale="90000"/>
          </a:bodyPr>
          <a:lstStyle/>
          <a:p>
            <a:pPr algn="ctr"/>
            <a:r>
              <a:rPr lang="en-US" sz="4400" dirty="0"/>
              <a:t>Revision of the 2008 Guidelines</a:t>
            </a:r>
            <a:r>
              <a:rPr lang="en-US" sz="4400" i="1" dirty="0"/>
              <a:t> </a:t>
            </a:r>
            <a:r>
              <a:rPr lang="en-US" sz="4400" dirty="0"/>
              <a:t>for the Establishment and  Operation of Regional Activity Centers (RACs)  and Regional Activity Networks (RANs) of the Cartagena Convention</a:t>
            </a:r>
            <a:br>
              <a:rPr lang="es-ES" dirty="0"/>
            </a:br>
            <a:r>
              <a:rPr lang="en-US" dirty="0"/>
              <a:t> </a:t>
            </a:r>
            <a:br>
              <a:rPr lang="es-ES" dirty="0"/>
            </a:br>
            <a:endParaRPr lang="es-ES" dirty="0"/>
          </a:p>
        </p:txBody>
      </p:sp>
      <p:sp>
        <p:nvSpPr>
          <p:cNvPr id="3" name="Subtítulo 2">
            <a:extLst>
              <a:ext uri="{FF2B5EF4-FFF2-40B4-BE49-F238E27FC236}">
                <a16:creationId xmlns:a16="http://schemas.microsoft.com/office/drawing/2014/main" id="{3FEF2262-4E98-204D-AD87-D7686E3A9A3D}"/>
              </a:ext>
            </a:extLst>
          </p:cNvPr>
          <p:cNvSpPr>
            <a:spLocks noGrp="1"/>
          </p:cNvSpPr>
          <p:nvPr>
            <p:ph type="subTitle" idx="1"/>
          </p:nvPr>
        </p:nvSpPr>
        <p:spPr>
          <a:xfrm>
            <a:off x="2588964" y="5070782"/>
            <a:ext cx="10488488" cy="1655762"/>
          </a:xfrm>
        </p:spPr>
        <p:txBody>
          <a:bodyPr/>
          <a:lstStyle/>
          <a:p>
            <a:r>
              <a:rPr lang="en-US" dirty="0"/>
              <a:t>Juliana Chaves Chaparro  - Consultant </a:t>
            </a:r>
          </a:p>
          <a:p>
            <a:r>
              <a:rPr lang="en-US" dirty="0"/>
              <a:t>Environmental and Social scientist</a:t>
            </a:r>
          </a:p>
          <a:p>
            <a:r>
              <a:rPr lang="en-US" dirty="0"/>
              <a:t>President of </a:t>
            </a:r>
            <a:r>
              <a:rPr lang="en-US" dirty="0" err="1"/>
              <a:t>Mixtura</a:t>
            </a:r>
            <a:r>
              <a:rPr lang="en-US" dirty="0"/>
              <a:t> </a:t>
            </a:r>
            <a:r>
              <a:rPr lang="en-US" dirty="0" err="1"/>
              <a:t>ambiental</a:t>
            </a:r>
            <a:r>
              <a:rPr lang="en-US" dirty="0"/>
              <a:t> </a:t>
            </a:r>
            <a:endParaRPr lang="es-ES" dirty="0"/>
          </a:p>
          <a:p>
            <a:endParaRPr lang="es-E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120606"/>
      </p:ext>
    </p:extLst>
  </p:cSld>
  <p:clrMapOvr>
    <a:masterClrMapping/>
  </p:clrMapOvr>
  <mc:AlternateContent xmlns:mc="http://schemas.openxmlformats.org/markup-compatibility/2006" xmlns:p14="http://schemas.microsoft.com/office/powerpoint/2010/main">
    <mc:Choice Requires="p14">
      <p:transition spd="slow" p14:dur="2000" advTm="28334"/>
    </mc:Choice>
    <mc:Fallback xmlns="">
      <p:transition spd="slow" advTm="28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DD188-FB3F-F542-AA53-2F13C64C8879}"/>
              </a:ext>
            </a:extLst>
          </p:cNvPr>
          <p:cNvSpPr>
            <a:spLocks noGrp="1"/>
          </p:cNvSpPr>
          <p:nvPr>
            <p:ph type="title"/>
          </p:nvPr>
        </p:nvSpPr>
        <p:spPr>
          <a:xfrm>
            <a:off x="378372" y="0"/>
            <a:ext cx="11813628" cy="1156138"/>
          </a:xfrm>
        </p:spPr>
        <p:txBody>
          <a:bodyPr>
            <a:normAutofit fontScale="90000"/>
          </a:bodyPr>
          <a:lstStyle/>
          <a:p>
            <a:pPr lvl="0" fontAlgn="base"/>
            <a:r>
              <a:rPr lang="en-US" dirty="0"/>
              <a:t>V. ESTABLISHMENT OF RACS</a:t>
            </a:r>
            <a:br>
              <a:rPr lang="es-ES" dirty="0"/>
            </a:br>
            <a:r>
              <a:rPr lang="en-US" dirty="0"/>
              <a:t>        </a:t>
            </a:r>
            <a:r>
              <a:rPr lang="en-US" sz="2200" b="1" dirty="0" err="1">
                <a:solidFill>
                  <a:schemeClr val="tx1"/>
                </a:solidFill>
              </a:rPr>
              <a:t>V.i</a:t>
            </a:r>
            <a:r>
              <a:rPr lang="en-US" sz="2200" b="1" dirty="0">
                <a:solidFill>
                  <a:schemeClr val="tx1"/>
                </a:solidFill>
              </a:rPr>
              <a:t>) Necessity of  RACs (15-19)</a:t>
            </a:r>
            <a:br>
              <a:rPr lang="es-ES" dirty="0"/>
            </a:br>
            <a:br>
              <a:rPr lang="es-ES" sz="1800" dirty="0">
                <a:solidFill>
                  <a:schemeClr val="tx1"/>
                </a:solidFill>
              </a:rPr>
            </a:br>
            <a:r>
              <a:rPr lang="en-US" sz="2000" dirty="0">
                <a:solidFill>
                  <a:schemeClr val="tx1"/>
                </a:solidFill>
              </a:rPr>
              <a:t>New RACs are to be established or the scope of existing RACs redefined in </a:t>
            </a:r>
            <a:r>
              <a:rPr lang="en-US" sz="2000" b="1" dirty="0">
                <a:solidFill>
                  <a:schemeClr val="tx1"/>
                </a:solidFill>
              </a:rPr>
              <a:t>order to fill in gaps </a:t>
            </a:r>
            <a:r>
              <a:rPr lang="en-US" sz="2000" dirty="0">
                <a:solidFill>
                  <a:schemeClr val="tx1"/>
                </a:solidFill>
              </a:rPr>
              <a:t>in terms of technical and scientific support to the Contracting Parties, </a:t>
            </a:r>
            <a:r>
              <a:rPr lang="en-US" sz="2000" b="1" dirty="0">
                <a:solidFill>
                  <a:schemeClr val="tx1"/>
                </a:solidFill>
              </a:rPr>
              <a:t>enhance the technical capacity </a:t>
            </a:r>
            <a:r>
              <a:rPr lang="en-US" sz="2000" dirty="0">
                <a:solidFill>
                  <a:schemeClr val="tx1"/>
                </a:solidFill>
              </a:rPr>
              <a:t>of UNEP-CAR/RCU, assist in mobilizing additional financial resources or promote activities to implement the Cartagena Convention and its Protocols, and support the Caribbean Environment </a:t>
            </a:r>
            <a:r>
              <a:rPr lang="en-US" sz="2000" dirty="0" err="1">
                <a:solidFill>
                  <a:schemeClr val="tx1"/>
                </a:solidFill>
              </a:rPr>
              <a:t>Programme</a:t>
            </a:r>
            <a:r>
              <a:rPr lang="en-US" sz="2000" dirty="0">
                <a:solidFill>
                  <a:schemeClr val="tx1"/>
                </a:solidFill>
              </a:rPr>
              <a:t> (CEP) in general. </a:t>
            </a:r>
            <a:br>
              <a:rPr lang="es-ES" sz="2000" dirty="0">
                <a:solidFill>
                  <a:schemeClr val="tx1"/>
                </a:solidFill>
              </a:rPr>
            </a:br>
            <a:r>
              <a:rPr lang="en-US" sz="2000" b="1" dirty="0">
                <a:solidFill>
                  <a:schemeClr val="tx1"/>
                </a:solidFill>
              </a:rPr>
              <a:t> </a:t>
            </a:r>
            <a:br>
              <a:rPr lang="es-ES" sz="2000" dirty="0">
                <a:solidFill>
                  <a:schemeClr val="tx1"/>
                </a:solidFill>
              </a:rPr>
            </a:br>
            <a:r>
              <a:rPr lang="en-US" sz="2000" dirty="0">
                <a:solidFill>
                  <a:schemeClr val="tx1"/>
                </a:solidFill>
              </a:rPr>
              <a:t>A RAC, as a technical institution, should have the capacity to implement projects using its own staff and facilities/services as defined in their Host Country and/or Framework Agreements as applicable and agreed with the Convention Secretariat </a:t>
            </a:r>
            <a:br>
              <a:rPr lang="es-ES" sz="2000" dirty="0">
                <a:solidFill>
                  <a:schemeClr val="tx1"/>
                </a:solidFill>
              </a:rPr>
            </a:br>
            <a:r>
              <a:rPr lang="en-US" sz="2000" dirty="0">
                <a:solidFill>
                  <a:schemeClr val="tx1"/>
                </a:solidFill>
              </a:rPr>
              <a:t> </a:t>
            </a:r>
            <a:br>
              <a:rPr lang="es-ES" sz="2000" dirty="0">
                <a:solidFill>
                  <a:schemeClr val="tx1"/>
                </a:solidFill>
              </a:rPr>
            </a:br>
            <a:r>
              <a:rPr lang="en-US" sz="2000" dirty="0">
                <a:solidFill>
                  <a:schemeClr val="tx1"/>
                </a:solidFill>
              </a:rPr>
              <a:t>RAC´s should  be hosted by   institutions with demonstrated competency, technical capacity and regional focus on </a:t>
            </a:r>
            <a:r>
              <a:rPr lang="en-US" sz="2000" b="1" dirty="0">
                <a:solidFill>
                  <a:schemeClr val="tx1"/>
                </a:solidFill>
              </a:rPr>
              <a:t>one or more areas of the Cartagena Convention and its protocols or offering cross cutting services inter alias</a:t>
            </a:r>
            <a:r>
              <a:rPr lang="en-US" sz="2000" dirty="0">
                <a:solidFill>
                  <a:schemeClr val="tx1"/>
                </a:solidFill>
              </a:rPr>
              <a:t> ( </a:t>
            </a:r>
            <a:r>
              <a:rPr lang="en-US" sz="2000" dirty="0" err="1">
                <a:solidFill>
                  <a:schemeClr val="tx1"/>
                </a:solidFill>
              </a:rPr>
              <a:t>i.a</a:t>
            </a:r>
            <a:r>
              <a:rPr lang="en-US" sz="2000" dirty="0">
                <a:solidFill>
                  <a:schemeClr val="tx1"/>
                </a:solidFill>
              </a:rPr>
              <a:t>.): Communication and awareness, capacity building and training, community engagement, fund mobilization, increased capacity to </a:t>
            </a:r>
            <a:r>
              <a:rPr lang="en-US" sz="2000" dirty="0" err="1">
                <a:solidFill>
                  <a:schemeClr val="tx1"/>
                </a:solidFill>
              </a:rPr>
              <a:t>addresss</a:t>
            </a:r>
            <a:r>
              <a:rPr lang="en-US" sz="2000" dirty="0">
                <a:solidFill>
                  <a:schemeClr val="tx1"/>
                </a:solidFill>
              </a:rPr>
              <a:t> new and emerging challenges, or any other activities aiming at supporting the implementation capacity of  other RACs, the Secretariat or the COP .</a:t>
            </a:r>
            <a:br>
              <a:rPr lang="es-ES" sz="2000" dirty="0">
                <a:solidFill>
                  <a:schemeClr val="tx1"/>
                </a:solidFill>
              </a:rPr>
            </a:br>
            <a:r>
              <a:rPr lang="en-US" sz="2000" dirty="0">
                <a:solidFill>
                  <a:schemeClr val="tx1"/>
                </a:solidFill>
              </a:rPr>
              <a:t> </a:t>
            </a:r>
            <a:br>
              <a:rPr lang="es-ES" sz="2000" dirty="0">
                <a:solidFill>
                  <a:schemeClr val="tx1"/>
                </a:solidFill>
              </a:rPr>
            </a:br>
            <a:r>
              <a:rPr lang="en-US" sz="2000" dirty="0">
                <a:solidFill>
                  <a:schemeClr val="tx1"/>
                </a:solidFill>
              </a:rPr>
              <a:t>The hosting institutions or government can be a) UN regional or International organizations; b) Regional institutions (existing or newly created to host the RAC) or c) National institutions ( existing or created to serve purpose). </a:t>
            </a:r>
            <a:br>
              <a:rPr lang="es-ES" sz="2000" dirty="0">
                <a:solidFill>
                  <a:schemeClr val="tx1"/>
                </a:solidFill>
              </a:rPr>
            </a:br>
            <a:endParaRPr lang="es-ES"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516501"/>
      </p:ext>
    </p:extLst>
  </p:cSld>
  <p:clrMapOvr>
    <a:masterClrMapping/>
  </p:clrMapOvr>
  <mc:AlternateContent xmlns:mc="http://schemas.openxmlformats.org/markup-compatibility/2006" xmlns:p14="http://schemas.microsoft.com/office/powerpoint/2010/main">
    <mc:Choice Requires="p14">
      <p:transition spd="slow" p14:dur="2000" advTm="25448"/>
    </mc:Choice>
    <mc:Fallback xmlns="">
      <p:transition spd="slow" advTm="25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5033" y="222572"/>
            <a:ext cx="10349580" cy="1280890"/>
          </a:xfrm>
        </p:spPr>
        <p:txBody>
          <a:bodyPr>
            <a:normAutofit fontScale="90000"/>
          </a:bodyPr>
          <a:lstStyle/>
          <a:p>
            <a:r>
              <a:rPr lang="en-US" b="1" i="1" dirty="0"/>
              <a:t>PART TWO: GUIDELINES FOR THE REGIONAL ACTIVITY NETWORKS (RANs)</a:t>
            </a:r>
            <a:br>
              <a:rPr lang="en-US" b="1" i="1" dirty="0"/>
            </a:br>
            <a:r>
              <a:rPr lang="en-US" b="1" dirty="0"/>
              <a:t>VII. OBJECTIVES AND FUNCTIONS OF THE RANs</a:t>
            </a:r>
            <a:r>
              <a:rPr lang="en-US" dirty="0"/>
              <a:t> </a:t>
            </a:r>
            <a:br>
              <a:rPr lang="en-US" dirty="0"/>
            </a:b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86239301"/>
              </p:ext>
            </p:extLst>
          </p:nvPr>
        </p:nvGraphicFramePr>
        <p:xfrm>
          <a:off x="912565" y="5711115"/>
          <a:ext cx="10706180" cy="579120"/>
        </p:xfrm>
        <a:graphic>
          <a:graphicData uri="http://schemas.openxmlformats.org/drawingml/2006/table">
            <a:tbl>
              <a:tblPr/>
              <a:tblGrid>
                <a:gridCol w="979602">
                  <a:extLst>
                    <a:ext uri="{9D8B030D-6E8A-4147-A177-3AD203B41FA5}">
                      <a16:colId xmlns:a16="http://schemas.microsoft.com/office/drawing/2014/main" val="402811149"/>
                    </a:ext>
                  </a:extLst>
                </a:gridCol>
                <a:gridCol w="9726578">
                  <a:extLst>
                    <a:ext uri="{9D8B030D-6E8A-4147-A177-3AD203B41FA5}">
                      <a16:colId xmlns:a16="http://schemas.microsoft.com/office/drawing/2014/main" val="3100174360"/>
                    </a:ext>
                  </a:extLst>
                </a:gridCol>
              </a:tblGrid>
              <a:tr h="0">
                <a:tc>
                  <a:txBody>
                    <a:bodyPr/>
                    <a:lstStyle/>
                    <a:p>
                      <a:endParaRPr lang="es-ES" dirty="0">
                        <a:effectLst/>
                      </a:endParaRPr>
                    </a:p>
                  </a:txBody>
                  <a:tcPr anchor="ctr">
                    <a:lnL>
                      <a:noFill/>
                    </a:lnL>
                    <a:lnR>
                      <a:noFill/>
                    </a:lnR>
                    <a:lnT>
                      <a:noFill/>
                    </a:lnT>
                    <a:lnB>
                      <a:noFill/>
                    </a:lnB>
                  </a:tcPr>
                </a:tc>
                <a:tc>
                  <a:txBody>
                    <a:bodyPr/>
                    <a:lstStyle/>
                    <a:p>
                      <a:r>
                        <a:rPr lang="en-US" sz="1600" b="0" i="0" dirty="0">
                          <a:solidFill>
                            <a:srgbClr val="000000"/>
                          </a:solidFill>
                          <a:effectLst/>
                          <a:latin typeface="Arial" panose="020B0604020202020204" pitchFamily="34" charset="0"/>
                          <a:cs typeface="Arial" panose="020B0604020202020204" pitchFamily="34" charset="0"/>
                        </a:rPr>
                        <a:t>Enhance the science-policy-society interface by enhancing stakeholder engagement and interdisciplinary cooperation and exchange within the WCR</a:t>
                      </a:r>
                      <a:endParaRPr lang="en-US" sz="1600" dirty="0">
                        <a:effectLst/>
                        <a:latin typeface="Arial" panose="020B0604020202020204" pitchFamily="34" charset="0"/>
                        <a:cs typeface="Arial" panose="020B0604020202020204" pitchFamily="34" charset="0"/>
                      </a:endParaRPr>
                    </a:p>
                  </a:txBody>
                  <a:tcPr anchor="ctr">
                    <a:lnL>
                      <a:noFill/>
                    </a:lnL>
                    <a:lnR>
                      <a:noFill/>
                    </a:lnR>
                    <a:lnT>
                      <a:noFill/>
                    </a:lnT>
                    <a:lnB>
                      <a:noFill/>
                    </a:lnB>
                  </a:tcPr>
                </a:tc>
                <a:extLst>
                  <a:ext uri="{0D108BD9-81ED-4DB2-BD59-A6C34878D82A}">
                    <a16:rowId xmlns:a16="http://schemas.microsoft.com/office/drawing/2014/main" val="274467927"/>
                  </a:ext>
                </a:extLst>
              </a:tr>
            </a:tbl>
          </a:graphicData>
        </a:graphic>
      </p:graphicFrame>
      <p:sp>
        <p:nvSpPr>
          <p:cNvPr id="7" name="Rectangle 2"/>
          <p:cNvSpPr>
            <a:spLocks noChangeArrowheads="1"/>
          </p:cNvSpPr>
          <p:nvPr/>
        </p:nvSpPr>
        <p:spPr bwMode="auto">
          <a:xfrm>
            <a:off x="848397" y="1765920"/>
            <a:ext cx="1083451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Assist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provision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scientific</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data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information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advice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support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Convention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its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Protocols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when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required</a:t>
            </a:r>
            <a:endPar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Provide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support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as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appropriate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implementation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approved</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biennial</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work</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plans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Secretariat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responding</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to COP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Decisions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(q)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Promote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coordination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cooperation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other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institutions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individuals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particular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other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RACs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RANs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(r)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Assist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mobilization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relevant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expertise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resources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to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support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programme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project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implementation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capacity</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building</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actions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when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required</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by</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parties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Secretariat</a:t>
            </a:r>
            <a:endPar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Provide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periodic</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reports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to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CCS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related</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RACs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their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activities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participate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as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appropriate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any</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related</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meetings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called</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by</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them</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Assist</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fundraising</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activities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to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fulfil</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goals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emerging</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needs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of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Convention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or</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its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Protocols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special</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focus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Community</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based</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projects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SIDS and vulnerable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groups</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including</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women</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es-ES" altLang="es-ES" sz="16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youth</a:t>
            </a:r>
            <a:r>
              <a:rPr kumimoji="0" lang="es-ES" altLang="es-E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br>
              <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003446"/>
      </p:ext>
    </p:extLst>
  </p:cSld>
  <p:clrMapOvr>
    <a:masterClrMapping/>
  </p:clrMapOvr>
  <mc:AlternateContent xmlns:mc="http://schemas.openxmlformats.org/markup-compatibility/2006" xmlns:p14="http://schemas.microsoft.com/office/powerpoint/2010/main">
    <mc:Choice Requires="p14">
      <p:transition spd="slow" p14:dur="2000" advTm="60561"/>
    </mc:Choice>
    <mc:Fallback xmlns="">
      <p:transition spd="slow" advTm="60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0233" y="362187"/>
            <a:ext cx="10269370" cy="1280890"/>
          </a:xfrm>
        </p:spPr>
        <p:txBody>
          <a:bodyPr/>
          <a:lstStyle/>
          <a:p>
            <a:r>
              <a:rPr lang="es-ES" dirty="0"/>
              <a:t>CRITERION </a:t>
            </a:r>
            <a:r>
              <a:rPr lang="es-ES" dirty="0" err="1"/>
              <a:t>for</a:t>
            </a:r>
            <a:r>
              <a:rPr lang="es-ES" dirty="0"/>
              <a:t> </a:t>
            </a:r>
            <a:r>
              <a:rPr lang="es-ES" dirty="0" err="1"/>
              <a:t>nomination</a:t>
            </a:r>
            <a:r>
              <a:rPr lang="es-ES" dirty="0"/>
              <a:t> </a:t>
            </a:r>
            <a:r>
              <a:rPr lang="es-ES" dirty="0" err="1"/>
              <a:t>or</a:t>
            </a:r>
            <a:r>
              <a:rPr lang="es-ES" dirty="0"/>
              <a:t> </a:t>
            </a:r>
            <a:r>
              <a:rPr lang="es-ES" dirty="0" err="1"/>
              <a:t>redefining</a:t>
            </a:r>
            <a:r>
              <a:rPr lang="es-ES" dirty="0"/>
              <a:t> roles</a:t>
            </a:r>
          </a:p>
        </p:txBody>
      </p:sp>
      <p:sp>
        <p:nvSpPr>
          <p:cNvPr id="3" name="Marcador de contenido 2"/>
          <p:cNvSpPr>
            <a:spLocks noGrp="1"/>
          </p:cNvSpPr>
          <p:nvPr>
            <p:ph idx="1"/>
          </p:nvPr>
        </p:nvSpPr>
        <p:spPr>
          <a:xfrm>
            <a:off x="0" y="1002632"/>
            <a:ext cx="11774905" cy="5887452"/>
          </a:xfrm>
        </p:spPr>
        <p:txBody>
          <a:bodyPr>
            <a:normAutofit/>
          </a:bodyPr>
          <a:lstStyle/>
          <a:p>
            <a:r>
              <a:rPr lang="en-US" sz="2000" dirty="0"/>
              <a:t>Some general criterion will be assessed for consideration of the necessity to establish a new RAN or re-defining existing ones competencies that shall be properly justify in the official candidature to the CC Secretariat and Contracting Parties:</a:t>
            </a:r>
          </a:p>
          <a:p>
            <a:r>
              <a:rPr lang="en-US" sz="2000" dirty="0"/>
              <a:t>a) support the achievement of the objectives of the Cartagena Convention and its Protocols;</a:t>
            </a:r>
          </a:p>
          <a:p>
            <a:r>
              <a:rPr lang="en-US" sz="2000" dirty="0"/>
              <a:t>b) disseminate information relating to the Convention and its Protocols in the region and/or their respective countries and/or at the international level</a:t>
            </a:r>
          </a:p>
          <a:p>
            <a:r>
              <a:rPr lang="en-US" sz="2000" dirty="0"/>
              <a:t>c) contribute, through a specific project or </a:t>
            </a:r>
            <a:r>
              <a:rPr lang="en-US" sz="2000" dirty="0" err="1"/>
              <a:t>programme</a:t>
            </a:r>
            <a:r>
              <a:rPr lang="en-US" sz="2000" dirty="0"/>
              <a:t>, to the implementation of the biennial work plan of the Cartagena Convention and its Protocols and/or in responding to COP Decisions;</a:t>
            </a:r>
          </a:p>
          <a:p>
            <a:r>
              <a:rPr lang="en-US" sz="2000" dirty="0"/>
              <a:t>d) contribute to data generation, awareness-raising and dissemination of information;</a:t>
            </a:r>
          </a:p>
          <a:p>
            <a:r>
              <a:rPr lang="en-US" sz="2000" dirty="0"/>
              <a:t>e) provide advice relating to the work of the CCS, RACs or other RANs;</a:t>
            </a:r>
          </a:p>
          <a:p>
            <a:r>
              <a:rPr lang="en-US" sz="2000" dirty="0"/>
              <a:t>f) share, as appropriate resources, publications, documents, information and/or opinions at the request of the CCS, RACs or RANs relating to their own field(s) of competence. </a:t>
            </a:r>
          </a:p>
          <a:p>
            <a:r>
              <a:rPr lang="en-US" sz="2000" dirty="0"/>
              <a:t>They can also provide support to the CCS and the RACs, on cross cutting issues</a:t>
            </a:r>
            <a:br>
              <a:rPr lang="en-US" sz="2000" dirty="0"/>
            </a:br>
            <a:endParaRPr lang="es-E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88352004"/>
      </p:ext>
    </p:extLst>
  </p:cSld>
  <p:clrMapOvr>
    <a:masterClrMapping/>
  </p:clrMapOvr>
  <mc:AlternateContent xmlns:mc="http://schemas.openxmlformats.org/markup-compatibility/2006" xmlns:p14="http://schemas.microsoft.com/office/powerpoint/2010/main">
    <mc:Choice Requires="p14">
      <p:transition spd="slow" p14:dur="2000" advTm="45187"/>
    </mc:Choice>
    <mc:Fallback xmlns="">
      <p:transition spd="slow" advTm="45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br>
              <a:rPr lang="en-US" dirty="0"/>
            </a:br>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79811979"/>
      </p:ext>
    </p:extLst>
  </p:cSld>
  <p:clrMapOvr>
    <a:masterClrMapping/>
  </p:clrMapOvr>
  <mc:AlternateContent xmlns:mc="http://schemas.openxmlformats.org/markup-compatibility/2006" xmlns:p14="http://schemas.microsoft.com/office/powerpoint/2010/main">
    <mc:Choice Requires="p14">
      <p:transition spd="slow" p14:dur="2000" advTm="1972"/>
    </mc:Choice>
    <mc:Fallback xmlns="">
      <p:transition spd="slow" advTm="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4799" y="1235241"/>
            <a:ext cx="11502189" cy="5951621"/>
          </a:xfrm>
        </p:spPr>
        <p:txBody>
          <a:bodyPr>
            <a:normAutofit fontScale="92500" lnSpcReduction="10000"/>
          </a:bodyPr>
          <a:lstStyle/>
          <a:p>
            <a:r>
              <a:rPr lang="en-US" b="1" dirty="0" err="1"/>
              <a:t>VIII.iii</a:t>
            </a:r>
            <a:r>
              <a:rPr lang="en-US" b="1" dirty="0"/>
              <a:t>) PROCEDURE FOR ESTABLISHMENT OF A RAN</a:t>
            </a:r>
          </a:p>
          <a:p>
            <a:r>
              <a:rPr lang="en-US" dirty="0"/>
              <a:t>67. The establishment of a new RAN aims at enhancing the advancement of the CC in the region and should be guided by the following:</a:t>
            </a:r>
          </a:p>
          <a:p>
            <a:r>
              <a:rPr lang="en-US" dirty="0"/>
              <a:t>a) The nomination of a new RAN can be initiated and/or endorsed by a contracting partner, a RAC or the RAN itself, through a formal request to the CCS.</a:t>
            </a:r>
          </a:p>
          <a:p>
            <a:r>
              <a:rPr lang="en-US" dirty="0"/>
              <a:t>b) The nomination request should justify how the proposed RAN meets the criteria outlined in these Guidelines and should include detailed information on its ) operational procedures- including the RAN legal structure and governance financial management and budget, reporting mechanisms, and other oversight </a:t>
            </a:r>
            <a:r>
              <a:rPr lang="en-US" dirty="0" err="1"/>
              <a:t>provisionswhich</a:t>
            </a:r>
            <a:r>
              <a:rPr lang="en-US" dirty="0"/>
              <a:t> should be consistent with those found in this Guidelines Paper and the CCS legal requirements and United Nations System rules and code of ethics.</a:t>
            </a:r>
          </a:p>
          <a:p>
            <a:r>
              <a:rPr lang="en-US" dirty="0"/>
              <a:t>c) The RAN nomination proposal will be revised by the </a:t>
            </a:r>
            <a:r>
              <a:rPr lang="en-US" dirty="0" err="1"/>
              <a:t>the</a:t>
            </a:r>
            <a:r>
              <a:rPr lang="en-US" dirty="0"/>
              <a:t> CSS in coordination with the relevant RAC or RACs as to ensure that it is completed and once reviewed submitted to the Contracting Parties for its consideration and approval.</a:t>
            </a:r>
          </a:p>
          <a:p>
            <a:r>
              <a:rPr lang="en-US" dirty="0"/>
              <a:t>d) This proposal should clearly indicate the scope of the RANs in terms of </a:t>
            </a:r>
            <a:r>
              <a:rPr lang="en-US" dirty="0" err="1"/>
              <a:t>i.a</a:t>
            </a:r>
            <a:r>
              <a:rPr lang="en-US" dirty="0"/>
              <a:t>. topics, geographical coverage, proposed activities and complementarity with other RACs and RANs, facilities, personnel </a:t>
            </a:r>
            <a:r>
              <a:rPr lang="en-US" dirty="0" err="1"/>
              <a:t>andbudget</a:t>
            </a:r>
            <a:r>
              <a:rPr lang="en-US" dirty="0"/>
              <a:t> timeline and/or any other provisions or mandates that the CCS or the Contracting Parties wish to establish.</a:t>
            </a:r>
          </a:p>
          <a:p>
            <a:r>
              <a:rPr lang="en-US" dirty="0"/>
              <a:t>e) CCS will negotiate the appropriate agreement with the proposed RAN </a:t>
            </a:r>
            <a:r>
              <a:rPr lang="en-US" dirty="0" err="1"/>
              <a:t>organisation</a:t>
            </a:r>
            <a:r>
              <a:rPr lang="en-US" dirty="0"/>
              <a:t> that is consistent with the approved TOR and any other provisions or mandates that Contracting Parties had established in its approval, and the ones in this Guidelines. </a:t>
            </a:r>
            <a:br>
              <a:rPr lang="en-US" dirty="0"/>
            </a:br>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3412171"/>
      </p:ext>
    </p:extLst>
  </p:cSld>
  <p:clrMapOvr>
    <a:masterClrMapping/>
  </p:clrMapOvr>
  <mc:AlternateContent xmlns:mc="http://schemas.openxmlformats.org/markup-compatibility/2006" xmlns:p14="http://schemas.microsoft.com/office/powerpoint/2010/main">
    <mc:Choice Requires="p14">
      <p:transition spd="slow" p14:dur="2000" advTm="57855"/>
    </mc:Choice>
    <mc:Fallback xmlns="">
      <p:transition spd="slow" advTm="5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A6E81F-506B-C148-98FB-B2D7DD013BBE}"/>
              </a:ext>
            </a:extLst>
          </p:cNvPr>
          <p:cNvSpPr>
            <a:spLocks noGrp="1"/>
          </p:cNvSpPr>
          <p:nvPr>
            <p:ph type="title"/>
          </p:nvPr>
        </p:nvSpPr>
        <p:spPr/>
        <p:txBody>
          <a:bodyPr>
            <a:normAutofit/>
          </a:bodyPr>
          <a:lstStyle/>
          <a:p>
            <a:br>
              <a:rPr lang="es-ES" dirty="0"/>
            </a:br>
            <a:endParaRPr lang="es-ES" dirty="0"/>
          </a:p>
        </p:txBody>
      </p:sp>
      <p:pic>
        <p:nvPicPr>
          <p:cNvPr id="4" name="Imagen 1">
            <a:extLst>
              <a:ext uri="{FF2B5EF4-FFF2-40B4-BE49-F238E27FC236}">
                <a16:creationId xmlns:a16="http://schemas.microsoft.com/office/drawing/2014/main" id="{CBAF7104-3066-E144-8E80-4758B3926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99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97953658-3A11-D84E-9D89-292DF0EF071C}"/>
              </a:ext>
            </a:extLst>
          </p:cNvPr>
          <p:cNvSpPr txBox="1"/>
          <p:nvPr/>
        </p:nvSpPr>
        <p:spPr>
          <a:xfrm>
            <a:off x="2273339" y="483461"/>
            <a:ext cx="9926577" cy="1261884"/>
          </a:xfrm>
          <a:prstGeom prst="rect">
            <a:avLst/>
          </a:prstGeom>
          <a:noFill/>
        </p:spPr>
        <p:txBody>
          <a:bodyPr wrap="square" rtlCol="0">
            <a:spAutoFit/>
          </a:bodyPr>
          <a:lstStyle/>
          <a:p>
            <a:r>
              <a:rPr lang="es-ES" sz="2800" b="1" i="1" dirty="0"/>
              <a:t>“Caminante no hay camino, se hace camino al andar</a:t>
            </a:r>
          </a:p>
          <a:p>
            <a:r>
              <a:rPr lang="es-ES" sz="2800" b="1" i="1" dirty="0"/>
              <a:t>….Caminante no hay camino, sino estelas en la mar”</a:t>
            </a:r>
          </a:p>
          <a:p>
            <a:r>
              <a:rPr lang="es-ES" sz="2000" dirty="0"/>
              <a:t>                      Antonio Machado, Cantares 1912</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2102621"/>
      </p:ext>
    </p:extLst>
  </p:cSld>
  <p:clrMapOvr>
    <a:masterClrMapping/>
  </p:clrMapOvr>
  <mc:AlternateContent xmlns:mc="http://schemas.openxmlformats.org/markup-compatibility/2006" xmlns:p14="http://schemas.microsoft.com/office/powerpoint/2010/main">
    <mc:Choice Requires="p14">
      <p:transition spd="slow" p14:dur="2000" advTm="25836"/>
    </mc:Choice>
    <mc:Fallback xmlns="">
      <p:transition spd="slow" advTm="2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D96086-C591-B14D-8153-26625000CA07}"/>
              </a:ext>
            </a:extLst>
          </p:cNvPr>
          <p:cNvSpPr>
            <a:spLocks noGrp="1"/>
          </p:cNvSpPr>
          <p:nvPr>
            <p:ph type="title"/>
          </p:nvPr>
        </p:nvSpPr>
        <p:spPr>
          <a:xfrm>
            <a:off x="1726066" y="44288"/>
            <a:ext cx="8911687" cy="1280890"/>
          </a:xfrm>
        </p:spPr>
        <p:txBody>
          <a:bodyPr/>
          <a:lstStyle/>
          <a:p>
            <a:r>
              <a:rPr lang="es-ES" dirty="0"/>
              <a:t>1. </a:t>
            </a:r>
            <a:r>
              <a:rPr lang="es-ES" dirty="0" err="1"/>
              <a:t>Justification</a:t>
            </a:r>
            <a:r>
              <a:rPr lang="es-ES" dirty="0"/>
              <a:t>     &amp;                     </a:t>
            </a:r>
            <a:r>
              <a:rPr lang="es-ES" dirty="0" err="1"/>
              <a:t>Method</a:t>
            </a:r>
            <a:endParaRPr lang="es-ES" dirty="0"/>
          </a:p>
        </p:txBody>
      </p:sp>
      <p:sp>
        <p:nvSpPr>
          <p:cNvPr id="3" name="Marcador de contenido 2">
            <a:extLst>
              <a:ext uri="{FF2B5EF4-FFF2-40B4-BE49-F238E27FC236}">
                <a16:creationId xmlns:a16="http://schemas.microsoft.com/office/drawing/2014/main" id="{3A5F52D9-08F5-7448-9703-E08768F2C228}"/>
              </a:ext>
            </a:extLst>
          </p:cNvPr>
          <p:cNvSpPr>
            <a:spLocks noGrp="1"/>
          </p:cNvSpPr>
          <p:nvPr>
            <p:ph idx="1"/>
          </p:nvPr>
        </p:nvSpPr>
        <p:spPr>
          <a:xfrm>
            <a:off x="7891668" y="550261"/>
            <a:ext cx="4197201" cy="5943600"/>
          </a:xfrm>
        </p:spPr>
        <p:txBody>
          <a:bodyPr>
            <a:normAutofit fontScale="92500" lnSpcReduction="10000"/>
          </a:bodyPr>
          <a:lstStyle/>
          <a:p>
            <a:r>
              <a:rPr lang="es-ES" sz="2400" dirty="0" err="1"/>
              <a:t>Desk</a:t>
            </a:r>
            <a:r>
              <a:rPr lang="es-ES" sz="2400" dirty="0"/>
              <a:t> </a:t>
            </a:r>
            <a:r>
              <a:rPr lang="es-ES" sz="2400" dirty="0" err="1"/>
              <a:t>research</a:t>
            </a:r>
            <a:endParaRPr lang="es-ES" sz="2400" dirty="0"/>
          </a:p>
          <a:p>
            <a:r>
              <a:rPr lang="es-ES" sz="2400" dirty="0"/>
              <a:t>Interviews to </a:t>
            </a:r>
            <a:r>
              <a:rPr lang="es-ES" sz="2400" dirty="0" err="1"/>
              <a:t>RACs</a:t>
            </a:r>
            <a:r>
              <a:rPr lang="es-ES" sz="2400" dirty="0"/>
              <a:t>, </a:t>
            </a:r>
            <a:r>
              <a:rPr lang="es-ES" sz="2400" dirty="0" err="1"/>
              <a:t>RANs</a:t>
            </a:r>
            <a:r>
              <a:rPr lang="es-ES" sz="2400" dirty="0"/>
              <a:t> and </a:t>
            </a:r>
            <a:r>
              <a:rPr lang="es-ES" sz="2400" dirty="0" err="1"/>
              <a:t>other</a:t>
            </a:r>
            <a:r>
              <a:rPr lang="es-ES" sz="2400" dirty="0"/>
              <a:t> </a:t>
            </a:r>
            <a:r>
              <a:rPr lang="es-ES" sz="2400" dirty="0" err="1"/>
              <a:t>models</a:t>
            </a:r>
            <a:r>
              <a:rPr lang="es-ES" sz="2400" dirty="0"/>
              <a:t>-Barcelona </a:t>
            </a:r>
            <a:r>
              <a:rPr lang="es-ES" sz="2400" dirty="0" err="1"/>
              <a:t>Convention</a:t>
            </a:r>
            <a:r>
              <a:rPr lang="es-ES" sz="2400" dirty="0"/>
              <a:t>, </a:t>
            </a:r>
            <a:r>
              <a:rPr lang="es-ES" sz="2400" dirty="0" err="1"/>
              <a:t>Ocean</a:t>
            </a:r>
            <a:r>
              <a:rPr lang="es-ES" sz="2400" dirty="0"/>
              <a:t> </a:t>
            </a:r>
            <a:r>
              <a:rPr lang="es-ES" sz="2400" dirty="0" err="1"/>
              <a:t>governance</a:t>
            </a:r>
            <a:r>
              <a:rPr lang="es-ES" sz="2400" dirty="0"/>
              <a:t> </a:t>
            </a:r>
            <a:r>
              <a:rPr lang="es-ES" sz="2400" dirty="0" err="1"/>
              <a:t>mechanism</a:t>
            </a:r>
            <a:r>
              <a:rPr lang="es-ES" sz="2400" dirty="0"/>
              <a:t>, etc.</a:t>
            </a:r>
          </a:p>
          <a:p>
            <a:r>
              <a:rPr lang="es-ES" sz="2400" dirty="0" err="1"/>
              <a:t>Coordination</a:t>
            </a:r>
            <a:r>
              <a:rPr lang="es-ES" sz="2400" dirty="0"/>
              <a:t> meetings </a:t>
            </a:r>
            <a:r>
              <a:rPr lang="es-ES" sz="2400" dirty="0" err="1"/>
              <a:t>with</a:t>
            </a:r>
            <a:r>
              <a:rPr lang="es-ES" sz="2400" dirty="0"/>
              <a:t> CCS</a:t>
            </a:r>
          </a:p>
          <a:p>
            <a:r>
              <a:rPr lang="es-ES" sz="2400" dirty="0" err="1"/>
              <a:t>First</a:t>
            </a:r>
            <a:r>
              <a:rPr lang="es-ES" sz="2400" dirty="0"/>
              <a:t> </a:t>
            </a:r>
            <a:r>
              <a:rPr lang="es-ES" sz="2400" dirty="0" err="1"/>
              <a:t>draft</a:t>
            </a:r>
            <a:r>
              <a:rPr lang="es-ES" sz="2400" dirty="0"/>
              <a:t> </a:t>
            </a:r>
            <a:r>
              <a:rPr lang="es-ES" sz="2400" dirty="0" err="1"/>
              <a:t>document</a:t>
            </a:r>
            <a:endParaRPr lang="es-ES" sz="2400" dirty="0"/>
          </a:p>
          <a:p>
            <a:r>
              <a:rPr lang="es-ES" sz="2400" dirty="0" err="1"/>
              <a:t>Validation</a:t>
            </a:r>
            <a:r>
              <a:rPr lang="es-ES" sz="2400" dirty="0"/>
              <a:t> workshop- 29.01.2025</a:t>
            </a:r>
          </a:p>
          <a:p>
            <a:r>
              <a:rPr lang="es-ES" sz="2400" dirty="0" err="1"/>
              <a:t>Feedback</a:t>
            </a:r>
            <a:r>
              <a:rPr lang="es-ES" sz="2400" dirty="0"/>
              <a:t> </a:t>
            </a:r>
            <a:r>
              <a:rPr lang="es-ES" sz="2400" dirty="0" err="1"/>
              <a:t>from</a:t>
            </a:r>
            <a:r>
              <a:rPr lang="es-ES" sz="2400" dirty="0"/>
              <a:t> </a:t>
            </a:r>
            <a:r>
              <a:rPr lang="es-ES" sz="2400" dirty="0" err="1"/>
              <a:t>all</a:t>
            </a:r>
            <a:r>
              <a:rPr lang="es-ES" sz="2400" dirty="0"/>
              <a:t> </a:t>
            </a:r>
            <a:r>
              <a:rPr lang="es-ES" sz="2400" dirty="0" err="1"/>
              <a:t>stakeholders</a:t>
            </a:r>
            <a:endParaRPr lang="es-ES" sz="2400" dirty="0"/>
          </a:p>
          <a:p>
            <a:r>
              <a:rPr lang="es-ES" sz="2400" dirty="0" err="1"/>
              <a:t>Second</a:t>
            </a:r>
            <a:r>
              <a:rPr lang="es-ES" sz="2400" dirty="0"/>
              <a:t> </a:t>
            </a:r>
            <a:r>
              <a:rPr lang="es-ES" sz="2400" dirty="0" err="1"/>
              <a:t>draft</a:t>
            </a:r>
            <a:r>
              <a:rPr lang="es-ES" sz="2400" dirty="0"/>
              <a:t> </a:t>
            </a:r>
            <a:r>
              <a:rPr lang="es-ES" sz="2400" dirty="0" err="1"/>
              <a:t>document</a:t>
            </a:r>
            <a:r>
              <a:rPr lang="es-ES" sz="2400" dirty="0"/>
              <a:t>- STAC </a:t>
            </a:r>
          </a:p>
          <a:p>
            <a:pPr marL="0" indent="0">
              <a:buNone/>
            </a:pPr>
            <a:r>
              <a:rPr lang="es-ES" sz="2400" dirty="0"/>
              <a:t>30.06.2025</a:t>
            </a:r>
            <a:endParaRPr lang="es-ES" sz="1600" dirty="0"/>
          </a:p>
        </p:txBody>
      </p:sp>
      <p:sp>
        <p:nvSpPr>
          <p:cNvPr id="5" name="Marcador de contenido 2">
            <a:extLst>
              <a:ext uri="{FF2B5EF4-FFF2-40B4-BE49-F238E27FC236}">
                <a16:creationId xmlns:a16="http://schemas.microsoft.com/office/drawing/2014/main" id="{4CF0F3BD-47F8-9F44-9CE3-E0EBF76F044E}"/>
              </a:ext>
            </a:extLst>
          </p:cNvPr>
          <p:cNvSpPr txBox="1">
            <a:spLocks/>
          </p:cNvSpPr>
          <p:nvPr/>
        </p:nvSpPr>
        <p:spPr>
          <a:xfrm>
            <a:off x="1457705" y="708678"/>
            <a:ext cx="5062364" cy="480754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S" sz="2000" dirty="0"/>
              <a:t>Paris </a:t>
            </a:r>
            <a:r>
              <a:rPr lang="es-ES" sz="2000" dirty="0" err="1"/>
              <a:t>agreement</a:t>
            </a:r>
            <a:r>
              <a:rPr lang="es-ES" sz="2000" dirty="0"/>
              <a:t> and Agenda 2030</a:t>
            </a:r>
          </a:p>
          <a:p>
            <a:r>
              <a:rPr lang="es-ES" sz="2000" dirty="0"/>
              <a:t>BBNJ </a:t>
            </a:r>
            <a:r>
              <a:rPr lang="es-ES" sz="2000" dirty="0" err="1"/>
              <a:t>Treaty</a:t>
            </a:r>
            <a:r>
              <a:rPr lang="es-ES" sz="2000" dirty="0"/>
              <a:t>, SIDS </a:t>
            </a:r>
            <a:r>
              <a:rPr lang="es-ES" sz="2000" dirty="0" err="1"/>
              <a:t>Action</a:t>
            </a:r>
            <a:r>
              <a:rPr lang="es-ES" sz="2000" dirty="0"/>
              <a:t> Plan, </a:t>
            </a:r>
            <a:r>
              <a:rPr lang="es-ES" sz="2000" dirty="0" err="1"/>
              <a:t>etc</a:t>
            </a:r>
            <a:endParaRPr lang="es-ES" sz="2000" dirty="0"/>
          </a:p>
          <a:p>
            <a:r>
              <a:rPr lang="es-ES" sz="2000" dirty="0"/>
              <a:t>UNEP </a:t>
            </a:r>
            <a:r>
              <a:rPr lang="es-ES" sz="2000" dirty="0" err="1"/>
              <a:t>partnership</a:t>
            </a:r>
            <a:r>
              <a:rPr lang="es-ES" sz="2000" dirty="0"/>
              <a:t> </a:t>
            </a:r>
            <a:r>
              <a:rPr lang="es-ES" sz="2000" dirty="0" err="1"/>
              <a:t>policies</a:t>
            </a:r>
            <a:r>
              <a:rPr lang="es-ES" sz="2000" dirty="0"/>
              <a:t>, Cartagena </a:t>
            </a:r>
            <a:r>
              <a:rPr lang="es-ES" sz="2000" dirty="0" err="1"/>
              <a:t>Convention</a:t>
            </a:r>
            <a:r>
              <a:rPr lang="es-ES" sz="2000" dirty="0"/>
              <a:t> </a:t>
            </a:r>
          </a:p>
          <a:p>
            <a:r>
              <a:rPr lang="es-ES" sz="2000" dirty="0"/>
              <a:t>UN </a:t>
            </a:r>
            <a:r>
              <a:rPr lang="es-ES" sz="2000" dirty="0" err="1"/>
              <a:t>Decade</a:t>
            </a:r>
            <a:r>
              <a:rPr lang="es-ES" sz="2000" dirty="0"/>
              <a:t> of </a:t>
            </a:r>
            <a:r>
              <a:rPr lang="es-ES" sz="2000" dirty="0" err="1"/>
              <a:t>Ocean</a:t>
            </a:r>
            <a:r>
              <a:rPr lang="es-ES" sz="2000" dirty="0"/>
              <a:t> </a:t>
            </a:r>
            <a:r>
              <a:rPr lang="es-ES" sz="2000" dirty="0" err="1"/>
              <a:t>Science</a:t>
            </a:r>
            <a:r>
              <a:rPr lang="es-ES" sz="2000" dirty="0"/>
              <a:t> </a:t>
            </a:r>
            <a:r>
              <a:rPr lang="es-ES" sz="2000" dirty="0" err="1"/>
              <a:t>for</a:t>
            </a:r>
            <a:r>
              <a:rPr lang="es-ES" sz="2000" dirty="0"/>
              <a:t> SD 2021-2030</a:t>
            </a:r>
          </a:p>
          <a:p>
            <a:r>
              <a:rPr lang="es-ES" sz="2000" dirty="0" err="1"/>
              <a:t>Enhance</a:t>
            </a:r>
            <a:r>
              <a:rPr lang="es-ES" sz="2000" dirty="0"/>
              <a:t> </a:t>
            </a:r>
            <a:r>
              <a:rPr lang="es-ES" sz="2000" dirty="0" err="1"/>
              <a:t>the</a:t>
            </a:r>
            <a:r>
              <a:rPr lang="es-ES" sz="2000" dirty="0"/>
              <a:t> marine </a:t>
            </a:r>
            <a:r>
              <a:rPr lang="es-ES" sz="2000" dirty="0" err="1"/>
              <a:t>governance</a:t>
            </a:r>
            <a:r>
              <a:rPr lang="es-ES" sz="2000" dirty="0"/>
              <a:t>, </a:t>
            </a:r>
            <a:r>
              <a:rPr lang="es-ES" sz="2000" dirty="0" err="1"/>
              <a:t>weak</a:t>
            </a:r>
            <a:r>
              <a:rPr lang="es-ES" sz="2000" dirty="0"/>
              <a:t> in </a:t>
            </a:r>
            <a:r>
              <a:rPr lang="es-ES" sz="2000" dirty="0" err="1"/>
              <a:t>the</a:t>
            </a:r>
            <a:r>
              <a:rPr lang="es-ES" sz="2000" dirty="0"/>
              <a:t> WCR (</a:t>
            </a:r>
            <a:r>
              <a:rPr lang="es-ES" sz="2000" dirty="0" err="1"/>
              <a:t>McConney</a:t>
            </a:r>
            <a:r>
              <a:rPr lang="es-ES" sz="2000" dirty="0"/>
              <a:t> et al. 2016)</a:t>
            </a:r>
          </a:p>
          <a:p>
            <a:r>
              <a:rPr lang="es-ES" sz="2000" dirty="0" err="1"/>
              <a:t>Low</a:t>
            </a:r>
            <a:r>
              <a:rPr lang="es-ES" sz="2000" dirty="0"/>
              <a:t> intrarregional </a:t>
            </a:r>
            <a:r>
              <a:rPr lang="es-ES" sz="2000" dirty="0" err="1"/>
              <a:t>scientific</a:t>
            </a:r>
            <a:r>
              <a:rPr lang="es-ES" sz="2000" dirty="0"/>
              <a:t> </a:t>
            </a:r>
            <a:r>
              <a:rPr lang="es-ES" sz="2000" dirty="0" err="1"/>
              <a:t>cooperation</a:t>
            </a:r>
            <a:r>
              <a:rPr lang="es-ES" sz="2000" dirty="0"/>
              <a:t> (UNESC0, 2021) 0,09% GERD (0,66% LAC- 1,79%global) 2% </a:t>
            </a:r>
            <a:r>
              <a:rPr lang="es-ES" sz="2000" dirty="0" err="1"/>
              <a:t>copublications</a:t>
            </a:r>
            <a:r>
              <a:rPr lang="es-ES" sz="2000" dirty="0"/>
              <a:t> ( 40% US): </a:t>
            </a:r>
          </a:p>
          <a:p>
            <a:r>
              <a:rPr lang="es-ES" dirty="0" err="1"/>
              <a:t>Increased</a:t>
            </a:r>
            <a:r>
              <a:rPr lang="es-ES" dirty="0"/>
              <a:t> </a:t>
            </a:r>
            <a:r>
              <a:rPr lang="es-ES" dirty="0" err="1"/>
              <a:t>complex</a:t>
            </a:r>
            <a:r>
              <a:rPr lang="es-ES" dirty="0"/>
              <a:t> and </a:t>
            </a:r>
            <a:r>
              <a:rPr lang="es-ES" dirty="0" err="1"/>
              <a:t>interdisciplinary</a:t>
            </a:r>
            <a:r>
              <a:rPr lang="es-ES" dirty="0"/>
              <a:t> </a:t>
            </a:r>
            <a:r>
              <a:rPr lang="es-ES" dirty="0" err="1"/>
              <a:t>challenges-need</a:t>
            </a:r>
            <a:r>
              <a:rPr lang="es-ES" dirty="0"/>
              <a:t> </a:t>
            </a:r>
            <a:r>
              <a:rPr lang="es-ES" dirty="0" err="1"/>
              <a:t>for</a:t>
            </a:r>
            <a:r>
              <a:rPr lang="es-ES" dirty="0"/>
              <a:t> inter </a:t>
            </a:r>
            <a:r>
              <a:rPr lang="es-ES" dirty="0" err="1"/>
              <a:t>disciplinarity</a:t>
            </a:r>
            <a:r>
              <a:rPr lang="es-ES" dirty="0"/>
              <a:t>, inter-</a:t>
            </a:r>
            <a:r>
              <a:rPr lang="es-ES" dirty="0" err="1"/>
              <a:t>protocol</a:t>
            </a:r>
            <a:r>
              <a:rPr lang="es-ES" dirty="0"/>
              <a:t> and more </a:t>
            </a:r>
            <a:r>
              <a:rPr lang="es-ES" dirty="0" err="1"/>
              <a:t>societal</a:t>
            </a:r>
            <a:r>
              <a:rPr lang="es-ES" dirty="0"/>
              <a:t> </a:t>
            </a:r>
            <a:r>
              <a:rPr lang="es-ES" dirty="0" err="1"/>
              <a:t>focus</a:t>
            </a:r>
            <a:r>
              <a:rPr lang="es-ES" dirty="0"/>
              <a:t> </a:t>
            </a:r>
            <a:r>
              <a:rPr lang="es-ES" dirty="0" err="1"/>
              <a:t>work</a:t>
            </a:r>
            <a:endParaRPr lang="es-ES" dirty="0"/>
          </a:p>
        </p:txBody>
      </p:sp>
      <p:sp>
        <p:nvSpPr>
          <p:cNvPr id="6" name="CuadroTexto 5"/>
          <p:cNvSpPr txBox="1"/>
          <p:nvPr/>
        </p:nvSpPr>
        <p:spPr>
          <a:xfrm>
            <a:off x="496955" y="5718943"/>
            <a:ext cx="7394713" cy="923330"/>
          </a:xfrm>
          <a:prstGeom prst="rect">
            <a:avLst/>
          </a:prstGeom>
          <a:noFill/>
        </p:spPr>
        <p:txBody>
          <a:bodyPr wrap="square" rtlCol="0">
            <a:spAutoFit/>
          </a:bodyPr>
          <a:lstStyle/>
          <a:p>
            <a:r>
              <a:rPr lang="es-ES" b="1" dirty="0" err="1"/>
              <a:t>What</a:t>
            </a:r>
            <a:r>
              <a:rPr lang="es-ES" b="1" dirty="0"/>
              <a:t> roles/ </a:t>
            </a:r>
            <a:r>
              <a:rPr lang="es-ES" b="1" dirty="0" err="1"/>
              <a:t>operations</a:t>
            </a:r>
            <a:r>
              <a:rPr lang="es-ES" b="1" dirty="0"/>
              <a:t> </a:t>
            </a:r>
            <a:r>
              <a:rPr lang="es-ES" b="1" dirty="0" err="1"/>
              <a:t>for</a:t>
            </a:r>
            <a:r>
              <a:rPr lang="es-ES" b="1" dirty="0"/>
              <a:t> </a:t>
            </a:r>
            <a:r>
              <a:rPr lang="es-ES" b="1" dirty="0" err="1"/>
              <a:t>RACs</a:t>
            </a:r>
            <a:r>
              <a:rPr lang="es-ES" b="1" dirty="0"/>
              <a:t> and RANS as instrumental to </a:t>
            </a:r>
            <a:r>
              <a:rPr lang="es-ES" b="1" dirty="0" err="1"/>
              <a:t>the</a:t>
            </a:r>
            <a:r>
              <a:rPr lang="es-ES" b="1" dirty="0"/>
              <a:t> Cartagena </a:t>
            </a:r>
            <a:r>
              <a:rPr lang="es-ES" b="1" dirty="0" err="1"/>
              <a:t>Convention</a:t>
            </a:r>
            <a:r>
              <a:rPr lang="es-ES" b="1" dirty="0"/>
              <a:t> and </a:t>
            </a:r>
            <a:r>
              <a:rPr lang="es-ES" b="1" dirty="0" err="1"/>
              <a:t>protocols</a:t>
            </a:r>
            <a:r>
              <a:rPr lang="es-ES" b="1" dirty="0"/>
              <a:t> </a:t>
            </a:r>
            <a:r>
              <a:rPr lang="es-ES" b="1" dirty="0" err="1"/>
              <a:t>implementation</a:t>
            </a:r>
            <a:r>
              <a:rPr lang="es-ES" b="1" dirty="0"/>
              <a:t> in </a:t>
            </a:r>
            <a:r>
              <a:rPr lang="es-ES" b="1" dirty="0" err="1"/>
              <a:t>these</a:t>
            </a:r>
            <a:r>
              <a:rPr lang="es-ES" b="1" dirty="0"/>
              <a:t> </a:t>
            </a:r>
            <a:r>
              <a:rPr lang="es-ES" b="1" dirty="0" err="1"/>
              <a:t>complexity</a:t>
            </a:r>
            <a:r>
              <a:rPr lang="es-ES" b="1" dirty="0"/>
              <a:t> of WCR </a:t>
            </a:r>
            <a:r>
              <a:rPr lang="es-ES" b="1" dirty="0" err="1"/>
              <a:t>ocean</a:t>
            </a:r>
            <a:r>
              <a:rPr lang="es-ES" b="1" dirty="0"/>
              <a:t> </a:t>
            </a:r>
            <a:r>
              <a:rPr lang="es-ES" b="1" dirty="0" err="1"/>
              <a:t>challenges</a:t>
            </a:r>
            <a:r>
              <a:rPr lang="es-ES" b="1" dirty="0"/>
              <a:t> and </a:t>
            </a:r>
            <a:r>
              <a:rPr lang="es-ES" b="1" dirty="0" err="1"/>
              <a:t>governance</a:t>
            </a:r>
            <a:r>
              <a:rPr lang="es-ES" b="1" dirty="0"/>
              <a: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2262243"/>
      </p:ext>
    </p:extLst>
  </p:cSld>
  <p:clrMapOvr>
    <a:masterClrMapping/>
  </p:clrMapOvr>
  <mc:AlternateContent xmlns:mc="http://schemas.openxmlformats.org/markup-compatibility/2006" xmlns:p14="http://schemas.microsoft.com/office/powerpoint/2010/main">
    <mc:Choice Requires="p14">
      <p:transition spd="slow" p14:dur="2000" advTm="129262"/>
    </mc:Choice>
    <mc:Fallback xmlns="">
      <p:transition spd="slow" advTm="12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F93053-D261-A54E-8955-99CE2D3C3ACA}"/>
              </a:ext>
            </a:extLst>
          </p:cNvPr>
          <p:cNvSpPr>
            <a:spLocks noGrp="1"/>
          </p:cNvSpPr>
          <p:nvPr>
            <p:ph type="title"/>
          </p:nvPr>
        </p:nvSpPr>
        <p:spPr>
          <a:xfrm>
            <a:off x="1621767" y="0"/>
            <a:ext cx="10911476" cy="795130"/>
          </a:xfrm>
        </p:spPr>
        <p:txBody>
          <a:bodyPr>
            <a:normAutofit fontScale="90000"/>
          </a:bodyPr>
          <a:lstStyle/>
          <a:p>
            <a:r>
              <a:rPr lang="es-ES" dirty="0"/>
              <a:t>General </a:t>
            </a:r>
            <a:r>
              <a:rPr lang="es-ES" dirty="0" err="1"/>
              <a:t>considerations</a:t>
            </a:r>
            <a:r>
              <a:rPr lang="es-ES" dirty="0"/>
              <a:t> </a:t>
            </a:r>
            <a:r>
              <a:rPr lang="es-ES" dirty="0" err="1"/>
              <a:t>on</a:t>
            </a:r>
            <a:r>
              <a:rPr lang="es-ES" dirty="0"/>
              <a:t> Roles of </a:t>
            </a:r>
            <a:r>
              <a:rPr lang="es-ES" dirty="0" err="1"/>
              <a:t>RACs</a:t>
            </a:r>
            <a:r>
              <a:rPr lang="es-ES" dirty="0"/>
              <a:t> and </a:t>
            </a:r>
            <a:r>
              <a:rPr lang="es-ES" dirty="0" err="1"/>
              <a:t>RANs</a:t>
            </a:r>
            <a:br>
              <a:rPr lang="es-ES" dirty="0"/>
            </a:br>
            <a:endParaRPr lang="es-ES" dirty="0"/>
          </a:p>
        </p:txBody>
      </p:sp>
      <p:sp>
        <p:nvSpPr>
          <p:cNvPr id="3" name="Marcador de contenido 2">
            <a:extLst>
              <a:ext uri="{FF2B5EF4-FFF2-40B4-BE49-F238E27FC236}">
                <a16:creationId xmlns:a16="http://schemas.microsoft.com/office/drawing/2014/main" id="{8D32B939-DE9D-D94A-85EA-851CA9236C97}"/>
              </a:ext>
            </a:extLst>
          </p:cNvPr>
          <p:cNvSpPr>
            <a:spLocks noGrp="1"/>
          </p:cNvSpPr>
          <p:nvPr>
            <p:ph idx="1"/>
          </p:nvPr>
        </p:nvSpPr>
        <p:spPr>
          <a:xfrm>
            <a:off x="327804" y="1222516"/>
            <a:ext cx="11553645" cy="5463762"/>
          </a:xfrm>
        </p:spPr>
        <p:txBody>
          <a:bodyPr>
            <a:normAutofit lnSpcReduction="10000"/>
          </a:bodyPr>
          <a:lstStyle/>
          <a:p>
            <a:r>
              <a:rPr lang="es-ES" sz="2400" dirty="0" err="1"/>
              <a:t>RACs</a:t>
            </a:r>
            <a:r>
              <a:rPr lang="es-ES" sz="2400" dirty="0"/>
              <a:t> and </a:t>
            </a:r>
            <a:r>
              <a:rPr lang="es-ES" sz="2400" dirty="0" err="1"/>
              <a:t>RANs</a:t>
            </a:r>
            <a:r>
              <a:rPr lang="es-ES" sz="2400" dirty="0"/>
              <a:t> </a:t>
            </a:r>
            <a:r>
              <a:rPr lang="es-ES" sz="2400" dirty="0" err="1"/>
              <a:t>need</a:t>
            </a:r>
            <a:r>
              <a:rPr lang="es-ES" sz="2400" dirty="0"/>
              <a:t> </a:t>
            </a:r>
            <a:r>
              <a:rPr lang="es-ES" sz="2400" dirty="0" err="1"/>
              <a:t>differentiated</a:t>
            </a:r>
            <a:r>
              <a:rPr lang="es-ES" sz="2400" dirty="0"/>
              <a:t> </a:t>
            </a:r>
            <a:r>
              <a:rPr lang="es-ES" sz="2400" dirty="0" err="1"/>
              <a:t>structures-guidelines</a:t>
            </a:r>
            <a:r>
              <a:rPr lang="es-ES" sz="2400" dirty="0"/>
              <a:t> </a:t>
            </a:r>
          </a:p>
          <a:p>
            <a:r>
              <a:rPr lang="es-ES" sz="2400" dirty="0" err="1"/>
              <a:t>RACs</a:t>
            </a:r>
            <a:r>
              <a:rPr lang="es-ES" sz="2400" dirty="0"/>
              <a:t> are </a:t>
            </a:r>
            <a:r>
              <a:rPr lang="es-ES" sz="2400" dirty="0" err="1"/>
              <a:t>implementing</a:t>
            </a:r>
            <a:r>
              <a:rPr lang="es-ES" sz="2400" dirty="0"/>
              <a:t> </a:t>
            </a:r>
            <a:r>
              <a:rPr lang="es-ES" sz="2400" dirty="0" err="1"/>
              <a:t>arms</a:t>
            </a:r>
            <a:r>
              <a:rPr lang="es-ES" sz="2400" dirty="0"/>
              <a:t> </a:t>
            </a:r>
            <a:r>
              <a:rPr lang="es-ES" sz="2400" dirty="0" err="1"/>
              <a:t>for</a:t>
            </a:r>
            <a:r>
              <a:rPr lang="es-ES" sz="2400" dirty="0"/>
              <a:t> </a:t>
            </a:r>
            <a:r>
              <a:rPr lang="es-ES" sz="2400" dirty="0" err="1"/>
              <a:t>the</a:t>
            </a:r>
            <a:r>
              <a:rPr lang="es-ES" sz="2400" dirty="0"/>
              <a:t> CCS : </a:t>
            </a:r>
            <a:r>
              <a:rPr lang="es-ES" sz="2400" dirty="0" err="1"/>
              <a:t>policy</a:t>
            </a:r>
            <a:r>
              <a:rPr lang="es-ES" sz="2400" dirty="0"/>
              <a:t> </a:t>
            </a:r>
            <a:r>
              <a:rPr lang="es-ES" sz="2400" dirty="0" err="1"/>
              <a:t>oriented</a:t>
            </a:r>
            <a:r>
              <a:rPr lang="es-ES" sz="2400" dirty="0"/>
              <a:t> (HCA):, </a:t>
            </a:r>
            <a:r>
              <a:rPr lang="es-ES" sz="2400" dirty="0" err="1"/>
              <a:t>technical</a:t>
            </a:r>
            <a:r>
              <a:rPr lang="es-ES" sz="2400" dirty="0"/>
              <a:t> –</a:t>
            </a:r>
            <a:r>
              <a:rPr lang="es-ES" sz="2400" dirty="0" err="1"/>
              <a:t>research</a:t>
            </a:r>
            <a:r>
              <a:rPr lang="es-ES" sz="2400" dirty="0"/>
              <a:t> </a:t>
            </a:r>
            <a:r>
              <a:rPr lang="es-ES" sz="2400" dirty="0" err="1"/>
              <a:t>based</a:t>
            </a:r>
            <a:r>
              <a:rPr lang="es-ES" sz="2400" dirty="0"/>
              <a:t>,  </a:t>
            </a:r>
            <a:r>
              <a:rPr lang="es-ES" sz="2400" dirty="0" err="1"/>
              <a:t>insitutional</a:t>
            </a:r>
            <a:r>
              <a:rPr lang="es-ES" sz="2400" dirty="0"/>
              <a:t> </a:t>
            </a:r>
            <a:r>
              <a:rPr lang="es-ES" sz="2400" dirty="0" err="1"/>
              <a:t>capacity</a:t>
            </a:r>
            <a:r>
              <a:rPr lang="es-ES" sz="2400" dirty="0"/>
              <a:t> and </a:t>
            </a:r>
            <a:r>
              <a:rPr lang="es-ES" sz="2400" dirty="0" err="1"/>
              <a:t>knowledge</a:t>
            </a:r>
            <a:r>
              <a:rPr lang="es-ES" sz="2400" dirty="0"/>
              <a:t> </a:t>
            </a:r>
            <a:r>
              <a:rPr lang="es-ES" sz="2400" dirty="0" err="1"/>
              <a:t>exchange</a:t>
            </a:r>
            <a:r>
              <a:rPr lang="es-ES" sz="2400" dirty="0"/>
              <a:t>, </a:t>
            </a:r>
            <a:r>
              <a:rPr lang="es-ES" sz="2400" b="1" dirty="0" err="1"/>
              <a:t>Science-policy</a:t>
            </a:r>
            <a:r>
              <a:rPr lang="es-ES" sz="2400" b="1" dirty="0"/>
              <a:t> interface</a:t>
            </a:r>
          </a:p>
          <a:p>
            <a:r>
              <a:rPr lang="es-ES" sz="2400" dirty="0"/>
              <a:t>RANS more </a:t>
            </a:r>
            <a:r>
              <a:rPr lang="es-ES" sz="2400" dirty="0" err="1"/>
              <a:t>diverse</a:t>
            </a:r>
            <a:r>
              <a:rPr lang="es-ES" sz="2400" dirty="0"/>
              <a:t>, flexible (</a:t>
            </a:r>
            <a:r>
              <a:rPr lang="es-ES" sz="2400" dirty="0" err="1"/>
              <a:t>MoU</a:t>
            </a:r>
            <a:r>
              <a:rPr lang="es-ES" sz="2400" dirty="0"/>
              <a:t>), </a:t>
            </a:r>
            <a:r>
              <a:rPr lang="es-ES" sz="2400" dirty="0" err="1"/>
              <a:t>based</a:t>
            </a:r>
            <a:r>
              <a:rPr lang="es-ES" sz="2400" dirty="0"/>
              <a:t> </a:t>
            </a:r>
            <a:r>
              <a:rPr lang="es-ES" sz="2400" dirty="0" err="1"/>
              <a:t>on</a:t>
            </a:r>
            <a:r>
              <a:rPr lang="es-ES" sz="2400" dirty="0"/>
              <a:t> Project, </a:t>
            </a:r>
            <a:r>
              <a:rPr lang="es-ES" sz="2400" dirty="0" err="1"/>
              <a:t>community</a:t>
            </a:r>
            <a:r>
              <a:rPr lang="es-ES" sz="2400" dirty="0"/>
              <a:t> </a:t>
            </a:r>
            <a:r>
              <a:rPr lang="es-ES" sz="2400" dirty="0" err="1"/>
              <a:t>resilience</a:t>
            </a:r>
            <a:r>
              <a:rPr lang="es-ES" sz="2400" dirty="0"/>
              <a:t> , </a:t>
            </a:r>
            <a:r>
              <a:rPr lang="es-ES" sz="2400" dirty="0" err="1"/>
              <a:t>public</a:t>
            </a:r>
            <a:r>
              <a:rPr lang="es-ES" sz="2400" dirty="0"/>
              <a:t> </a:t>
            </a:r>
            <a:r>
              <a:rPr lang="es-ES" sz="2400" dirty="0" err="1"/>
              <a:t>awareness</a:t>
            </a:r>
            <a:r>
              <a:rPr lang="es-ES" sz="2400" dirty="0"/>
              <a:t>, </a:t>
            </a:r>
            <a:r>
              <a:rPr lang="es-ES" sz="2400" dirty="0" err="1"/>
              <a:t>funding</a:t>
            </a:r>
            <a:r>
              <a:rPr lang="es-ES" sz="2400" dirty="0"/>
              <a:t> </a:t>
            </a:r>
            <a:r>
              <a:rPr lang="es-ES" sz="2400" dirty="0" err="1"/>
              <a:t>mobilisation</a:t>
            </a:r>
            <a:r>
              <a:rPr lang="es-ES" sz="2400" dirty="0"/>
              <a:t>: </a:t>
            </a:r>
            <a:r>
              <a:rPr lang="es-ES" sz="2400" b="1" dirty="0" err="1"/>
              <a:t>Policy-society</a:t>
            </a:r>
            <a:r>
              <a:rPr lang="es-ES" sz="2400" b="1" dirty="0"/>
              <a:t> interface</a:t>
            </a:r>
          </a:p>
          <a:p>
            <a:r>
              <a:rPr lang="es-ES" sz="2400" dirty="0" err="1"/>
              <a:t>RACs</a:t>
            </a:r>
            <a:r>
              <a:rPr lang="es-ES" sz="2400" dirty="0"/>
              <a:t> </a:t>
            </a:r>
            <a:r>
              <a:rPr lang="es-ES" sz="2400" dirty="0" err="1"/>
              <a:t>reflecting</a:t>
            </a:r>
            <a:r>
              <a:rPr lang="es-ES" sz="2400" dirty="0"/>
              <a:t> </a:t>
            </a:r>
            <a:r>
              <a:rPr lang="es-ES" sz="2400" dirty="0" err="1"/>
              <a:t>diversity</a:t>
            </a:r>
            <a:r>
              <a:rPr lang="es-ES" sz="2400" dirty="0"/>
              <a:t> of </a:t>
            </a:r>
            <a:r>
              <a:rPr lang="es-ES" sz="2400" dirty="0" err="1"/>
              <a:t>the</a:t>
            </a:r>
            <a:r>
              <a:rPr lang="es-ES" sz="2400" dirty="0"/>
              <a:t> </a:t>
            </a:r>
            <a:r>
              <a:rPr lang="es-ES" sz="2400" dirty="0" err="1"/>
              <a:t>Caribbean</a:t>
            </a:r>
            <a:r>
              <a:rPr lang="es-ES" sz="2400" dirty="0"/>
              <a:t> </a:t>
            </a:r>
            <a:r>
              <a:rPr lang="es-ES" sz="2400" dirty="0" err="1"/>
              <a:t>region</a:t>
            </a:r>
            <a:r>
              <a:rPr lang="es-ES" sz="2400" dirty="0"/>
              <a:t> , so </a:t>
            </a:r>
            <a:r>
              <a:rPr lang="es-ES" sz="2400" dirty="0" err="1"/>
              <a:t>very</a:t>
            </a:r>
            <a:r>
              <a:rPr lang="es-ES" sz="2400" dirty="0"/>
              <a:t> </a:t>
            </a:r>
            <a:r>
              <a:rPr lang="es-ES" sz="2400" dirty="0" err="1"/>
              <a:t>diverse</a:t>
            </a:r>
            <a:r>
              <a:rPr lang="es-ES" sz="2400" dirty="0"/>
              <a:t> in </a:t>
            </a:r>
            <a:r>
              <a:rPr lang="es-ES" sz="2400" dirty="0" err="1"/>
              <a:t>terms</a:t>
            </a:r>
            <a:r>
              <a:rPr lang="es-ES" sz="2400" dirty="0"/>
              <a:t> of: </a:t>
            </a:r>
            <a:r>
              <a:rPr lang="es-ES" sz="2400" dirty="0" err="1"/>
              <a:t>background</a:t>
            </a:r>
            <a:r>
              <a:rPr lang="es-ES" sz="2400" dirty="0"/>
              <a:t> ( </a:t>
            </a:r>
            <a:r>
              <a:rPr lang="es-ES" sz="2400" dirty="0" err="1"/>
              <a:t>research</a:t>
            </a:r>
            <a:r>
              <a:rPr lang="es-ES" sz="2400" dirty="0"/>
              <a:t> vs </a:t>
            </a:r>
            <a:r>
              <a:rPr lang="es-ES" sz="2400" dirty="0" err="1"/>
              <a:t>management</a:t>
            </a:r>
            <a:r>
              <a:rPr lang="es-ES" sz="2400" dirty="0"/>
              <a:t>);   regional </a:t>
            </a:r>
            <a:r>
              <a:rPr lang="es-ES" sz="2400" dirty="0" err="1"/>
              <a:t>scope</a:t>
            </a:r>
            <a:r>
              <a:rPr lang="es-ES" sz="2400" dirty="0"/>
              <a:t> ( </a:t>
            </a:r>
            <a:r>
              <a:rPr lang="es-ES" sz="2400" dirty="0" err="1"/>
              <a:t>national</a:t>
            </a:r>
            <a:r>
              <a:rPr lang="es-ES" sz="2400" dirty="0"/>
              <a:t> </a:t>
            </a:r>
            <a:r>
              <a:rPr lang="es-ES" sz="2400" dirty="0" err="1"/>
              <a:t>institutions</a:t>
            </a:r>
            <a:r>
              <a:rPr lang="es-ES" sz="2400" dirty="0"/>
              <a:t> vs regional centers </a:t>
            </a:r>
            <a:r>
              <a:rPr lang="es-ES" sz="2400" dirty="0" err="1"/>
              <a:t>for</a:t>
            </a:r>
            <a:r>
              <a:rPr lang="es-ES" sz="2400" dirty="0"/>
              <a:t> </a:t>
            </a:r>
            <a:r>
              <a:rPr lang="es-ES" sz="2400" dirty="0" err="1"/>
              <a:t>the</a:t>
            </a:r>
            <a:r>
              <a:rPr lang="es-ES" sz="2400" dirty="0"/>
              <a:t> </a:t>
            </a:r>
            <a:r>
              <a:rPr lang="es-ES" sz="2400" dirty="0" err="1"/>
              <a:t>Protocols</a:t>
            </a:r>
            <a:r>
              <a:rPr lang="es-ES" sz="2400" dirty="0"/>
              <a:t>); legal and </a:t>
            </a:r>
            <a:r>
              <a:rPr lang="es-ES" sz="2400" dirty="0" err="1"/>
              <a:t>institutional</a:t>
            </a:r>
            <a:r>
              <a:rPr lang="es-ES" sz="2400" dirty="0"/>
              <a:t> </a:t>
            </a:r>
            <a:r>
              <a:rPr lang="es-ES" sz="2400" dirty="0" err="1"/>
              <a:t>framework</a:t>
            </a:r>
            <a:r>
              <a:rPr lang="es-ES" sz="2400" dirty="0"/>
              <a:t> ( HCA, staff </a:t>
            </a:r>
            <a:r>
              <a:rPr lang="es-ES" sz="2400" dirty="0" err="1"/>
              <a:t>hiring</a:t>
            </a:r>
            <a:r>
              <a:rPr lang="es-ES" sz="2400" dirty="0"/>
              <a:t>, </a:t>
            </a:r>
            <a:r>
              <a:rPr lang="es-ES" sz="2400" dirty="0" err="1"/>
              <a:t>etc</a:t>
            </a:r>
            <a:r>
              <a:rPr lang="es-ES" sz="2400" dirty="0"/>
              <a:t>); </a:t>
            </a:r>
            <a:r>
              <a:rPr lang="es-ES" sz="2400" dirty="0" err="1"/>
              <a:t>language</a:t>
            </a:r>
            <a:r>
              <a:rPr lang="es-ES" sz="2400" dirty="0"/>
              <a:t> and cultural </a:t>
            </a:r>
            <a:r>
              <a:rPr lang="es-ES" sz="2400" dirty="0" err="1"/>
              <a:t>mindset</a:t>
            </a:r>
            <a:r>
              <a:rPr lang="es-ES" sz="2400" dirty="0"/>
              <a:t> (F,S, E); </a:t>
            </a:r>
            <a:r>
              <a:rPr lang="es-ES" sz="2400" dirty="0" err="1"/>
              <a:t>Operations</a:t>
            </a:r>
            <a:r>
              <a:rPr lang="es-ES" sz="2400" dirty="0"/>
              <a:t> ( </a:t>
            </a:r>
            <a:r>
              <a:rPr lang="es-ES" sz="2400" dirty="0" err="1"/>
              <a:t>experience</a:t>
            </a:r>
            <a:r>
              <a:rPr lang="es-ES" sz="2400" dirty="0"/>
              <a:t>, </a:t>
            </a:r>
            <a:r>
              <a:rPr lang="es-ES" sz="2400" dirty="0" err="1"/>
              <a:t>reporting</a:t>
            </a:r>
            <a:r>
              <a:rPr lang="es-ES" sz="2400" dirty="0"/>
              <a:t> to CCS, </a:t>
            </a:r>
            <a:r>
              <a:rPr lang="es-ES" sz="2400" dirty="0" err="1"/>
              <a:t>Fund</a:t>
            </a:r>
            <a:r>
              <a:rPr lang="es-ES" sz="2400" dirty="0"/>
              <a:t> </a:t>
            </a:r>
            <a:r>
              <a:rPr lang="es-ES" sz="2400" dirty="0" err="1"/>
              <a:t>mobilisation</a:t>
            </a:r>
            <a:r>
              <a:rPr lang="es-ES" sz="2400" dirty="0"/>
              <a:t>, </a:t>
            </a:r>
            <a:r>
              <a:rPr lang="es-ES" sz="2400" dirty="0" err="1"/>
              <a:t>etc</a:t>
            </a:r>
            <a:r>
              <a:rPr lang="es-ES" sz="2400" dirty="0"/>
              <a:t>)</a:t>
            </a:r>
          </a:p>
          <a:p>
            <a:r>
              <a:rPr lang="es-ES" sz="2400" dirty="0"/>
              <a:t>NEED to </a:t>
            </a:r>
            <a:r>
              <a:rPr lang="es-ES" sz="2400" dirty="0" err="1"/>
              <a:t>reflect</a:t>
            </a:r>
            <a:r>
              <a:rPr lang="es-ES" sz="2400" dirty="0"/>
              <a:t> </a:t>
            </a:r>
            <a:r>
              <a:rPr lang="es-ES" sz="2400" dirty="0" err="1"/>
              <a:t>coherence</a:t>
            </a:r>
            <a:r>
              <a:rPr lang="es-ES" sz="2400" dirty="0"/>
              <a:t> and new </a:t>
            </a:r>
            <a:r>
              <a:rPr lang="es-ES" sz="2400" dirty="0" err="1"/>
              <a:t>requirements</a:t>
            </a:r>
            <a:r>
              <a:rPr lang="es-ES" sz="2400" dirty="0"/>
              <a:t> of </a:t>
            </a:r>
            <a:r>
              <a:rPr lang="es-ES" sz="2400" dirty="0" err="1"/>
              <a:t>RACs</a:t>
            </a:r>
            <a:r>
              <a:rPr lang="es-ES" sz="2400" dirty="0"/>
              <a:t>/</a:t>
            </a:r>
            <a:r>
              <a:rPr lang="es-ES" sz="2400" dirty="0" err="1"/>
              <a:t>RANs</a:t>
            </a:r>
            <a:r>
              <a:rPr lang="es-ES" sz="2400" dirty="0"/>
              <a:t> in </a:t>
            </a:r>
            <a:r>
              <a:rPr lang="es-ES" sz="2400" dirty="0" err="1"/>
              <a:t>the</a:t>
            </a:r>
            <a:r>
              <a:rPr lang="es-ES" sz="2400" dirty="0"/>
              <a:t>  </a:t>
            </a:r>
            <a:r>
              <a:rPr lang="es-ES" sz="2400" dirty="0" err="1"/>
              <a:t>guidelines</a:t>
            </a:r>
            <a:r>
              <a:rPr lang="es-ES" sz="2400" dirty="0"/>
              <a:t> </a:t>
            </a:r>
            <a:r>
              <a:rPr lang="es-ES" sz="2400" dirty="0" err="1"/>
              <a:t>revision</a:t>
            </a:r>
            <a:r>
              <a:rPr lang="es-ES" sz="2400" dirty="0"/>
              <a:t> as </a:t>
            </a:r>
            <a:r>
              <a:rPr lang="es-ES" sz="2400" dirty="0" err="1"/>
              <a:t>well</a:t>
            </a:r>
            <a:r>
              <a:rPr lang="es-ES" sz="2400" dirty="0"/>
              <a:t> as </a:t>
            </a:r>
            <a:r>
              <a:rPr lang="es-ES" sz="2400" dirty="0" err="1"/>
              <a:t>transparent</a:t>
            </a:r>
            <a:r>
              <a:rPr lang="es-ES" sz="2400" dirty="0"/>
              <a:t> &amp; </a:t>
            </a:r>
            <a:r>
              <a:rPr lang="es-ES" sz="2400" dirty="0" err="1"/>
              <a:t>clear</a:t>
            </a:r>
            <a:r>
              <a:rPr lang="es-ES" sz="2400" dirty="0"/>
              <a:t> </a:t>
            </a:r>
            <a:r>
              <a:rPr lang="es-ES" sz="2400" dirty="0" err="1"/>
              <a:t>process</a:t>
            </a:r>
            <a:r>
              <a:rPr lang="es-ES" sz="2400" dirty="0"/>
              <a:t> </a:t>
            </a:r>
            <a:r>
              <a:rPr lang="es-ES" sz="2400" dirty="0" err="1"/>
              <a:t>for</a:t>
            </a:r>
            <a:r>
              <a:rPr lang="es-ES" sz="2400" dirty="0"/>
              <a:t> </a:t>
            </a:r>
            <a:r>
              <a:rPr lang="es-ES" sz="2400" dirty="0" err="1"/>
              <a:t>their</a:t>
            </a:r>
            <a:r>
              <a:rPr lang="es-ES" sz="2400" dirty="0"/>
              <a:t> establishment and </a:t>
            </a:r>
            <a:r>
              <a:rPr lang="es-ES" sz="2400" dirty="0" err="1"/>
              <a:t>operations</a:t>
            </a:r>
            <a:r>
              <a:rPr lang="es-ES" sz="2400" dirty="0"/>
              <a:t> in a </a:t>
            </a:r>
            <a:r>
              <a:rPr lang="es-ES" sz="2400" dirty="0" err="1"/>
              <a:t>coordinated</a:t>
            </a:r>
            <a:r>
              <a:rPr lang="es-ES" sz="2400" dirty="0"/>
              <a:t> </a:t>
            </a:r>
            <a:r>
              <a:rPr lang="es-ES" sz="2400" dirty="0" err="1"/>
              <a:t>manner</a:t>
            </a:r>
            <a:endParaRPr lang="es-E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56060470"/>
      </p:ext>
    </p:extLst>
  </p:cSld>
  <p:clrMapOvr>
    <a:masterClrMapping/>
  </p:clrMapOvr>
  <mc:AlternateContent xmlns:mc="http://schemas.openxmlformats.org/markup-compatibility/2006" xmlns:p14="http://schemas.microsoft.com/office/powerpoint/2010/main">
    <mc:Choice Requires="p14">
      <p:transition spd="slow" p14:dur="2000" advTm="70320"/>
    </mc:Choice>
    <mc:Fallback xmlns="">
      <p:transition spd="slow" advTm="7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182E40-3A1A-E744-8420-38382B71EB33}"/>
              </a:ext>
            </a:extLst>
          </p:cNvPr>
          <p:cNvSpPr>
            <a:spLocks noGrp="1"/>
          </p:cNvSpPr>
          <p:nvPr>
            <p:ph type="title"/>
          </p:nvPr>
        </p:nvSpPr>
        <p:spPr>
          <a:xfrm>
            <a:off x="138024" y="5886"/>
            <a:ext cx="11709419" cy="878697"/>
          </a:xfrm>
        </p:spPr>
        <p:txBody>
          <a:bodyPr>
            <a:normAutofit fontScale="90000"/>
          </a:bodyPr>
          <a:lstStyle/>
          <a:p>
            <a:r>
              <a:rPr lang="es-ES" sz="2800" b="1" dirty="0">
                <a:solidFill>
                  <a:schemeClr val="tx1"/>
                </a:solidFill>
              </a:rPr>
              <a:t>2. </a:t>
            </a:r>
            <a:r>
              <a:rPr lang="es-ES" sz="2800" b="1" dirty="0" err="1">
                <a:solidFill>
                  <a:schemeClr val="tx1"/>
                </a:solidFill>
              </a:rPr>
              <a:t>Need</a:t>
            </a:r>
            <a:r>
              <a:rPr lang="es-ES" sz="2800" b="1" dirty="0">
                <a:solidFill>
                  <a:schemeClr val="tx1"/>
                </a:solidFill>
              </a:rPr>
              <a:t> to </a:t>
            </a:r>
            <a:r>
              <a:rPr lang="es-ES" sz="2800" b="1" dirty="0" err="1">
                <a:solidFill>
                  <a:schemeClr val="tx1"/>
                </a:solidFill>
              </a:rPr>
              <a:t>harmonise</a:t>
            </a:r>
            <a:r>
              <a:rPr lang="es-ES" sz="2800" b="1" dirty="0">
                <a:solidFill>
                  <a:schemeClr val="tx1"/>
                </a:solidFill>
              </a:rPr>
              <a:t> and </a:t>
            </a:r>
            <a:r>
              <a:rPr lang="es-ES" sz="2800" b="1" dirty="0" err="1">
                <a:solidFill>
                  <a:schemeClr val="tx1"/>
                </a:solidFill>
              </a:rPr>
              <a:t>enhance</a:t>
            </a:r>
            <a:r>
              <a:rPr lang="es-ES" sz="2800" b="1" dirty="0">
                <a:solidFill>
                  <a:schemeClr val="tx1"/>
                </a:solidFill>
              </a:rPr>
              <a:t> </a:t>
            </a:r>
            <a:r>
              <a:rPr lang="es-ES" sz="2800" b="1" dirty="0" err="1">
                <a:solidFill>
                  <a:schemeClr val="tx1"/>
                </a:solidFill>
              </a:rPr>
              <a:t>synergies</a:t>
            </a:r>
            <a:r>
              <a:rPr lang="es-ES" sz="2800" b="1" dirty="0">
                <a:solidFill>
                  <a:schemeClr val="tx1"/>
                </a:solidFill>
              </a:rPr>
              <a:t> </a:t>
            </a:r>
            <a:r>
              <a:rPr lang="es-ES" sz="2800" b="1" dirty="0" err="1">
                <a:solidFill>
                  <a:schemeClr val="tx1"/>
                </a:solidFill>
              </a:rPr>
              <a:t>RACs</a:t>
            </a:r>
            <a:r>
              <a:rPr lang="es-ES" sz="2800" b="1" dirty="0">
                <a:solidFill>
                  <a:schemeClr val="tx1"/>
                </a:solidFill>
              </a:rPr>
              <a:t> and </a:t>
            </a:r>
            <a:r>
              <a:rPr lang="es-ES" sz="2800" b="1" dirty="0" err="1">
                <a:solidFill>
                  <a:schemeClr val="tx1"/>
                </a:solidFill>
              </a:rPr>
              <a:t>RANs</a:t>
            </a:r>
            <a:r>
              <a:rPr lang="es-ES" sz="2800" b="1" dirty="0">
                <a:solidFill>
                  <a:schemeClr val="tx1"/>
                </a:solidFill>
              </a:rPr>
              <a:t>: </a:t>
            </a:r>
            <a:r>
              <a:rPr lang="es-ES" sz="2800" b="1" dirty="0" err="1">
                <a:solidFill>
                  <a:schemeClr val="tx1"/>
                </a:solidFill>
              </a:rPr>
              <a:t>evolving</a:t>
            </a:r>
            <a:r>
              <a:rPr lang="es-ES" sz="2800" b="1" dirty="0">
                <a:solidFill>
                  <a:schemeClr val="tx1"/>
                </a:solidFill>
              </a:rPr>
              <a:t>                  </a:t>
            </a:r>
            <a:r>
              <a:rPr lang="es-ES" sz="2800" b="1" dirty="0" err="1">
                <a:solidFill>
                  <a:schemeClr val="tx1"/>
                </a:solidFill>
              </a:rPr>
              <a:t>system</a:t>
            </a:r>
            <a:r>
              <a:rPr lang="es-ES" sz="2800" b="1" dirty="0">
                <a:solidFill>
                  <a:schemeClr val="tx1"/>
                </a:solidFill>
              </a:rPr>
              <a:t> and </a:t>
            </a:r>
            <a:r>
              <a:rPr lang="es-ES" sz="2800" b="1" dirty="0" err="1">
                <a:solidFill>
                  <a:schemeClr val="tx1"/>
                </a:solidFill>
              </a:rPr>
              <a:t>neds</a:t>
            </a:r>
            <a:endParaRPr lang="es-ES" sz="2800" b="1" dirty="0">
              <a:solidFill>
                <a:schemeClr val="tx1"/>
              </a:solidFill>
            </a:endParaRPr>
          </a:p>
        </p:txBody>
      </p:sp>
      <p:pic>
        <p:nvPicPr>
          <p:cNvPr id="5" name="Marcador de contenido 4">
            <a:extLst>
              <a:ext uri="{FF2B5EF4-FFF2-40B4-BE49-F238E27FC236}">
                <a16:creationId xmlns:a16="http://schemas.microsoft.com/office/drawing/2014/main" id="{C84E80E0-40EC-CD42-A0DD-0AAE0EA917B8}"/>
              </a:ext>
            </a:extLst>
          </p:cNvPr>
          <p:cNvPicPr>
            <a:picLocks noGrp="1"/>
          </p:cNvPicPr>
          <p:nvPr>
            <p:ph sz="half" idx="1"/>
          </p:nvPr>
        </p:nvPicPr>
        <p:blipFill>
          <a:blip r:embed="rId5"/>
          <a:stretch>
            <a:fillRect/>
          </a:stretch>
        </p:blipFill>
        <p:spPr>
          <a:xfrm>
            <a:off x="3240505" y="655738"/>
            <a:ext cx="8437411" cy="5417071"/>
          </a:xfrm>
          <a:prstGeom prst="rect">
            <a:avLst/>
          </a:prstGeom>
        </p:spPr>
      </p:pic>
      <p:sp>
        <p:nvSpPr>
          <p:cNvPr id="6" name="CuadroTexto 5">
            <a:extLst>
              <a:ext uri="{FF2B5EF4-FFF2-40B4-BE49-F238E27FC236}">
                <a16:creationId xmlns:a16="http://schemas.microsoft.com/office/drawing/2014/main" id="{D9310E16-F8BD-2746-83BC-98B2E8B032FD}"/>
              </a:ext>
            </a:extLst>
          </p:cNvPr>
          <p:cNvSpPr txBox="1"/>
          <p:nvPr/>
        </p:nvSpPr>
        <p:spPr>
          <a:xfrm>
            <a:off x="3709358" y="640445"/>
            <a:ext cx="2846717" cy="584775"/>
          </a:xfrm>
          <a:prstGeom prst="rect">
            <a:avLst/>
          </a:prstGeom>
          <a:noFill/>
        </p:spPr>
        <p:txBody>
          <a:bodyPr wrap="square" rtlCol="0">
            <a:spAutoFit/>
          </a:bodyPr>
          <a:lstStyle/>
          <a:p>
            <a:r>
              <a:rPr lang="es-ES" sz="1600" dirty="0"/>
              <a:t>STAC LBS; STAC SPAW</a:t>
            </a:r>
          </a:p>
          <a:p>
            <a:r>
              <a:rPr lang="es-ES" sz="1600" dirty="0" err="1"/>
              <a:t>Working</a:t>
            </a:r>
            <a:r>
              <a:rPr lang="es-ES" sz="1600" dirty="0"/>
              <a:t> </a:t>
            </a:r>
            <a:r>
              <a:rPr lang="es-ES" sz="1600" dirty="0" err="1"/>
              <a:t>groups</a:t>
            </a:r>
            <a:endParaRPr lang="es-ES" sz="1600" dirty="0"/>
          </a:p>
        </p:txBody>
      </p:sp>
      <p:sp>
        <p:nvSpPr>
          <p:cNvPr id="7" name="CuadroTexto 6">
            <a:extLst>
              <a:ext uri="{FF2B5EF4-FFF2-40B4-BE49-F238E27FC236}">
                <a16:creationId xmlns:a16="http://schemas.microsoft.com/office/drawing/2014/main" id="{EF831807-02CC-D248-8235-E68DE7349ACA}"/>
              </a:ext>
            </a:extLst>
          </p:cNvPr>
          <p:cNvSpPr txBox="1"/>
          <p:nvPr/>
        </p:nvSpPr>
        <p:spPr>
          <a:xfrm>
            <a:off x="9489057" y="4710023"/>
            <a:ext cx="2101817" cy="1600438"/>
          </a:xfrm>
          <a:prstGeom prst="rect">
            <a:avLst/>
          </a:prstGeom>
          <a:noFill/>
        </p:spPr>
        <p:txBody>
          <a:bodyPr wrap="square" rtlCol="0">
            <a:spAutoFit/>
          </a:bodyPr>
          <a:lstStyle/>
          <a:p>
            <a:r>
              <a:rPr lang="es-ES" sz="1400" dirty="0"/>
              <a:t>REMARCO, IAEA, </a:t>
            </a:r>
            <a:r>
              <a:rPr lang="es-ES" sz="1400" dirty="0" err="1"/>
              <a:t>Gulf</a:t>
            </a:r>
            <a:r>
              <a:rPr lang="es-ES" sz="1400" dirty="0"/>
              <a:t> and </a:t>
            </a:r>
            <a:r>
              <a:rPr lang="es-ES" sz="1400" dirty="0" err="1"/>
              <a:t>Caribbean</a:t>
            </a:r>
            <a:r>
              <a:rPr lang="es-ES" sz="1400" dirty="0"/>
              <a:t> </a:t>
            </a:r>
            <a:r>
              <a:rPr lang="es-ES" sz="1400" dirty="0" err="1"/>
              <a:t>Fisheries</a:t>
            </a:r>
            <a:r>
              <a:rPr lang="es-ES" sz="1400" dirty="0"/>
              <a:t> </a:t>
            </a:r>
            <a:r>
              <a:rPr lang="es-ES" sz="1400" dirty="0" err="1"/>
              <a:t>Institute</a:t>
            </a:r>
            <a:r>
              <a:rPr lang="es-ES" sz="1400" dirty="0"/>
              <a:t>, CRFM, </a:t>
            </a:r>
            <a:r>
              <a:rPr lang="es-ES" sz="1400" dirty="0" err="1"/>
              <a:t>Ocean</a:t>
            </a:r>
            <a:r>
              <a:rPr lang="es-ES" sz="1400" dirty="0"/>
              <a:t> </a:t>
            </a:r>
            <a:r>
              <a:rPr lang="es-ES" sz="1400" dirty="0" err="1"/>
              <a:t>Foundation</a:t>
            </a:r>
            <a:r>
              <a:rPr lang="es-ES" sz="1400" dirty="0"/>
              <a:t>, </a:t>
            </a:r>
            <a:r>
              <a:rPr lang="es-ES" sz="1400" dirty="0" err="1"/>
              <a:t>Sargassum</a:t>
            </a:r>
            <a:r>
              <a:rPr lang="es-ES" sz="1400" dirty="0"/>
              <a:t> </a:t>
            </a:r>
            <a:r>
              <a:rPr lang="es-ES" sz="1400" dirty="0" err="1"/>
              <a:t>Commission</a:t>
            </a:r>
            <a:r>
              <a:rPr lang="es-ES" sz="1400" dirty="0"/>
              <a:t>, </a:t>
            </a:r>
            <a:r>
              <a:rPr lang="es-ES" sz="1400" dirty="0" err="1"/>
              <a:t>etc</a:t>
            </a:r>
            <a:endParaRPr lang="es-ES" sz="1400" dirty="0"/>
          </a:p>
        </p:txBody>
      </p:sp>
      <p:sp>
        <p:nvSpPr>
          <p:cNvPr id="8" name="CuadroTexto 7">
            <a:extLst>
              <a:ext uri="{FF2B5EF4-FFF2-40B4-BE49-F238E27FC236}">
                <a16:creationId xmlns:a16="http://schemas.microsoft.com/office/drawing/2014/main" id="{492B990C-4AFF-A842-8480-2EFA9B2C4DF8}"/>
              </a:ext>
            </a:extLst>
          </p:cNvPr>
          <p:cNvSpPr txBox="1"/>
          <p:nvPr/>
        </p:nvSpPr>
        <p:spPr>
          <a:xfrm>
            <a:off x="8795915" y="778944"/>
            <a:ext cx="2794959" cy="338554"/>
          </a:xfrm>
          <a:prstGeom prst="rect">
            <a:avLst/>
          </a:prstGeom>
          <a:noFill/>
        </p:spPr>
        <p:txBody>
          <a:bodyPr wrap="square" rtlCol="0">
            <a:spAutoFit/>
          </a:bodyPr>
          <a:lstStyle/>
          <a:p>
            <a:r>
              <a:rPr lang="es-ES" sz="1600" dirty="0"/>
              <a:t>Marine </a:t>
            </a:r>
            <a:r>
              <a:rPr lang="es-ES" sz="1600" dirty="0" err="1"/>
              <a:t>Mammals</a:t>
            </a:r>
            <a:r>
              <a:rPr lang="es-ES" sz="1600" dirty="0"/>
              <a:t> RAN</a:t>
            </a:r>
          </a:p>
        </p:txBody>
      </p:sp>
      <p:sp>
        <p:nvSpPr>
          <p:cNvPr id="9" name="CuadroTexto 8">
            <a:extLst>
              <a:ext uri="{FF2B5EF4-FFF2-40B4-BE49-F238E27FC236}">
                <a16:creationId xmlns:a16="http://schemas.microsoft.com/office/drawing/2014/main" id="{0346010E-6252-6F4A-9B94-D7B77715A5A6}"/>
              </a:ext>
            </a:extLst>
          </p:cNvPr>
          <p:cNvSpPr txBox="1"/>
          <p:nvPr/>
        </p:nvSpPr>
        <p:spPr>
          <a:xfrm>
            <a:off x="4373217" y="5141343"/>
            <a:ext cx="1734285" cy="1077218"/>
          </a:xfrm>
          <a:prstGeom prst="rect">
            <a:avLst/>
          </a:prstGeom>
          <a:noFill/>
        </p:spPr>
        <p:txBody>
          <a:bodyPr wrap="square" rtlCol="0">
            <a:spAutoFit/>
          </a:bodyPr>
          <a:lstStyle/>
          <a:p>
            <a:r>
              <a:rPr lang="es-ES" sz="1600" dirty="0" err="1"/>
              <a:t>Ocean</a:t>
            </a:r>
            <a:r>
              <a:rPr lang="es-ES" sz="1600" dirty="0"/>
              <a:t> </a:t>
            </a:r>
            <a:r>
              <a:rPr lang="es-ES" sz="1600" dirty="0" err="1"/>
              <a:t>Governance</a:t>
            </a:r>
            <a:r>
              <a:rPr lang="es-ES" sz="1600" dirty="0"/>
              <a:t> </a:t>
            </a:r>
            <a:r>
              <a:rPr lang="es-ES" sz="1600" dirty="0" err="1"/>
              <a:t>Coordination</a:t>
            </a:r>
            <a:r>
              <a:rPr lang="es-ES" sz="1600" dirty="0"/>
              <a:t> </a:t>
            </a:r>
            <a:r>
              <a:rPr lang="es-ES" sz="1600" dirty="0" err="1"/>
              <a:t>Mechanism</a:t>
            </a:r>
            <a:endParaRPr lang="es-ES"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26545264"/>
      </p:ext>
    </p:extLst>
  </p:cSld>
  <p:clrMapOvr>
    <a:masterClrMapping/>
  </p:clrMapOvr>
  <mc:AlternateContent xmlns:mc="http://schemas.openxmlformats.org/markup-compatibility/2006" xmlns:p14="http://schemas.microsoft.com/office/powerpoint/2010/main">
    <mc:Choice Requires="p14">
      <p:transition spd="slow" p14:dur="2000" advTm="35362"/>
    </mc:Choice>
    <mc:Fallback xmlns="">
      <p:transition spd="slow" advTm="3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E76AD-D956-164A-824B-E845A65012F9}"/>
              </a:ext>
            </a:extLst>
          </p:cNvPr>
          <p:cNvSpPr>
            <a:spLocks noGrp="1"/>
          </p:cNvSpPr>
          <p:nvPr>
            <p:ph type="title"/>
          </p:nvPr>
        </p:nvSpPr>
        <p:spPr>
          <a:xfrm>
            <a:off x="290300" y="141031"/>
            <a:ext cx="10924040" cy="1280890"/>
          </a:xfrm>
        </p:spPr>
        <p:txBody>
          <a:bodyPr>
            <a:normAutofit/>
          </a:bodyPr>
          <a:lstStyle/>
          <a:p>
            <a:r>
              <a:rPr lang="es-ES" dirty="0" err="1"/>
              <a:t>Guidelines</a:t>
            </a:r>
            <a:r>
              <a:rPr lang="es-ES" dirty="0"/>
              <a:t> </a:t>
            </a:r>
            <a:r>
              <a:rPr lang="es-ES" dirty="0" err="1"/>
              <a:t>index</a:t>
            </a:r>
            <a:r>
              <a:rPr lang="es-ES" dirty="0"/>
              <a:t>  </a:t>
            </a:r>
            <a:r>
              <a:rPr lang="es-ES" dirty="0" err="1"/>
              <a:t>proposal</a:t>
            </a:r>
            <a:br>
              <a:rPr lang="es-ES" dirty="0"/>
            </a:br>
            <a:endParaRPr lang="es-ES" dirty="0"/>
          </a:p>
        </p:txBody>
      </p:sp>
      <p:sp>
        <p:nvSpPr>
          <p:cNvPr id="3" name="Marcador de contenido 2">
            <a:extLst>
              <a:ext uri="{FF2B5EF4-FFF2-40B4-BE49-F238E27FC236}">
                <a16:creationId xmlns:a16="http://schemas.microsoft.com/office/drawing/2014/main" id="{E8814277-B956-A64E-8F0C-64E39769508C}"/>
              </a:ext>
            </a:extLst>
          </p:cNvPr>
          <p:cNvSpPr>
            <a:spLocks noGrp="1"/>
          </p:cNvSpPr>
          <p:nvPr>
            <p:ph sz="half" idx="1"/>
          </p:nvPr>
        </p:nvSpPr>
        <p:spPr>
          <a:xfrm>
            <a:off x="731640" y="1421921"/>
            <a:ext cx="5786118" cy="4840856"/>
          </a:xfrm>
        </p:spPr>
        <p:txBody>
          <a:bodyPr>
            <a:normAutofit fontScale="25000" lnSpcReduction="20000"/>
          </a:bodyPr>
          <a:lstStyle/>
          <a:p>
            <a:pPr marL="0" indent="0">
              <a:buNone/>
            </a:pPr>
            <a:endParaRPr lang="es-ES" dirty="0"/>
          </a:p>
          <a:p>
            <a:pPr lvl="0" fontAlgn="base"/>
            <a:r>
              <a:rPr lang="es-ES" sz="6400" dirty="0"/>
              <a:t>i. INTRODUCTION</a:t>
            </a:r>
          </a:p>
          <a:p>
            <a:pPr lvl="0" fontAlgn="base"/>
            <a:r>
              <a:rPr lang="en-US" sz="6400" dirty="0"/>
              <a:t>II. GENERAL CONSIDERATIONS</a:t>
            </a:r>
            <a:endParaRPr lang="es-ES" sz="6400" dirty="0"/>
          </a:p>
          <a:p>
            <a:pPr lvl="0" fontAlgn="base"/>
            <a:r>
              <a:rPr lang="en-US" sz="6400" dirty="0"/>
              <a:t>III. DEFINITIONS: REGIONAL ACTIVITY CENTRES (RACs) AND </a:t>
            </a:r>
            <a:r>
              <a:rPr lang="en-US" sz="7200" dirty="0"/>
              <a:t>REGIONAL</a:t>
            </a:r>
            <a:r>
              <a:rPr lang="en-US" sz="4000" dirty="0"/>
              <a:t> </a:t>
            </a:r>
            <a:r>
              <a:rPr lang="en-US" sz="7200" dirty="0"/>
              <a:t>A</a:t>
            </a:r>
            <a:r>
              <a:rPr lang="en-US" sz="6400" dirty="0"/>
              <a:t>CTIVITY NETWORK (RANs)</a:t>
            </a:r>
          </a:p>
          <a:p>
            <a:pPr marL="0" lvl="0" indent="0" fontAlgn="base">
              <a:buNone/>
            </a:pPr>
            <a:endParaRPr lang="es-ES" sz="6400" dirty="0"/>
          </a:p>
          <a:p>
            <a:pPr marL="0" indent="0">
              <a:buNone/>
            </a:pPr>
            <a:r>
              <a:rPr lang="es-ES" sz="6400" b="1" dirty="0">
                <a:solidFill>
                  <a:schemeClr val="accent2"/>
                </a:solidFill>
              </a:rPr>
              <a:t>FIRST PART-  </a:t>
            </a:r>
            <a:r>
              <a:rPr lang="es-ES" sz="6400" b="1" dirty="0" err="1">
                <a:solidFill>
                  <a:schemeClr val="accent2"/>
                </a:solidFill>
              </a:rPr>
              <a:t>RACs</a:t>
            </a:r>
            <a:r>
              <a:rPr lang="es-ES" sz="6400" b="1" dirty="0">
                <a:solidFill>
                  <a:schemeClr val="accent2"/>
                </a:solidFill>
              </a:rPr>
              <a:t> GUIDELINES</a:t>
            </a:r>
            <a:endParaRPr lang="es-ES" sz="6400" dirty="0">
              <a:solidFill>
                <a:schemeClr val="accent2"/>
              </a:solidFill>
            </a:endParaRPr>
          </a:p>
          <a:p>
            <a:r>
              <a:rPr lang="en-US" sz="6400" dirty="0"/>
              <a:t>IV. OBJECTIVES AND FUNCTIONS  OF THE RACs</a:t>
            </a:r>
            <a:endParaRPr lang="es-ES" sz="6400" dirty="0"/>
          </a:p>
          <a:p>
            <a:r>
              <a:rPr lang="en-US" sz="6400" dirty="0"/>
              <a:t>V. ESTABLISHMENT OF THE RACs</a:t>
            </a:r>
            <a:endParaRPr lang="es-ES" sz="6400" dirty="0"/>
          </a:p>
          <a:p>
            <a:pPr lvl="2">
              <a:buFont typeface="Wingdings" pitchFamily="2" charset="2"/>
              <a:buChar char="v"/>
            </a:pPr>
            <a:r>
              <a:rPr lang="en-US" sz="5600" dirty="0" err="1"/>
              <a:t>V.i</a:t>
            </a:r>
            <a:r>
              <a:rPr lang="en-US" sz="5600" dirty="0"/>
              <a:t>. NECCESITY </a:t>
            </a:r>
            <a:endParaRPr lang="es-ES" sz="5600" dirty="0"/>
          </a:p>
          <a:p>
            <a:pPr lvl="2">
              <a:buFont typeface="Wingdings" pitchFamily="2" charset="2"/>
              <a:buChar char="v"/>
            </a:pPr>
            <a:r>
              <a:rPr lang="en-US" sz="5600" dirty="0" err="1"/>
              <a:t>V.ii</a:t>
            </a:r>
            <a:r>
              <a:rPr lang="en-US" sz="5600" dirty="0"/>
              <a:t>  CRITERIA FOR THE SELECTION </a:t>
            </a:r>
            <a:endParaRPr lang="es-ES" sz="5600" dirty="0"/>
          </a:p>
          <a:p>
            <a:pPr lvl="2">
              <a:buFont typeface="Wingdings" pitchFamily="2" charset="2"/>
              <a:buChar char="v"/>
            </a:pPr>
            <a:r>
              <a:rPr lang="en-US" sz="5600" dirty="0" err="1"/>
              <a:t>V.iii</a:t>
            </a:r>
            <a:r>
              <a:rPr lang="en-US" sz="5600" dirty="0"/>
              <a:t>. PROCEDURE TO ESTABLISH A RAC</a:t>
            </a:r>
          </a:p>
          <a:p>
            <a:pPr lvl="1"/>
            <a:r>
              <a:rPr lang="en-US" sz="6400" dirty="0"/>
              <a:t>VI. RACS OPERATIONS:</a:t>
            </a:r>
            <a:endParaRPr lang="es-ES" sz="6400" dirty="0"/>
          </a:p>
          <a:p>
            <a:pPr lvl="2">
              <a:buFont typeface="Wingdings" pitchFamily="2" charset="2"/>
              <a:buChar char="v"/>
            </a:pPr>
            <a:r>
              <a:rPr lang="en-US" sz="5600" dirty="0" err="1"/>
              <a:t>VI.i</a:t>
            </a:r>
            <a:r>
              <a:rPr lang="en-US" sz="5600" dirty="0"/>
              <a:t> </a:t>
            </a:r>
            <a:r>
              <a:rPr lang="es-ES" sz="5600" dirty="0"/>
              <a:t>ADMINISTRATIVE </a:t>
            </a:r>
          </a:p>
          <a:p>
            <a:pPr lvl="2">
              <a:buFont typeface="Wingdings" pitchFamily="2" charset="2"/>
              <a:buChar char="v"/>
            </a:pPr>
            <a:r>
              <a:rPr lang="en-US" sz="5600" dirty="0" err="1"/>
              <a:t>VI.ii.OPERATIONAL</a:t>
            </a:r>
            <a:endParaRPr lang="es-ES" sz="5600" dirty="0"/>
          </a:p>
          <a:p>
            <a:pPr lvl="2">
              <a:buFont typeface="Wingdings" pitchFamily="2" charset="2"/>
              <a:buChar char="v"/>
            </a:pPr>
            <a:r>
              <a:rPr lang="es-ES" sz="5600" dirty="0"/>
              <a:t>IV. </a:t>
            </a:r>
            <a:r>
              <a:rPr lang="es-ES" sz="5600" dirty="0" err="1"/>
              <a:t>Iii</a:t>
            </a:r>
            <a:r>
              <a:rPr lang="es-ES" sz="5600" dirty="0"/>
              <a:t>. FINANCE</a:t>
            </a:r>
          </a:p>
          <a:p>
            <a:pPr marL="0" indent="0">
              <a:buNone/>
            </a:pPr>
            <a:endParaRPr lang="es-ES" dirty="0"/>
          </a:p>
        </p:txBody>
      </p:sp>
      <p:sp>
        <p:nvSpPr>
          <p:cNvPr id="4" name="Marcador de contenido 3">
            <a:extLst>
              <a:ext uri="{FF2B5EF4-FFF2-40B4-BE49-F238E27FC236}">
                <a16:creationId xmlns:a16="http://schemas.microsoft.com/office/drawing/2014/main" id="{4EC8E7E4-B982-A84C-B353-F4D2B3B19163}"/>
              </a:ext>
            </a:extLst>
          </p:cNvPr>
          <p:cNvSpPr>
            <a:spLocks noGrp="1"/>
          </p:cNvSpPr>
          <p:nvPr>
            <p:ph sz="half" idx="2"/>
          </p:nvPr>
        </p:nvSpPr>
        <p:spPr>
          <a:xfrm>
            <a:off x="6659119" y="1421921"/>
            <a:ext cx="5440732" cy="4989512"/>
          </a:xfrm>
        </p:spPr>
        <p:txBody>
          <a:bodyPr>
            <a:normAutofit fontScale="25000" lnSpcReduction="20000"/>
          </a:bodyPr>
          <a:lstStyle/>
          <a:p>
            <a:r>
              <a:rPr lang="es-ES" sz="5600" b="1" dirty="0">
                <a:solidFill>
                  <a:schemeClr val="accent2"/>
                </a:solidFill>
              </a:rPr>
              <a:t>SECOND  PART-  </a:t>
            </a:r>
            <a:r>
              <a:rPr lang="es-ES" sz="5600" b="1" dirty="0" err="1">
                <a:solidFill>
                  <a:schemeClr val="accent2"/>
                </a:solidFill>
              </a:rPr>
              <a:t>RACs</a:t>
            </a:r>
            <a:r>
              <a:rPr lang="es-ES" sz="5600" b="1" dirty="0">
                <a:solidFill>
                  <a:schemeClr val="accent2"/>
                </a:solidFill>
              </a:rPr>
              <a:t> GUIDELINES</a:t>
            </a:r>
            <a:r>
              <a:rPr lang="es-ES" sz="5600" dirty="0">
                <a:solidFill>
                  <a:schemeClr val="accent2"/>
                </a:solidFill>
              </a:rPr>
              <a:t> </a:t>
            </a:r>
          </a:p>
          <a:p>
            <a:pPr lvl="0" fontAlgn="base"/>
            <a:r>
              <a:rPr lang="en-US" sz="5600" dirty="0"/>
              <a:t>VII. OBJECTIVES AND FUNCTIONS  OF THE RANs</a:t>
            </a:r>
            <a:endParaRPr lang="es-ES" sz="5600" dirty="0"/>
          </a:p>
          <a:p>
            <a:r>
              <a:rPr lang="en-US" sz="5600" dirty="0"/>
              <a:t> VIII. ESTABLISHMENT OF THE RANs</a:t>
            </a:r>
            <a:endParaRPr lang="es-ES" sz="5600" dirty="0"/>
          </a:p>
          <a:p>
            <a:pPr lvl="1">
              <a:buFont typeface="Wingdings" pitchFamily="2" charset="2"/>
              <a:buChar char="v"/>
            </a:pPr>
            <a:r>
              <a:rPr lang="en-US" sz="5400" dirty="0" err="1"/>
              <a:t>VIII.i</a:t>
            </a:r>
            <a:r>
              <a:rPr lang="en-US" sz="5400" dirty="0"/>
              <a:t>. NECCESITY </a:t>
            </a:r>
            <a:endParaRPr lang="es-ES" sz="5400" dirty="0"/>
          </a:p>
          <a:p>
            <a:pPr lvl="1">
              <a:buFont typeface="Wingdings" pitchFamily="2" charset="2"/>
              <a:buChar char="v"/>
            </a:pPr>
            <a:r>
              <a:rPr lang="en-US" sz="5400" dirty="0" err="1"/>
              <a:t>VIII.ii</a:t>
            </a:r>
            <a:r>
              <a:rPr lang="en-US" sz="5400" dirty="0"/>
              <a:t>  CRITERIA FOR THE SELECTION </a:t>
            </a:r>
            <a:endParaRPr lang="es-ES" sz="5400" dirty="0"/>
          </a:p>
          <a:p>
            <a:pPr lvl="1">
              <a:buFont typeface="Wingdings" pitchFamily="2" charset="2"/>
              <a:buChar char="v"/>
            </a:pPr>
            <a:r>
              <a:rPr lang="en-US" sz="5400" dirty="0" err="1"/>
              <a:t>VIII.iii</a:t>
            </a:r>
            <a:r>
              <a:rPr lang="en-US" sz="5400" dirty="0"/>
              <a:t>. PROCEDURE TO ESTABLISH A RAN </a:t>
            </a:r>
            <a:endParaRPr lang="es-ES" sz="5400" dirty="0"/>
          </a:p>
          <a:p>
            <a:pPr lvl="0" fontAlgn="base"/>
            <a:r>
              <a:rPr lang="en-US" sz="5600" dirty="0"/>
              <a:t>IX. RANs OPERATIONS</a:t>
            </a:r>
            <a:endParaRPr lang="es-ES" sz="5600" dirty="0"/>
          </a:p>
          <a:p>
            <a:pPr lvl="1">
              <a:buFont typeface="Wingdings" pitchFamily="2" charset="2"/>
              <a:buChar char="v"/>
            </a:pPr>
            <a:r>
              <a:rPr lang="en-US" sz="5400" dirty="0" err="1"/>
              <a:t>IX.i</a:t>
            </a:r>
            <a:r>
              <a:rPr lang="en-US" sz="5400" dirty="0"/>
              <a:t> </a:t>
            </a:r>
            <a:r>
              <a:rPr lang="es-ES" sz="5400" dirty="0"/>
              <a:t>ADMINISTRATIVE </a:t>
            </a:r>
          </a:p>
          <a:p>
            <a:pPr lvl="1">
              <a:buFont typeface="Wingdings" pitchFamily="2" charset="2"/>
              <a:buChar char="v"/>
            </a:pPr>
            <a:r>
              <a:rPr lang="en-US" sz="5400" dirty="0"/>
              <a:t>IX. ii OPERATIONAL </a:t>
            </a:r>
          </a:p>
          <a:p>
            <a:pPr lvl="1">
              <a:buFont typeface="Wingdings" pitchFamily="2" charset="2"/>
              <a:buChar char="v"/>
            </a:pPr>
            <a:r>
              <a:rPr lang="en-US" sz="5400" dirty="0" err="1"/>
              <a:t>IX.iii</a:t>
            </a:r>
            <a:r>
              <a:rPr lang="en-US" sz="5400" dirty="0"/>
              <a:t>. </a:t>
            </a:r>
            <a:r>
              <a:rPr lang="es-ES" sz="5400" dirty="0"/>
              <a:t>FINANCE</a:t>
            </a:r>
            <a:r>
              <a:rPr lang="en-US" sz="5600" dirty="0"/>
              <a:t> </a:t>
            </a:r>
          </a:p>
          <a:p>
            <a:pPr marL="0" indent="0">
              <a:buNone/>
            </a:pPr>
            <a:endParaRPr lang="es-ES" sz="5600" dirty="0"/>
          </a:p>
          <a:p>
            <a:pPr marL="0" indent="0">
              <a:buNone/>
            </a:pPr>
            <a:r>
              <a:rPr lang="en-US" sz="5600" dirty="0"/>
              <a:t> </a:t>
            </a:r>
            <a:r>
              <a:rPr lang="es-ES" sz="5600" dirty="0"/>
              <a:t>ACRONYMX</a:t>
            </a:r>
          </a:p>
          <a:p>
            <a:pPr marL="0" indent="0">
              <a:buNone/>
            </a:pPr>
            <a:r>
              <a:rPr lang="es-ES" sz="5600" dirty="0"/>
              <a:t> REFERENCES</a:t>
            </a:r>
            <a:br>
              <a:rPr lang="es-ES" sz="5600" dirty="0"/>
            </a:br>
            <a:r>
              <a:rPr lang="es-ES" sz="5600" dirty="0"/>
              <a:t>  </a:t>
            </a:r>
          </a:p>
          <a:p>
            <a:pPr marL="0" indent="0">
              <a:buNone/>
            </a:pPr>
            <a:r>
              <a:rPr lang="es-ES" sz="5600" dirty="0"/>
              <a:t>ANNEX 1: </a:t>
            </a:r>
          </a:p>
          <a:p>
            <a:pPr marL="0" indent="0">
              <a:buNone/>
            </a:pPr>
            <a:r>
              <a:rPr lang="es-ES" sz="5600" dirty="0" err="1"/>
              <a:t>Common</a:t>
            </a:r>
            <a:r>
              <a:rPr lang="es-ES" sz="5600" dirty="0"/>
              <a:t> </a:t>
            </a:r>
            <a:r>
              <a:rPr lang="es-ES" sz="5600" dirty="0" err="1"/>
              <a:t>provisions</a:t>
            </a:r>
            <a:r>
              <a:rPr lang="es-ES" sz="5600" dirty="0"/>
              <a:t> </a:t>
            </a:r>
            <a:r>
              <a:rPr lang="es-ES" sz="5600" dirty="0" err="1"/>
              <a:t>for</a:t>
            </a:r>
            <a:r>
              <a:rPr lang="es-ES" sz="5600" dirty="0"/>
              <a:t> </a:t>
            </a:r>
            <a:r>
              <a:rPr lang="es-ES" sz="5600" dirty="0" err="1"/>
              <a:t>RACs</a:t>
            </a:r>
            <a:r>
              <a:rPr lang="es-ES" sz="5600" dirty="0"/>
              <a:t> </a:t>
            </a:r>
            <a:r>
              <a:rPr lang="es-ES" sz="5600" dirty="0" err="1"/>
              <a:t>Agreement</a:t>
            </a:r>
            <a:endParaRPr lang="es-ES" sz="5600" dirty="0"/>
          </a:p>
          <a:p>
            <a:pPr marL="0" indent="0">
              <a:buNone/>
            </a:pPr>
            <a:r>
              <a:rPr lang="en-US" sz="5600" dirty="0"/>
              <a:t>ANNEX 2:</a:t>
            </a:r>
            <a:br>
              <a:rPr lang="en-US" sz="5600" dirty="0"/>
            </a:br>
            <a:r>
              <a:rPr lang="en-US" sz="5600" dirty="0"/>
              <a:t>CHECK LIST FOR NEW RANs</a:t>
            </a:r>
            <a:endParaRPr lang="es-E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7447210"/>
      </p:ext>
    </p:extLst>
  </p:cSld>
  <p:clrMapOvr>
    <a:masterClrMapping/>
  </p:clrMapOvr>
  <mc:AlternateContent xmlns:mc="http://schemas.openxmlformats.org/markup-compatibility/2006" xmlns:p14="http://schemas.microsoft.com/office/powerpoint/2010/main">
    <mc:Choice Requires="p14">
      <p:transition spd="slow" p14:dur="2000" advTm="82322"/>
    </mc:Choice>
    <mc:Fallback xmlns="">
      <p:transition spd="slow" advTm="82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E37F71-6CD4-D14B-99DB-F4DCFD8923F9}"/>
              </a:ext>
            </a:extLst>
          </p:cNvPr>
          <p:cNvSpPr>
            <a:spLocks noGrp="1"/>
          </p:cNvSpPr>
          <p:nvPr>
            <p:ph type="title"/>
          </p:nvPr>
        </p:nvSpPr>
        <p:spPr>
          <a:xfrm>
            <a:off x="1647716" y="0"/>
            <a:ext cx="10175874" cy="1280890"/>
          </a:xfrm>
        </p:spPr>
        <p:txBody>
          <a:bodyPr>
            <a:normAutofit fontScale="90000"/>
          </a:bodyPr>
          <a:lstStyle/>
          <a:p>
            <a:r>
              <a:rPr lang="en-US" b="1" dirty="0"/>
              <a:t>III. DEFINITIONS: REGIONAL ACTIVITY CENTRES (RACs) AND REGIONAL ACTIVITY NETWORKS (RANs) </a:t>
            </a:r>
            <a:br>
              <a:rPr lang="es-ES" b="1" dirty="0"/>
            </a:br>
            <a:r>
              <a:rPr lang="en-US" b="1" dirty="0"/>
              <a:t> </a:t>
            </a:r>
            <a:br>
              <a:rPr lang="es-ES" dirty="0"/>
            </a:br>
            <a:endParaRPr lang="es-ES" dirty="0"/>
          </a:p>
        </p:txBody>
      </p:sp>
      <p:sp>
        <p:nvSpPr>
          <p:cNvPr id="3" name="Marcador de contenido 2">
            <a:extLst>
              <a:ext uri="{FF2B5EF4-FFF2-40B4-BE49-F238E27FC236}">
                <a16:creationId xmlns:a16="http://schemas.microsoft.com/office/drawing/2014/main" id="{7B92E846-6816-C744-81DC-7D842143D8C8}"/>
              </a:ext>
            </a:extLst>
          </p:cNvPr>
          <p:cNvSpPr>
            <a:spLocks noGrp="1"/>
          </p:cNvSpPr>
          <p:nvPr>
            <p:ph idx="1"/>
          </p:nvPr>
        </p:nvSpPr>
        <p:spPr>
          <a:xfrm>
            <a:off x="340242" y="1280890"/>
            <a:ext cx="11851758" cy="5577110"/>
          </a:xfrm>
        </p:spPr>
        <p:txBody>
          <a:bodyPr>
            <a:normAutofit/>
          </a:bodyPr>
          <a:lstStyle/>
          <a:p>
            <a:pPr lvl="0" fontAlgn="base"/>
            <a:r>
              <a:rPr lang="en-US" sz="2600" b="1" dirty="0"/>
              <a:t>11.  </a:t>
            </a:r>
            <a:r>
              <a:rPr lang="en-US" sz="2600" b="1" u="sng" dirty="0"/>
              <a:t>A  Regional Activity Centre (RAC</a:t>
            </a:r>
            <a:r>
              <a:rPr lang="en-US" sz="2600" u="sng" dirty="0"/>
              <a:t>)</a:t>
            </a:r>
            <a:r>
              <a:rPr lang="en-US" sz="2600" dirty="0"/>
              <a:t> is a financially autonomous, international or regional organization, or regional or national institution with regional focus, which has been designated by the Contracting Parties to the Cartagena Convention to coordinate or carry out specific technical functions and activities in support of the Convention and its Protocols or any future protocols.</a:t>
            </a:r>
            <a:r>
              <a:rPr lang="en-US" sz="2600" i="1" dirty="0"/>
              <a:t> </a:t>
            </a:r>
            <a:r>
              <a:rPr lang="en-US" sz="2600" dirty="0"/>
              <a:t>The primary objective of the RAC is to strengthen the delivery of activities in support of the Convention and its Protocols and the science-policy interface through decentralizing the work, building regional institutional capacity and addition of human and financial resources from a member country, another UN or international organization, non governmental organization or other donors.</a:t>
            </a:r>
            <a:endParaRPr lang="es-ES" sz="2600" dirty="0"/>
          </a:p>
          <a:p>
            <a:pPr marL="0" indent="0">
              <a:buNone/>
            </a:pPr>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89533349"/>
      </p:ext>
    </p:extLst>
  </p:cSld>
  <p:clrMapOvr>
    <a:masterClrMapping/>
  </p:clrMapOvr>
  <mc:AlternateContent xmlns:mc="http://schemas.openxmlformats.org/markup-compatibility/2006" xmlns:p14="http://schemas.microsoft.com/office/powerpoint/2010/main">
    <mc:Choice Requires="p14">
      <p:transition spd="slow" p14:dur="2000" advTm="55717"/>
    </mc:Choice>
    <mc:Fallback xmlns="">
      <p:transition spd="slow" advTm="5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A57C29C-2353-924A-B9BE-C3982F81E4D7}"/>
              </a:ext>
            </a:extLst>
          </p:cNvPr>
          <p:cNvSpPr>
            <a:spLocks noGrp="1"/>
          </p:cNvSpPr>
          <p:nvPr>
            <p:ph idx="1"/>
          </p:nvPr>
        </p:nvSpPr>
        <p:spPr>
          <a:xfrm>
            <a:off x="388883" y="1411358"/>
            <a:ext cx="11458560" cy="5456581"/>
          </a:xfrm>
        </p:spPr>
        <p:txBody>
          <a:bodyPr>
            <a:normAutofit fontScale="70000" lnSpcReduction="20000"/>
          </a:bodyPr>
          <a:lstStyle/>
          <a:p>
            <a:r>
              <a:rPr lang="en-US" sz="4000" b="1" u="sng" dirty="0"/>
              <a:t>12. A Regional Activity Network</a:t>
            </a:r>
            <a:r>
              <a:rPr lang="en-US" sz="4000" b="1" dirty="0"/>
              <a:t> (RAN</a:t>
            </a:r>
            <a:r>
              <a:rPr lang="en-US" sz="4000" dirty="0"/>
              <a:t>) </a:t>
            </a:r>
            <a:r>
              <a:rPr lang="en-US" sz="4000" dirty="0">
                <a:solidFill>
                  <a:schemeClr val="tx1"/>
                </a:solidFill>
              </a:rPr>
              <a:t>is a </a:t>
            </a:r>
            <a:r>
              <a:rPr lang="en-US" sz="4000" b="1" dirty="0">
                <a:solidFill>
                  <a:schemeClr val="tx1"/>
                </a:solidFill>
              </a:rPr>
              <a:t>network of </a:t>
            </a:r>
            <a:r>
              <a:rPr lang="en-US" sz="4000" dirty="0">
                <a:solidFill>
                  <a:schemeClr val="tx1"/>
                </a:solidFill>
              </a:rPr>
              <a:t>technical institutions or individuals(including inter alias, governmental, intergovernmental, international, non-governmental, scientific or academic institutions) that provides input, peer review, technical expertise </a:t>
            </a:r>
            <a:r>
              <a:rPr lang="en-US" sz="2300" dirty="0"/>
              <a:t> </a:t>
            </a:r>
            <a:r>
              <a:rPr lang="en-US" sz="4000" dirty="0">
                <a:solidFill>
                  <a:schemeClr val="tx1"/>
                </a:solidFill>
              </a:rPr>
              <a:t>or </a:t>
            </a:r>
            <a:r>
              <a:rPr lang="en-US" sz="4000" b="1" dirty="0">
                <a:solidFill>
                  <a:schemeClr val="tx1"/>
                </a:solidFill>
              </a:rPr>
              <a:t>other supporting services </a:t>
            </a:r>
            <a:r>
              <a:rPr lang="en-US" sz="4000" dirty="0">
                <a:solidFill>
                  <a:schemeClr val="tx1"/>
                </a:solidFill>
              </a:rPr>
              <a:t>( i.e. communication, networking, capacity building or awareness raising), in one or more scientific or technical areas covered under the Cartagena Convention and its Protocols through its coordinating mechanism as designated by the Decision of Parties. The primary objective of the RANs is to enhance the </a:t>
            </a:r>
            <a:r>
              <a:rPr lang="en-US" sz="4000" b="1" dirty="0">
                <a:solidFill>
                  <a:schemeClr val="tx1"/>
                </a:solidFill>
              </a:rPr>
              <a:t>science-policy-society interface </a:t>
            </a:r>
            <a:r>
              <a:rPr lang="en-US" sz="4000" dirty="0">
                <a:solidFill>
                  <a:schemeClr val="tx1"/>
                </a:solidFill>
              </a:rPr>
              <a:t>and the level and depth of cooperation and sharing of expertise in the WCR related to the implementation of the Cartagena Convention and its Protocols. </a:t>
            </a:r>
            <a:br>
              <a:rPr lang="en-US" sz="4000" dirty="0">
                <a:solidFill>
                  <a:schemeClr val="tx1"/>
                </a:solidFill>
              </a:rPr>
            </a:br>
            <a:br>
              <a:rPr lang="en-US" sz="4000" dirty="0">
                <a:solidFill>
                  <a:schemeClr val="tx1"/>
                </a:solidFill>
              </a:rPr>
            </a:br>
            <a:r>
              <a:rPr lang="en-US" sz="2800" dirty="0">
                <a:solidFill>
                  <a:schemeClr val="tx1"/>
                </a:solidFill>
              </a:rPr>
              <a:t> </a:t>
            </a:r>
            <a:endParaRPr lang="es-E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5590593"/>
      </p:ext>
    </p:extLst>
  </p:cSld>
  <p:clrMapOvr>
    <a:masterClrMapping/>
  </p:clrMapOvr>
  <mc:AlternateContent xmlns:mc="http://schemas.openxmlformats.org/markup-compatibility/2006" xmlns:p14="http://schemas.microsoft.com/office/powerpoint/2010/main">
    <mc:Choice Requires="p14">
      <p:transition spd="slow" p14:dur="2000" advTm="83785"/>
    </mc:Choice>
    <mc:Fallback xmlns="">
      <p:transition spd="slow" advTm="8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5C07C9-1500-DA42-80AC-7DFB2C011C62}"/>
              </a:ext>
            </a:extLst>
          </p:cNvPr>
          <p:cNvSpPr>
            <a:spLocks noGrp="1"/>
          </p:cNvSpPr>
          <p:nvPr>
            <p:ph type="title"/>
          </p:nvPr>
        </p:nvSpPr>
        <p:spPr>
          <a:xfrm>
            <a:off x="1703656" y="0"/>
            <a:ext cx="8911687" cy="614363"/>
          </a:xfrm>
        </p:spPr>
        <p:txBody>
          <a:bodyPr>
            <a:normAutofit fontScale="90000"/>
          </a:bodyPr>
          <a:lstStyle/>
          <a:p>
            <a:r>
              <a:rPr lang="en-US" sz="2200" b="1" dirty="0"/>
              <a:t>FIRST PART: GUIDELINES ON THE ESTABLISHMENT AND OPERATIONS OF THE RACs</a:t>
            </a:r>
            <a:r>
              <a:rPr lang="es-ES" sz="2200" b="1" dirty="0"/>
              <a:t>   </a:t>
            </a:r>
            <a:r>
              <a:rPr lang="en-US" sz="2200" b="1" dirty="0"/>
              <a:t>IV. OBJECTIVES RACS Art 13.</a:t>
            </a:r>
            <a:endParaRPr lang="es-ES" dirty="0"/>
          </a:p>
        </p:txBody>
      </p:sp>
      <p:sp>
        <p:nvSpPr>
          <p:cNvPr id="3" name="Marcador de contenido 2">
            <a:extLst>
              <a:ext uri="{FF2B5EF4-FFF2-40B4-BE49-F238E27FC236}">
                <a16:creationId xmlns:a16="http://schemas.microsoft.com/office/drawing/2014/main" id="{93F9DDA0-E53D-6D4E-BDEE-2148DB2852F6}"/>
              </a:ext>
            </a:extLst>
          </p:cNvPr>
          <p:cNvSpPr>
            <a:spLocks noGrp="1"/>
          </p:cNvSpPr>
          <p:nvPr>
            <p:ph idx="1"/>
          </p:nvPr>
        </p:nvSpPr>
        <p:spPr>
          <a:xfrm>
            <a:off x="230187" y="869544"/>
            <a:ext cx="11858624" cy="6243637"/>
          </a:xfrm>
        </p:spPr>
        <p:txBody>
          <a:bodyPr numCol="1">
            <a:normAutofit fontScale="62500" lnSpcReduction="20000"/>
          </a:bodyPr>
          <a:lstStyle/>
          <a:p>
            <a:pPr lvl="0" fontAlgn="base"/>
            <a:r>
              <a:rPr lang="en-US" sz="3400" dirty="0"/>
              <a:t>To maintain regular </a:t>
            </a:r>
            <a:r>
              <a:rPr lang="en-US" sz="3400" b="1" dirty="0">
                <a:solidFill>
                  <a:schemeClr val="accent2"/>
                </a:solidFill>
              </a:rPr>
              <a:t>contact </a:t>
            </a:r>
            <a:r>
              <a:rPr lang="en-US" sz="3400" dirty="0"/>
              <a:t>with the Secretariat and other RACs and RANs  for coordinating holistic, integrated and synergetic action  </a:t>
            </a:r>
            <a:endParaRPr lang="es-ES" sz="3400" dirty="0"/>
          </a:p>
          <a:p>
            <a:pPr lvl="0" fontAlgn="base"/>
            <a:r>
              <a:rPr lang="en-US" sz="3400" dirty="0"/>
              <a:t> To  </a:t>
            </a:r>
            <a:r>
              <a:rPr lang="en-US" sz="3400" b="1" dirty="0">
                <a:solidFill>
                  <a:schemeClr val="accent2"/>
                </a:solidFill>
              </a:rPr>
              <a:t>foster and catalyze regional knowledge production and exchange </a:t>
            </a:r>
            <a:r>
              <a:rPr lang="en-US" sz="3400" dirty="0"/>
              <a:t>among </a:t>
            </a:r>
            <a:r>
              <a:rPr lang="en-US" sz="3400" dirty="0" err="1"/>
              <a:t>i.a</a:t>
            </a:r>
            <a:r>
              <a:rPr lang="en-US" sz="3400" dirty="0"/>
              <a:t>., RANs, international, national and regional agencies, and research institutions related to the relevant scientific and technical aspects of the Convention and its Protocols; </a:t>
            </a:r>
            <a:endParaRPr lang="es-ES" sz="3400" dirty="0"/>
          </a:p>
          <a:p>
            <a:pPr lvl="0" fontAlgn="base"/>
            <a:r>
              <a:rPr lang="en-US" sz="3400" dirty="0"/>
              <a:t>To </a:t>
            </a:r>
            <a:r>
              <a:rPr lang="en-US" sz="3400" b="1" dirty="0">
                <a:solidFill>
                  <a:schemeClr val="accent2"/>
                </a:solidFill>
              </a:rPr>
              <a:t>compile, update and disseminate data, reports and </a:t>
            </a:r>
            <a:r>
              <a:rPr lang="en-US" sz="3400" dirty="0"/>
              <a:t>provide technical advice in an appropriate form to the governments of the region, in particular in response to the COP Decisions and in coordination with  RACs, RANs and the Scientific and Technical Advisory Committees (STAC) and working groups of the Convention and/or its Protocols, </a:t>
            </a:r>
            <a:endParaRPr lang="es-ES" sz="3400" dirty="0"/>
          </a:p>
          <a:p>
            <a:pPr lvl="0" fontAlgn="base"/>
            <a:r>
              <a:rPr lang="en-US" sz="3400" dirty="0"/>
              <a:t>To facilitate the </a:t>
            </a:r>
            <a:r>
              <a:rPr lang="en-US" sz="3400" dirty="0">
                <a:solidFill>
                  <a:schemeClr val="accent2"/>
                </a:solidFill>
              </a:rPr>
              <a:t>provision of technical and scientific assistance (expertise, consultancies) and capacity building activities </a:t>
            </a:r>
            <a:r>
              <a:rPr lang="en-US" sz="3400" dirty="0"/>
              <a:t>to Contracting Parties, other governments and </a:t>
            </a:r>
            <a:r>
              <a:rPr lang="en-US" sz="3400" dirty="0" err="1"/>
              <a:t>organisations</a:t>
            </a:r>
            <a:r>
              <a:rPr lang="en-US" sz="3400" dirty="0"/>
              <a:t> as appropriate; </a:t>
            </a:r>
            <a:endParaRPr lang="es-ES" sz="3400" dirty="0"/>
          </a:p>
          <a:p>
            <a:r>
              <a:rPr lang="en-US" sz="3400" dirty="0"/>
              <a:t>To provide </a:t>
            </a:r>
            <a:r>
              <a:rPr lang="en-US" sz="3400" dirty="0">
                <a:solidFill>
                  <a:schemeClr val="accent2"/>
                </a:solidFill>
              </a:rPr>
              <a:t>technical support and participate in outreach </a:t>
            </a:r>
            <a:r>
              <a:rPr lang="en-US" sz="3400" dirty="0"/>
              <a:t>activities to increase  the ratification  of the Cartagena Convention and its protocols in the Wider Caribbean Region </a:t>
            </a:r>
            <a:endParaRPr lang="es-ES" sz="3400" dirty="0"/>
          </a:p>
          <a:p>
            <a:pPr lvl="0" fontAlgn="base"/>
            <a:r>
              <a:rPr lang="en-US" sz="3400" dirty="0"/>
              <a:t>To </a:t>
            </a:r>
            <a:r>
              <a:rPr lang="en-US" sz="3400" dirty="0">
                <a:solidFill>
                  <a:schemeClr val="accent2"/>
                </a:solidFill>
              </a:rPr>
              <a:t>advise on the establishment of new RACs and RANs</a:t>
            </a:r>
            <a:r>
              <a:rPr lang="en-US" sz="3400" dirty="0"/>
              <a:t>, and support their effective integration and complementarity of actions; </a:t>
            </a:r>
            <a:endParaRPr lang="es-ES" sz="3400" dirty="0"/>
          </a:p>
          <a:p>
            <a:pPr lvl="0" fontAlgn="base"/>
            <a:r>
              <a:rPr lang="en-US" sz="3400" dirty="0"/>
              <a:t> To assist the CCS with the </a:t>
            </a:r>
            <a:r>
              <a:rPr lang="en-US" sz="3400" b="1" dirty="0">
                <a:solidFill>
                  <a:schemeClr val="accent2"/>
                </a:solidFill>
              </a:rPr>
              <a:t>implementation of activities and projects </a:t>
            </a:r>
            <a:r>
              <a:rPr lang="en-US" sz="3400" dirty="0"/>
              <a:t>and the mobilization of funding to ensure the achievement of Convention/Protocol objectives; </a:t>
            </a:r>
            <a:endParaRPr lang="es-ES" sz="3400" dirty="0"/>
          </a:p>
          <a:p>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15254496"/>
      </p:ext>
    </p:extLst>
  </p:cSld>
  <p:clrMapOvr>
    <a:masterClrMapping/>
  </p:clrMapOvr>
  <mc:AlternateContent xmlns:mc="http://schemas.openxmlformats.org/markup-compatibility/2006" xmlns:p14="http://schemas.microsoft.com/office/powerpoint/2010/main">
    <mc:Choice Requires="p14">
      <p:transition spd="slow" p14:dur="2000" advTm="43550"/>
    </mc:Choice>
    <mc:Fallback xmlns="">
      <p:transition spd="slow" advTm="4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E3A67-D639-0441-B0F2-DDDC57AE066D}"/>
              </a:ext>
            </a:extLst>
          </p:cNvPr>
          <p:cNvSpPr>
            <a:spLocks noGrp="1"/>
          </p:cNvSpPr>
          <p:nvPr>
            <p:ph type="title"/>
          </p:nvPr>
        </p:nvSpPr>
        <p:spPr>
          <a:xfrm>
            <a:off x="1466583" y="37547"/>
            <a:ext cx="8911687" cy="1280890"/>
          </a:xfrm>
        </p:spPr>
        <p:txBody>
          <a:bodyPr>
            <a:normAutofit/>
          </a:bodyPr>
          <a:lstStyle/>
          <a:p>
            <a:r>
              <a:rPr lang="es-ES" dirty="0" err="1"/>
              <a:t>Objectives</a:t>
            </a:r>
            <a:r>
              <a:rPr lang="es-ES" dirty="0"/>
              <a:t> 2</a:t>
            </a:r>
            <a:br>
              <a:rPr lang="es-ES" dirty="0"/>
            </a:br>
            <a:endParaRPr lang="es-ES" dirty="0"/>
          </a:p>
        </p:txBody>
      </p:sp>
      <p:sp>
        <p:nvSpPr>
          <p:cNvPr id="3" name="Marcador de contenido 2">
            <a:extLst>
              <a:ext uri="{FF2B5EF4-FFF2-40B4-BE49-F238E27FC236}">
                <a16:creationId xmlns:a16="http://schemas.microsoft.com/office/drawing/2014/main" id="{B1F4D56A-F0AF-3E4B-ADA8-1C35ACB017ED}"/>
              </a:ext>
            </a:extLst>
          </p:cNvPr>
          <p:cNvSpPr>
            <a:spLocks noGrp="1"/>
          </p:cNvSpPr>
          <p:nvPr>
            <p:ph idx="1"/>
          </p:nvPr>
        </p:nvSpPr>
        <p:spPr>
          <a:xfrm>
            <a:off x="0" y="595422"/>
            <a:ext cx="12192000" cy="6262577"/>
          </a:xfrm>
        </p:spPr>
        <p:txBody>
          <a:bodyPr>
            <a:normAutofit fontScale="92500" lnSpcReduction="10000"/>
          </a:bodyPr>
          <a:lstStyle/>
          <a:p>
            <a:pPr lvl="0" fontAlgn="base"/>
            <a:r>
              <a:rPr lang="en-US" sz="2000" dirty="0"/>
              <a:t>To </a:t>
            </a:r>
            <a:r>
              <a:rPr lang="en-US" sz="2000" b="1" dirty="0">
                <a:solidFill>
                  <a:schemeClr val="accent2"/>
                </a:solidFill>
              </a:rPr>
              <a:t>collect information on state-of-the-art </a:t>
            </a:r>
            <a:r>
              <a:rPr lang="en-US" sz="2000" dirty="0"/>
              <a:t>technology and support its transfer and adoption to Parties as required for the implementation of the Biennial Work Plans and Decisions of Contracting Parties </a:t>
            </a:r>
            <a:endParaRPr lang="es-ES" sz="2000" dirty="0"/>
          </a:p>
          <a:p>
            <a:pPr lvl="0" fontAlgn="base"/>
            <a:r>
              <a:rPr lang="en-US" sz="2000" dirty="0"/>
              <a:t> To  ensure effective and targeted </a:t>
            </a:r>
            <a:r>
              <a:rPr lang="en-US" sz="2000" b="1" dirty="0">
                <a:solidFill>
                  <a:schemeClr val="accent2"/>
                </a:solidFill>
              </a:rPr>
              <a:t>communication to the public and decision makers </a:t>
            </a:r>
            <a:r>
              <a:rPr lang="en-US" sz="2000" dirty="0"/>
              <a:t>and support awareness on the Cartagena Convention and its protocols and activities</a:t>
            </a:r>
          </a:p>
          <a:p>
            <a:pPr lvl="0" fontAlgn="base"/>
            <a:r>
              <a:rPr lang="en-US" sz="2000" dirty="0"/>
              <a:t>To enable an </a:t>
            </a:r>
            <a:r>
              <a:rPr lang="en-US" sz="2000" b="1" dirty="0">
                <a:solidFill>
                  <a:schemeClr val="accent2"/>
                </a:solidFill>
              </a:rPr>
              <a:t>open access to the  related Cartagena </a:t>
            </a:r>
            <a:r>
              <a:rPr lang="en-US" sz="2000" dirty="0"/>
              <a:t>Convention information available to governments of the region, as well as relevant partner organizations, institutions and members of the RANs, among others; </a:t>
            </a:r>
            <a:endParaRPr lang="es-ES" sz="2000" dirty="0"/>
          </a:p>
          <a:p>
            <a:pPr lvl="0" fontAlgn="base"/>
            <a:r>
              <a:rPr lang="en-US" sz="2000" dirty="0"/>
              <a:t>To </a:t>
            </a:r>
            <a:r>
              <a:rPr lang="en-US" sz="2000" b="1" dirty="0">
                <a:solidFill>
                  <a:schemeClr val="accent2"/>
                </a:solidFill>
              </a:rPr>
              <a:t>foster scientific and technical cooperation and synergies </a:t>
            </a:r>
            <a:r>
              <a:rPr lang="en-US" sz="2000" dirty="0"/>
              <a:t>with regional and global initiatives and partners e.g. UN specialized agencies, intergovernmental, governmental and non-governmental organizations; </a:t>
            </a:r>
            <a:endParaRPr lang="es-ES" sz="2000" dirty="0"/>
          </a:p>
          <a:p>
            <a:pPr lvl="0" fontAlgn="base"/>
            <a:r>
              <a:rPr lang="en-US" sz="2000" dirty="0"/>
              <a:t>To promote and </a:t>
            </a:r>
            <a:r>
              <a:rPr lang="en-US" sz="2000" dirty="0">
                <a:solidFill>
                  <a:schemeClr val="accent2"/>
                </a:solidFill>
              </a:rPr>
              <a:t>undertake joint implementation </a:t>
            </a:r>
            <a:r>
              <a:rPr lang="en-US" sz="2000" dirty="0"/>
              <a:t>of </a:t>
            </a:r>
            <a:r>
              <a:rPr lang="en-US" sz="2000" b="1" dirty="0">
                <a:solidFill>
                  <a:schemeClr val="accent2"/>
                </a:solidFill>
              </a:rPr>
              <a:t>specific activities individually or jointly in cooperation with e.g. other RACs, RANs, UN specialized </a:t>
            </a:r>
            <a:r>
              <a:rPr lang="en-US" sz="2000" dirty="0"/>
              <a:t>agencies, intergovernmental, governmental and non-governmental organizations as appropriate and in coordination with the CCS; </a:t>
            </a:r>
            <a:endParaRPr lang="es-ES" sz="2000" dirty="0"/>
          </a:p>
          <a:p>
            <a:pPr lvl="0" fontAlgn="base"/>
            <a:r>
              <a:rPr lang="en-US" sz="2000" dirty="0"/>
              <a:t>To promote </a:t>
            </a:r>
            <a:r>
              <a:rPr lang="en-US" sz="2000" b="1" dirty="0">
                <a:solidFill>
                  <a:schemeClr val="accent2"/>
                </a:solidFill>
              </a:rPr>
              <a:t>accessibility to data sources for regional </a:t>
            </a:r>
            <a:r>
              <a:rPr lang="en-US" sz="2000" dirty="0"/>
              <a:t>environmental monitoring and transdisciplinary cooperation on complex and holistic regional challenges  as the impact of climate change </a:t>
            </a:r>
            <a:endParaRPr lang="es-ES" sz="2000" dirty="0"/>
          </a:p>
          <a:p>
            <a:pPr lvl="0" fontAlgn="base"/>
            <a:r>
              <a:rPr lang="en-US" sz="2000" dirty="0"/>
              <a:t>To support </a:t>
            </a:r>
            <a:r>
              <a:rPr lang="en-US" sz="2000" b="1" dirty="0">
                <a:solidFill>
                  <a:schemeClr val="accent2"/>
                </a:solidFill>
              </a:rPr>
              <a:t>foresight action and provide evidence to inform </a:t>
            </a:r>
            <a:r>
              <a:rPr lang="en-US" sz="2000" dirty="0"/>
              <a:t>national and regional responses to emerging issues and challenges and new policy frameworks- in particular for most vulnerable groups and Small Island and Developing States (SIDS)</a:t>
            </a:r>
            <a:endParaRPr lang="es-ES" sz="2000" dirty="0"/>
          </a:p>
          <a:p>
            <a:pPr marL="0" indent="0">
              <a:buNone/>
            </a:pPr>
            <a:endParaRPr lang="es-ES" sz="2000" dirty="0"/>
          </a:p>
          <a:p>
            <a:endParaRPr lang="es-E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62454279"/>
      </p:ext>
    </p:extLst>
  </p:cSld>
  <p:clrMapOvr>
    <a:masterClrMapping/>
  </p:clrMapOvr>
  <mc:AlternateContent xmlns:mc="http://schemas.openxmlformats.org/markup-compatibility/2006" xmlns:p14="http://schemas.microsoft.com/office/powerpoint/2010/main">
    <mc:Choice Requires="p14">
      <p:transition spd="slow" p14:dur="2000" advTm="60739"/>
    </mc:Choice>
    <mc:Fallback xmlns="">
      <p:transition spd="slow" advTm="60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Props1.xml><?xml version="1.0" encoding="utf-8"?>
<ds:datastoreItem xmlns:ds="http://schemas.openxmlformats.org/officeDocument/2006/customXml" ds:itemID="{A5D0C4D3-0038-4019-8387-EAF18ED7248A}"/>
</file>

<file path=customXml/itemProps2.xml><?xml version="1.0" encoding="utf-8"?>
<ds:datastoreItem xmlns:ds="http://schemas.openxmlformats.org/officeDocument/2006/customXml" ds:itemID="{08C10CFF-707C-4D25-9382-B9F141DF55B5}"/>
</file>

<file path=customXml/itemProps3.xml><?xml version="1.0" encoding="utf-8"?>
<ds:datastoreItem xmlns:ds="http://schemas.openxmlformats.org/officeDocument/2006/customXml" ds:itemID="{E29A64F5-A716-4523-9F6A-107DCC988545}"/>
</file>

<file path=docProps/app.xml><?xml version="1.0" encoding="utf-8"?>
<Properties xmlns="http://schemas.openxmlformats.org/officeDocument/2006/extended-properties" xmlns:vt="http://schemas.openxmlformats.org/officeDocument/2006/docPropsVTypes">
  <Template>Wisp</Template>
  <TotalTime>266</TotalTime>
  <Words>2474</Words>
  <Application>Microsoft Office PowerPoint</Application>
  <PresentationFormat>Widescreen</PresentationFormat>
  <Paragraphs>125</Paragraphs>
  <Slides>15</Slides>
  <Notes>1</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Wingdings</vt:lpstr>
      <vt:lpstr>Wingdings 3</vt:lpstr>
      <vt:lpstr>Espiral</vt:lpstr>
      <vt:lpstr>Revision of the 2008 Guidelines for the Establishment and  Operation of Regional Activity Centers (RACs)  and Regional Activity Networks (RANs) of the Cartagena Convention   </vt:lpstr>
      <vt:lpstr>1. Justification     &amp;                     Method</vt:lpstr>
      <vt:lpstr>General considerations on Roles of RACs and RANs </vt:lpstr>
      <vt:lpstr>2. Need to harmonise and enhance synergies RACs and RANs: evolving                  system and neds</vt:lpstr>
      <vt:lpstr>Guidelines index  proposal </vt:lpstr>
      <vt:lpstr>III. DEFINITIONS: REGIONAL ACTIVITY CENTRES (RACs) AND REGIONAL ACTIVITY NETWORKS (RANs)    </vt:lpstr>
      <vt:lpstr>PowerPoint Presentation</vt:lpstr>
      <vt:lpstr>FIRST PART: GUIDELINES ON THE ESTABLISHMENT AND OPERATIONS OF THE RACs   IV. OBJECTIVES RACS Art 13.</vt:lpstr>
      <vt:lpstr>Objectives 2 </vt:lpstr>
      <vt:lpstr>V. ESTABLISHMENT OF RACS         V.i) Necessity of  RACs (15-19)  New RACs are to be established or the scope of existing RACs redefined in order to fill in gaps in terms of technical and scientific support to the Contracting Parties, enhance the technical capacity of UNEP-CAR/RCU, assist in mobilizing additional financial resources or promote activities to implement the Cartagena Convention and its Protocols, and support the Caribbean Environment Programme (CEP) in general.    A RAC, as a technical institution, should have the capacity to implement projects using its own staff and facilities/services as defined in their Host Country and/or Framework Agreements as applicable and agreed with the Convention Secretariat    RAC´s should  be hosted by   institutions with demonstrated competency, technical capacity and regional focus on one or more areas of the Cartagena Convention and its protocols or offering cross cutting services inter alias ( i.a.): Communication and awareness, capacity building and training, community engagement, fund mobilization, increased capacity to addresss new and emerging challenges, or any other activities aiming at supporting the implementation capacity of  other RACs, the Secretariat or the COP .   The hosting institutions or government can be a) UN regional or International organizations; b) Regional institutions (existing or newly created to host the RAC) or c) National institutions ( existing or created to serve purpose).  </vt:lpstr>
      <vt:lpstr>PART TWO: GUIDELINES FOR THE REGIONAL ACTIVITY NETWORKS (RANs) VII. OBJECTIVES AND FUNCTIONS OF THE RANs  </vt:lpstr>
      <vt:lpstr>CRITERION for nomination or redefining roles</vt:lpstr>
      <vt:lpstr> </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Revision of the 2008 Guidelines for the Establishment and  Operation of Regional Activity Centers (RACs)  and Regional Activity Networks (RANs) of the Cartagena Convention</dc:title>
  <dc:creator>Chaves Chaparro, Juliana</dc:creator>
  <cp:lastModifiedBy>Susana Perera Valderrama</cp:lastModifiedBy>
  <cp:revision>50</cp:revision>
  <dcterms:created xsi:type="dcterms:W3CDTF">2025-01-29T09:36:44Z</dcterms:created>
  <dcterms:modified xsi:type="dcterms:W3CDTF">2025-06-26T21:32:05Z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ies>
</file>