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7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002A3-3A4C-4D1F-A38B-1ED62D3378B2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5B0DE-F148-40BE-8DCD-818C6D22E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273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002A3-3A4C-4D1F-A38B-1ED62D3378B2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5B0DE-F148-40BE-8DCD-818C6D22E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014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002A3-3A4C-4D1F-A38B-1ED62D3378B2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5B0DE-F148-40BE-8DCD-818C6D22E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153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002A3-3A4C-4D1F-A38B-1ED62D3378B2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5B0DE-F148-40BE-8DCD-818C6D22E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042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002A3-3A4C-4D1F-A38B-1ED62D3378B2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5B0DE-F148-40BE-8DCD-818C6D22E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813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002A3-3A4C-4D1F-A38B-1ED62D3378B2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5B0DE-F148-40BE-8DCD-818C6D22E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995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002A3-3A4C-4D1F-A38B-1ED62D3378B2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5B0DE-F148-40BE-8DCD-818C6D22E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946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002A3-3A4C-4D1F-A38B-1ED62D3378B2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5B0DE-F148-40BE-8DCD-818C6D22E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481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002A3-3A4C-4D1F-A38B-1ED62D3378B2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5B0DE-F148-40BE-8DCD-818C6D22E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250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002A3-3A4C-4D1F-A38B-1ED62D3378B2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5B0DE-F148-40BE-8DCD-818C6D22E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758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002A3-3A4C-4D1F-A38B-1ED62D3378B2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5B0DE-F148-40BE-8DCD-818C6D22E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454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0002A3-3A4C-4D1F-A38B-1ED62D3378B2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5B0DE-F148-40BE-8DCD-818C6D22E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521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Analysis of the Functioning of the Cartagena Convention Working Groups and Recommendations for Improvement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4343400"/>
            <a:ext cx="6400800" cy="17526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Olga </a:t>
            </a:r>
            <a:r>
              <a:rPr lang="en-US" dirty="0" err="1"/>
              <a:t>Koubrak</a:t>
            </a:r>
            <a:r>
              <a:rPr lang="en-US" dirty="0"/>
              <a:t>, PhD</a:t>
            </a:r>
          </a:p>
          <a:p>
            <a:r>
              <a:rPr lang="en-US" dirty="0"/>
              <a:t>Consultant</a:t>
            </a:r>
          </a:p>
          <a:p>
            <a:r>
              <a:rPr lang="en-US" dirty="0"/>
              <a:t>SPAW STAC 11, June 30 – July 3, 2025</a:t>
            </a:r>
          </a:p>
          <a:p>
            <a:r>
              <a:rPr lang="en-US" dirty="0"/>
              <a:t>Panama City, Panama</a:t>
            </a:r>
          </a:p>
        </p:txBody>
      </p:sp>
    </p:spTree>
    <p:extLst>
      <p:ext uri="{BB962C8B-B14F-4D97-AF65-F5344CB8AC3E}">
        <p14:creationId xmlns:p14="http://schemas.microsoft.com/office/powerpoint/2010/main" val="3366413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Terms of Reference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/>
              <a:t>Objective:</a:t>
            </a:r>
            <a:r>
              <a:rPr lang="en-US" dirty="0"/>
              <a:t> </a:t>
            </a:r>
          </a:p>
          <a:p>
            <a:pPr>
              <a:buFontTx/>
              <a:buChar char="-"/>
            </a:pPr>
            <a:r>
              <a:rPr lang="en-US" dirty="0"/>
              <a:t>Analyze existing governance structure and function of WGs under Cartagena Convention; </a:t>
            </a:r>
          </a:p>
          <a:p>
            <a:pPr>
              <a:buFontTx/>
              <a:buChar char="-"/>
            </a:pPr>
            <a:r>
              <a:rPr lang="en-US" dirty="0"/>
              <a:t>Make recommendations for improvement </a:t>
            </a:r>
          </a:p>
        </p:txBody>
      </p:sp>
    </p:spTree>
    <p:extLst>
      <p:ext uri="{BB962C8B-B14F-4D97-AF65-F5344CB8AC3E}">
        <p14:creationId xmlns:p14="http://schemas.microsoft.com/office/powerpoint/2010/main" val="2271143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Methodology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Document review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Cartagena, LBS and SPAW COP and STAC reports and decisions (2000 to 2023) </a:t>
            </a:r>
          </a:p>
          <a:p>
            <a:pPr lvl="1"/>
            <a:r>
              <a:rPr lang="en-US" dirty="0"/>
              <a:t>SPAW and LBS WGs reports </a:t>
            </a:r>
          </a:p>
          <a:p>
            <a:r>
              <a:rPr lang="en-US" b="1" dirty="0"/>
              <a:t>Structured interviews </a:t>
            </a:r>
          </a:p>
          <a:p>
            <a:pPr lvl="1"/>
            <a:r>
              <a:rPr lang="en-US" dirty="0"/>
              <a:t>14 WG participants (CPs, Observers, Secretariat, RACs)  </a:t>
            </a:r>
          </a:p>
          <a:p>
            <a:r>
              <a:rPr lang="en-US" b="1" dirty="0"/>
              <a:t>Comparison case studies</a:t>
            </a:r>
          </a:p>
          <a:p>
            <a:pPr lvl="1"/>
            <a:r>
              <a:rPr lang="en-US" dirty="0"/>
              <a:t>Mediterranean RSP, North-East Atlantic RSP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795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Results - Document Review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WGs made significant contributions to the work of the Cartagena Convention</a:t>
            </a:r>
          </a:p>
          <a:p>
            <a:pPr lvl="1"/>
            <a:r>
              <a:rPr lang="en-US" dirty="0"/>
              <a:t>LBS WG </a:t>
            </a:r>
          </a:p>
          <a:p>
            <a:pPr lvl="2"/>
            <a:r>
              <a:rPr lang="en-US" dirty="0"/>
              <a:t>State of the Convention Area Report (SOCAR) </a:t>
            </a:r>
          </a:p>
          <a:p>
            <a:pPr lvl="1"/>
            <a:r>
              <a:rPr lang="en-US" dirty="0"/>
              <a:t>SPAW WGs</a:t>
            </a:r>
          </a:p>
          <a:p>
            <a:pPr lvl="2"/>
            <a:r>
              <a:rPr lang="en-US" dirty="0"/>
              <a:t>Species and protected areas listing criteria and listing recommendations </a:t>
            </a:r>
          </a:p>
          <a:p>
            <a:pPr lvl="2"/>
            <a:r>
              <a:rPr lang="en-US" dirty="0"/>
              <a:t>Species and protected areas implementation recommendations</a:t>
            </a:r>
          </a:p>
          <a:p>
            <a:pPr lvl="2"/>
            <a:r>
              <a:rPr lang="en-US" dirty="0"/>
              <a:t>Exemption report guidelines </a:t>
            </a:r>
          </a:p>
          <a:p>
            <a:pPr lvl="1"/>
            <a:r>
              <a:rPr lang="en-US" dirty="0"/>
              <a:t>SPAW/LBS </a:t>
            </a:r>
            <a:r>
              <a:rPr lang="en-US" dirty="0" err="1"/>
              <a:t>Sargassum</a:t>
            </a:r>
            <a:r>
              <a:rPr lang="en-US" dirty="0"/>
              <a:t> WG </a:t>
            </a:r>
          </a:p>
        </p:txBody>
      </p:sp>
    </p:spTree>
    <p:extLst>
      <p:ext uri="{BB962C8B-B14F-4D97-AF65-F5344CB8AC3E}">
        <p14:creationId xmlns:p14="http://schemas.microsoft.com/office/powerpoint/2010/main" val="2015107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5028626"/>
              </p:ext>
            </p:extLst>
          </p:nvPr>
        </p:nvGraphicFramePr>
        <p:xfrm>
          <a:off x="457200" y="609597"/>
          <a:ext cx="8153400" cy="55930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0657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LBS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SPAW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7846">
                <a:tc>
                  <a:txBody>
                    <a:bodyPr/>
                    <a:lstStyle/>
                    <a:p>
                      <a:r>
                        <a:rPr lang="en-US" b="1" dirty="0"/>
                        <a:t>Purpose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Inform and assist STAC and COP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Inform and assist STAC and COP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657">
                <a:tc>
                  <a:txBody>
                    <a:bodyPr/>
                    <a:lstStyle/>
                    <a:p>
                      <a:r>
                        <a:rPr lang="en-US" b="1" dirty="0"/>
                        <a:t>Structure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 WG,</a:t>
                      </a:r>
                      <a:r>
                        <a:rPr lang="en-US" baseline="0" dirty="0"/>
                        <a:t> 3 subgroups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 WGs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0657">
                <a:tc>
                  <a:txBody>
                    <a:bodyPr/>
                    <a:lstStyle/>
                    <a:p>
                      <a:r>
                        <a:rPr lang="en-US" b="1" dirty="0"/>
                        <a:t>Chair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LBS CP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SPAW RAC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11295">
                <a:tc>
                  <a:txBody>
                    <a:bodyPr/>
                    <a:lstStyle/>
                    <a:p>
                      <a:r>
                        <a:rPr lang="en-US" b="1" dirty="0"/>
                        <a:t>Membership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CPs</a:t>
                      </a:r>
                    </a:p>
                    <a:p>
                      <a:r>
                        <a:rPr lang="en-US" dirty="0"/>
                        <a:t>No</a:t>
                      </a:r>
                      <a:r>
                        <a:rPr lang="en-US" baseline="0" dirty="0"/>
                        <a:t> limits on # reps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CPs and observers</a:t>
                      </a:r>
                    </a:p>
                    <a:p>
                      <a:r>
                        <a:rPr lang="en-US" dirty="0"/>
                        <a:t>2 reps per CP, </a:t>
                      </a:r>
                    </a:p>
                    <a:p>
                      <a:r>
                        <a:rPr lang="en-US" dirty="0"/>
                        <a:t>1 rep per Observer</a:t>
                      </a:r>
                    </a:p>
                    <a:p>
                      <a:r>
                        <a:rPr lang="en-US" dirty="0"/>
                        <a:t>Total number of observers can’t exceed the number of SPAW CPs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0657">
                <a:tc>
                  <a:txBody>
                    <a:bodyPr/>
                    <a:lstStyle/>
                    <a:p>
                      <a:r>
                        <a:rPr lang="en-US" b="1" dirty="0"/>
                        <a:t>Members capacity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Official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Individual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0657">
                <a:tc>
                  <a:txBody>
                    <a:bodyPr/>
                    <a:lstStyle/>
                    <a:p>
                      <a:r>
                        <a:rPr lang="en-US" b="1" dirty="0"/>
                        <a:t>External experts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Invited</a:t>
                      </a:r>
                      <a:r>
                        <a:rPr lang="en-US" baseline="0" dirty="0"/>
                        <a:t> by WG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Not specified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0657">
                <a:tc>
                  <a:txBody>
                    <a:bodyPr/>
                    <a:lstStyle/>
                    <a:p>
                      <a:r>
                        <a:rPr lang="en-US" b="1" dirty="0"/>
                        <a:t>Decision-making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Consensus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Consensus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4854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Results – Structured Interviews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Uneven participation </a:t>
            </a:r>
          </a:p>
          <a:p>
            <a:pPr lvl="1"/>
            <a:r>
              <a:rPr lang="en-US" dirty="0"/>
              <a:t>Expertise, capacity, communication, language 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Tension over accessing expertise and maintaining control over decision-making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Debate over individual vs official capacity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304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Results – Comparison Studies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 examples </a:t>
            </a:r>
          </a:p>
          <a:p>
            <a:r>
              <a:rPr lang="en-US" dirty="0"/>
              <a:t>Different structures, compositions and objectives </a:t>
            </a:r>
          </a:p>
          <a:p>
            <a:r>
              <a:rPr lang="en-US" dirty="0"/>
              <a:t>Different review mechanisms </a:t>
            </a:r>
          </a:p>
          <a:p>
            <a:r>
              <a:rPr lang="en-US"/>
              <a:t>Different </a:t>
            </a:r>
            <a:r>
              <a:rPr lang="en-US" dirty="0"/>
              <a:t>modalities </a:t>
            </a:r>
          </a:p>
        </p:txBody>
      </p:sp>
    </p:spTree>
    <p:extLst>
      <p:ext uri="{BB962C8B-B14F-4D97-AF65-F5344CB8AC3E}">
        <p14:creationId xmlns:p14="http://schemas.microsoft.com/office/powerpoint/2010/main" val="176730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Streamline institutional structure</a:t>
            </a:r>
          </a:p>
          <a:p>
            <a:endParaRPr lang="en-US" dirty="0"/>
          </a:p>
          <a:p>
            <a:r>
              <a:rPr lang="en-US" dirty="0"/>
              <a:t>Expand access to expertise</a:t>
            </a:r>
          </a:p>
          <a:p>
            <a:endParaRPr lang="en-US" dirty="0"/>
          </a:p>
          <a:p>
            <a:r>
              <a:rPr lang="en-US" dirty="0"/>
              <a:t>Enhance engagement </a:t>
            </a:r>
            <a:r>
              <a:rPr lang="en-US"/>
              <a:t>and collaboration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6657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 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Thank you</a:t>
            </a:r>
          </a:p>
          <a:p>
            <a:pPr marL="0" indent="0" algn="ctr">
              <a:buNone/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 Gracias </a:t>
            </a:r>
          </a:p>
          <a:p>
            <a:pPr marL="0" indent="0" algn="ctr">
              <a:buNone/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Merci</a:t>
            </a:r>
          </a:p>
        </p:txBody>
      </p:sp>
    </p:spTree>
    <p:extLst>
      <p:ext uri="{BB962C8B-B14F-4D97-AF65-F5344CB8AC3E}">
        <p14:creationId xmlns:p14="http://schemas.microsoft.com/office/powerpoint/2010/main" val="3844634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CC2ACFA87F550418D225E071F542ADA" ma:contentTypeVersion="27" ma:contentTypeDescription="Create a new document." ma:contentTypeScope="" ma:versionID="2d3e4b2333abe4608b3447e3a5586db6">
  <xsd:schema xmlns:xsd="http://www.w3.org/2001/XMLSchema" xmlns:xs="http://www.w3.org/2001/XMLSchema" xmlns:p="http://schemas.microsoft.com/office/2006/metadata/properties" xmlns:ns2="8bde3967-4b29-49c8-add0-1b77de203898" xmlns:ns3="0f1cb922-524b-4a63-a729-f715e5c73bc5" xmlns:ns4="985ec44e-1bab-4c0b-9df0-6ba128686fc9" targetNamespace="http://schemas.microsoft.com/office/2006/metadata/properties" ma:root="true" ma:fieldsID="2b6193656fa044160ff50ef3173382a3" ns2:_="" ns3:_="" ns4:_="">
    <xsd:import namespace="8bde3967-4b29-49c8-add0-1b77de203898"/>
    <xsd:import namespace="0f1cb922-524b-4a63-a729-f715e5c73bc5"/>
    <xsd:import namespace="985ec44e-1bab-4c0b-9df0-6ba128686fc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Emplacement" minOccurs="0"/>
                <xsd:element ref="ns3:eed4da54-2de3-4f24-ab7f-5cf84a6396d8CountryOrRegion" minOccurs="0"/>
                <xsd:element ref="ns3:eed4da54-2de3-4f24-ab7f-5cf84a6396d8State" minOccurs="0"/>
                <xsd:element ref="ns3:eed4da54-2de3-4f24-ab7f-5cf84a6396d8City" minOccurs="0"/>
                <xsd:element ref="ns3:eed4da54-2de3-4f24-ab7f-5cf84a6396d8PostalCode" minOccurs="0"/>
                <xsd:element ref="ns3:eed4da54-2de3-4f24-ab7f-5cf84a6396d8Street" minOccurs="0"/>
                <xsd:element ref="ns3:eed4da54-2de3-4f24-ab7f-5cf84a6396d8GeoLoc" minOccurs="0"/>
                <xsd:element ref="ns3:eed4da54-2de3-4f24-ab7f-5cf84a6396d8DispName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de3967-4b29-49c8-add0-1b77de20389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1cb922-524b-4a63-a729-f715e5c73b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Emplacement" ma:index="20" nillable="true" ma:displayName="Emplacement" ma:format="Dropdown" ma:internalName="Emplacement">
      <xsd:simpleType>
        <xsd:restriction base="dms:Unknown"/>
      </xsd:simpleType>
    </xsd:element>
    <xsd:element name="eed4da54-2de3-4f24-ab7f-5cf84a6396d8CountryOrRegion" ma:index="21" nillable="true" ma:displayName="Emplacement : Pays/région" ma:internalName="CountryOrRegion" ma:readOnly="true">
      <xsd:simpleType>
        <xsd:restriction base="dms:Text"/>
      </xsd:simpleType>
    </xsd:element>
    <xsd:element name="eed4da54-2de3-4f24-ab7f-5cf84a6396d8State" ma:index="22" nillable="true" ma:displayName="Emplacement : État" ma:internalName="State" ma:readOnly="true">
      <xsd:simpleType>
        <xsd:restriction base="dms:Text"/>
      </xsd:simpleType>
    </xsd:element>
    <xsd:element name="eed4da54-2de3-4f24-ab7f-5cf84a6396d8City" ma:index="23" nillable="true" ma:displayName="Emplacement : Ville" ma:internalName="City" ma:readOnly="true">
      <xsd:simpleType>
        <xsd:restriction base="dms:Text"/>
      </xsd:simpleType>
    </xsd:element>
    <xsd:element name="eed4da54-2de3-4f24-ab7f-5cf84a6396d8PostalCode" ma:index="24" nillable="true" ma:displayName="Emplacement : Code postal" ma:internalName="PostalCode" ma:readOnly="true">
      <xsd:simpleType>
        <xsd:restriction base="dms:Text"/>
      </xsd:simpleType>
    </xsd:element>
    <xsd:element name="eed4da54-2de3-4f24-ab7f-5cf84a6396d8Street" ma:index="25" nillable="true" ma:displayName="Emplacement : Rue" ma:internalName="Street" ma:readOnly="true">
      <xsd:simpleType>
        <xsd:restriction base="dms:Text"/>
      </xsd:simpleType>
    </xsd:element>
    <xsd:element name="eed4da54-2de3-4f24-ab7f-5cf84a6396d8GeoLoc" ma:index="26" nillable="true" ma:displayName="Emplacement : Coordonnées" ma:internalName="GeoLoc" ma:readOnly="true">
      <xsd:simpleType>
        <xsd:restriction base="dms:Unknown"/>
      </xsd:simpleType>
    </xsd:element>
    <xsd:element name="eed4da54-2de3-4f24-ab7f-5cf84a6396d8DispName" ma:index="27" nillable="true" ma:displayName="Emplacement : nom" ma:internalName="DispName" ma:readOnly="true">
      <xsd:simpleType>
        <xsd:restriction base="dms:Text"/>
      </xsd:simpleType>
    </xsd:element>
    <xsd:element name="MediaLengthInSeconds" ma:index="2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30" nillable="true" ma:taxonomy="true" ma:internalName="lcf76f155ced4ddcb4097134ff3c332f" ma:taxonomyFieldName="MediaServiceImageTags" ma:displayName="Image Tags" ma:readOnly="false" ma:fieldId="{5cf76f15-5ced-4ddc-b409-7134ff3c332f}" ma:taxonomyMulti="true" ma:sspId="78175662-8596-484a-92c7-351d01561e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3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ec44e-1bab-4c0b-9df0-6ba128686fc9" elementFormDefault="qualified">
    <xsd:import namespace="http://schemas.microsoft.com/office/2006/documentManagement/types"/>
    <xsd:import namespace="http://schemas.microsoft.com/office/infopath/2007/PartnerControls"/>
    <xsd:element name="TaxCatchAll" ma:index="31" nillable="true" ma:displayName="Taxonomy Catch All Column" ma:hidden="true" ma:list="{78a33eea-6480-4b67-a40f-8706a958746a}" ma:internalName="TaxCatchAll" ma:showField="CatchAllData" ma:web="8bde3967-4b29-49c8-add0-1b77de20389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f1cb922-524b-4a63-a729-f715e5c73bc5">
      <Terms xmlns="http://schemas.microsoft.com/office/infopath/2007/PartnerControls"/>
    </lcf76f155ced4ddcb4097134ff3c332f>
    <TaxCatchAll xmlns="985ec44e-1bab-4c0b-9df0-6ba128686fc9" xsi:nil="true"/>
    <Emplacement xmlns="0f1cb922-524b-4a63-a729-f715e5c73bc5" xsi:nil="true"/>
  </documentManagement>
</p:properties>
</file>

<file path=customXml/itemProps1.xml><?xml version="1.0" encoding="utf-8"?>
<ds:datastoreItem xmlns:ds="http://schemas.openxmlformats.org/officeDocument/2006/customXml" ds:itemID="{937FCC31-6C74-4CE1-B5E5-66E2511235A7}"/>
</file>

<file path=customXml/itemProps2.xml><?xml version="1.0" encoding="utf-8"?>
<ds:datastoreItem xmlns:ds="http://schemas.openxmlformats.org/officeDocument/2006/customXml" ds:itemID="{7CE6682C-2930-443E-A1E2-C837CDCF272F}"/>
</file>

<file path=customXml/itemProps3.xml><?xml version="1.0" encoding="utf-8"?>
<ds:datastoreItem xmlns:ds="http://schemas.openxmlformats.org/officeDocument/2006/customXml" ds:itemID="{83478DC9-2445-4CE4-AD3D-95EA18173955}"/>
</file>

<file path=docProps/app.xml><?xml version="1.0" encoding="utf-8"?>
<Properties xmlns="http://schemas.openxmlformats.org/officeDocument/2006/extended-properties" xmlns:vt="http://schemas.openxmlformats.org/officeDocument/2006/docPropsVTypes">
  <TotalTime>1452</TotalTime>
  <Words>288</Words>
  <Application>Microsoft Office PowerPoint</Application>
  <PresentationFormat>On-screen Show (4:3)</PresentationFormat>
  <Paragraphs>74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Analysis of the Functioning of the Cartagena Convention Working Groups and Recommendations for Improvement </vt:lpstr>
      <vt:lpstr>Terms of Reference</vt:lpstr>
      <vt:lpstr>Methodology</vt:lpstr>
      <vt:lpstr>Results - Document Review  </vt:lpstr>
      <vt:lpstr>PowerPoint Presentation</vt:lpstr>
      <vt:lpstr>Results – Structured Interviews</vt:lpstr>
      <vt:lpstr>Results – Comparison Studies</vt:lpstr>
      <vt:lpstr>Recommendations</vt:lpstr>
      <vt:lpstr>PowerPoint Presentation</vt:lpstr>
    </vt:vector>
  </TitlesOfParts>
  <Company>Qualitrol Company LLC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Olga</dc:creator>
  <cp:lastModifiedBy>Tamoy Singh Clarke</cp:lastModifiedBy>
  <cp:revision>23</cp:revision>
  <dcterms:created xsi:type="dcterms:W3CDTF">2025-06-24T15:51:20Z</dcterms:created>
  <dcterms:modified xsi:type="dcterms:W3CDTF">2025-06-25T16:10:46Z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0x010100ACC2ACFA87F550418D225E071F542ADA</vt:lpwstr>
  </property>
</Properties>
</file>