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authors.xml" ContentType="application/vnd.ms-powerpoint.authors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notesMasterIdLst>
    <p:notesMasterId r:id="rId10"/>
  </p:notesMasterIdLst>
  <p:sldIdLst>
    <p:sldId id="264" r:id="rId2"/>
    <p:sldId id="257" r:id="rId3"/>
    <p:sldId id="258" r:id="rId4"/>
    <p:sldId id="262" r:id="rId5"/>
    <p:sldId id="260" r:id="rId6"/>
    <p:sldId id="261" r:id="rId7"/>
    <p:sldId id="259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81B711D-7B4C-8014-1EE4-B6CA61BE5CFE}" name="Courtney" initials="C" userId="Courtney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5F23"/>
    <a:srgbClr val="3C86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7" d="100"/>
          <a:sy n="57" d="100"/>
        </p:scale>
        <p:origin x="84" y="9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8/10/relationships/authors" Target="author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889492-B1A9-415E-BB81-8738873D7EAC}" type="datetimeFigureOut">
              <a:rPr lang="en-US" smtClean="0"/>
              <a:t>6/25/2025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D4331-819C-40C6-849A-FC9AE86BD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599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D4331-819C-40C6-849A-FC9AE86BD4A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8773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D4331-819C-40C6-849A-FC9AE86BD4A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338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33CF1F28-11FE-484B-850F-42A9792168D1}" type="datetimeFigureOut">
              <a:rPr lang="en-US" smtClean="0"/>
              <a:t>6/25/2025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DBD9710F-3572-4F3F-A636-430F63624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211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F1F28-11FE-484B-850F-42A9792168D1}" type="datetimeFigureOut">
              <a:rPr lang="en-US" smtClean="0"/>
              <a:t>6/25/2025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9710F-3572-4F3F-A636-430F63624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365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F1F28-11FE-484B-850F-42A9792168D1}" type="datetimeFigureOut">
              <a:rPr lang="en-US" smtClean="0"/>
              <a:t>6/25/2025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9710F-3572-4F3F-A636-430F63624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323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F1F28-11FE-484B-850F-42A9792168D1}" type="datetimeFigureOut">
              <a:rPr lang="en-US" smtClean="0"/>
              <a:t>6/25/2025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9710F-3572-4F3F-A636-430F63624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642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F1F28-11FE-484B-850F-42A9792168D1}" type="datetimeFigureOut">
              <a:rPr lang="en-US" smtClean="0"/>
              <a:t>6/25/2025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9710F-3572-4F3F-A636-430F63624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79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F1F28-11FE-484B-850F-42A9792168D1}" type="datetimeFigureOut">
              <a:rPr lang="en-US" smtClean="0"/>
              <a:t>6/25/2025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9710F-3572-4F3F-A636-430F63624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937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F1F28-11FE-484B-850F-42A9792168D1}" type="datetimeFigureOut">
              <a:rPr lang="en-US" smtClean="0"/>
              <a:t>6/25/2025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9710F-3572-4F3F-A636-430F63624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14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F1F28-11FE-484B-850F-42A9792168D1}" type="datetimeFigureOut">
              <a:rPr lang="en-US" smtClean="0"/>
              <a:t>6/25/2025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9710F-3572-4F3F-A636-430F63624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91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F1F28-11FE-484B-850F-42A9792168D1}" type="datetimeFigureOut">
              <a:rPr lang="en-US" smtClean="0"/>
              <a:t>6/25/2025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9710F-3572-4F3F-A636-430F63624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796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F1F28-11FE-484B-850F-42A9792168D1}" type="datetimeFigureOut">
              <a:rPr lang="en-US" smtClean="0"/>
              <a:t>6/25/2025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DBD9710F-3572-4F3F-A636-430F63624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574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33CF1F28-11FE-484B-850F-42A9792168D1}" type="datetimeFigureOut">
              <a:rPr lang="en-US" smtClean="0"/>
              <a:t>6/25/2025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DBD9710F-3572-4F3F-A636-430F63624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6135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33CF1F28-11FE-484B-850F-42A9792168D1}" type="datetimeFigureOut">
              <a:rPr lang="en-US" smtClean="0"/>
              <a:t>6/25/2025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DBD9710F-3572-4F3F-A636-430F63624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03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g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655C4C0-A4FF-019B-B770-595D6CBD1C50}"/>
              </a:ext>
            </a:extLst>
          </p:cNvPr>
          <p:cNvSpPr txBox="1"/>
          <p:nvPr/>
        </p:nvSpPr>
        <p:spPr>
          <a:xfrm>
            <a:off x="986481" y="885825"/>
            <a:ext cx="10219038" cy="1055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600"/>
              </a:spcBef>
              <a:spcAft>
                <a:spcPts val="1200"/>
              </a:spcAft>
              <a:buNone/>
            </a:pPr>
            <a:r>
              <a:rPr lang="en-029" sz="2800" b="1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Agenda </a:t>
            </a:r>
            <a:r>
              <a:rPr lang="en-029" sz="2800" b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Item 4: </a:t>
            </a:r>
            <a:r>
              <a:rPr lang="en-029" sz="2800" b="1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Status of Activities of the SPAW Sub-Programme for 2023-2025</a:t>
            </a:r>
            <a:endParaRPr lang="en-US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Picture 4" descr="A logo with blue text&#10;&#10;AI-generated content may be incorrect.">
            <a:extLst>
              <a:ext uri="{FF2B5EF4-FFF2-40B4-BE49-F238E27FC236}">
                <a16:creationId xmlns:a16="http://schemas.microsoft.com/office/drawing/2014/main" id="{2C103E7B-6497-87DC-2BF2-7BB66C42CAF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771" y="5343432"/>
            <a:ext cx="1214510" cy="1009280"/>
          </a:xfrm>
          <a:prstGeom prst="rect">
            <a:avLst/>
          </a:prstGeom>
        </p:spPr>
      </p:pic>
      <p:pic>
        <p:nvPicPr>
          <p:cNvPr id="6" name="Picture 5" descr="A logo with blue text&#10;&#10;AI-generated content may be incorrect.">
            <a:extLst>
              <a:ext uri="{FF2B5EF4-FFF2-40B4-BE49-F238E27FC236}">
                <a16:creationId xmlns:a16="http://schemas.microsoft.com/office/drawing/2014/main" id="{79D3721E-5D3C-F187-DE12-615009AC6D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4787" y="5307567"/>
            <a:ext cx="1265114" cy="1009280"/>
          </a:xfrm>
          <a:prstGeom prst="rect">
            <a:avLst/>
          </a:prstGeom>
        </p:spPr>
      </p:pic>
      <p:pic>
        <p:nvPicPr>
          <p:cNvPr id="7" name="Picture 6" descr="A logo with blue text&#10;&#10;AI-generated content may be incorrect.">
            <a:extLst>
              <a:ext uri="{FF2B5EF4-FFF2-40B4-BE49-F238E27FC236}">
                <a16:creationId xmlns:a16="http://schemas.microsoft.com/office/drawing/2014/main" id="{2DD0135D-26B5-6FB8-9C95-16D261398E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743" y="5350927"/>
            <a:ext cx="1265114" cy="100928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56F0DB1-EF27-A1D7-FDB9-2DA2FA9B68B7}"/>
              </a:ext>
            </a:extLst>
          </p:cNvPr>
          <p:cNvSpPr txBox="1"/>
          <p:nvPr/>
        </p:nvSpPr>
        <p:spPr>
          <a:xfrm>
            <a:off x="2679026" y="2385782"/>
            <a:ext cx="6096000" cy="7137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029" sz="18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Update on the </a:t>
            </a:r>
            <a:r>
              <a:rPr lang="en-029" sz="1800" kern="1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SPAW Consortium’s Contributions to the SPAW Sub-Programme</a:t>
            </a:r>
            <a:endParaRPr lang="en-US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3680851-F10C-C83A-73E3-0FCE80EA0316}"/>
              </a:ext>
            </a:extLst>
          </p:cNvPr>
          <p:cNvSpPr txBox="1"/>
          <p:nvPr/>
        </p:nvSpPr>
        <p:spPr>
          <a:xfrm>
            <a:off x="2679026" y="3758497"/>
            <a:ext cx="6096000" cy="7137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029" sz="18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Susan Millward, Animal Welfare Institute and Founding Member of the SPAW Consortium</a:t>
            </a:r>
            <a:endParaRPr lang="en-US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8282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0A50051-A50E-3B50-0781-191A37E50C11}"/>
              </a:ext>
            </a:extLst>
          </p:cNvPr>
          <p:cNvSpPr txBox="1"/>
          <p:nvPr/>
        </p:nvSpPr>
        <p:spPr>
          <a:xfrm>
            <a:off x="409574" y="611048"/>
            <a:ext cx="10982325" cy="3077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buNone/>
            </a:pPr>
            <a:r>
              <a:rPr lang="en-US" sz="32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</a:rPr>
              <a:t>Brief History</a:t>
            </a:r>
          </a:p>
          <a:p>
            <a:pPr marL="0" marR="0" algn="ctr">
              <a:buNone/>
            </a:pPr>
            <a:endParaRPr lang="en-US" sz="1800" dirty="0">
              <a:solidFill>
                <a:srgbClr val="000000"/>
              </a:solidFill>
              <a:effectLst/>
              <a:latin typeface="Aptos" panose="020B0004020202020204" pitchFamily="34" charset="0"/>
              <a:ea typeface="Aptos" panose="020B0004020202020204" pitchFamily="34" charset="0"/>
            </a:endParaRPr>
          </a:p>
          <a:p>
            <a:pPr marL="0" marR="0" algn="ctr">
              <a:buNone/>
            </a:pPr>
            <a:endParaRPr lang="en-US" sz="1800" dirty="0">
              <a:solidFill>
                <a:srgbClr val="000000"/>
              </a:solidFill>
              <a:effectLst/>
              <a:latin typeface="Aptos" panose="020B0004020202020204" pitchFamily="34" charset="0"/>
              <a:ea typeface="Aptos" panose="020B00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</a:rPr>
              <a:t>The SPAW Consortium was officially launched on October 4, 2023, during the 6th LBS CoP in Aruba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latin typeface="Aptos" panose="020B000402020202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Decision VI of the 12</a:t>
            </a:r>
            <a:r>
              <a:rPr lang="en-US" baseline="300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th</a:t>
            </a:r>
            <a:r>
              <a:rPr lang="en-US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SPAW CoP in Aruba, recognized: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latin typeface="Aptos" panose="020B000402020202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lvl="3"/>
            <a:r>
              <a:rPr lang="en-US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“the contribution</a:t>
            </a:r>
            <a:r>
              <a:rPr lang="en-US" i="1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of NGOs to the implementation of the Cartagena Convention, in</a:t>
            </a:r>
          </a:p>
          <a:p>
            <a:pPr lvl="3"/>
            <a:r>
              <a:rPr lang="en-US" i="1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particular to the SPAW Protocol and welcomed the establishment of the SPAW Consortium”</a:t>
            </a:r>
            <a:endParaRPr lang="en-US" sz="2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0" marR="0">
              <a:buNone/>
            </a:pPr>
            <a:r>
              <a:rPr lang="en-US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</a:rPr>
              <a:t> </a:t>
            </a:r>
            <a:endParaRPr lang="en-US" sz="2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</p:txBody>
      </p:sp>
      <p:pic>
        <p:nvPicPr>
          <p:cNvPr id="8" name="Picture 7" descr="A logo with blue text&#10;&#10;AI-generated content may be incorrect.">
            <a:extLst>
              <a:ext uri="{FF2B5EF4-FFF2-40B4-BE49-F238E27FC236}">
                <a16:creationId xmlns:a16="http://schemas.microsoft.com/office/drawing/2014/main" id="{0C908786-A66D-0590-5549-D7C777DE127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771" y="5467257"/>
            <a:ext cx="1214510" cy="1009280"/>
          </a:xfrm>
          <a:prstGeom prst="rect">
            <a:avLst/>
          </a:prstGeom>
        </p:spPr>
      </p:pic>
      <p:pic>
        <p:nvPicPr>
          <p:cNvPr id="9" name="Picture 8" descr="A logo with blue text&#10;&#10;AI-generated content may be incorrect.">
            <a:extLst>
              <a:ext uri="{FF2B5EF4-FFF2-40B4-BE49-F238E27FC236}">
                <a16:creationId xmlns:a16="http://schemas.microsoft.com/office/drawing/2014/main" id="{26720F98-3182-3A74-9D79-18394D488C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4787" y="5431392"/>
            <a:ext cx="1265114" cy="1009280"/>
          </a:xfrm>
          <a:prstGeom prst="rect">
            <a:avLst/>
          </a:prstGeom>
        </p:spPr>
      </p:pic>
      <p:pic>
        <p:nvPicPr>
          <p:cNvPr id="10" name="Picture 9" descr="A logo with blue text&#10;&#10;AI-generated content may be incorrect.">
            <a:extLst>
              <a:ext uri="{FF2B5EF4-FFF2-40B4-BE49-F238E27FC236}">
                <a16:creationId xmlns:a16="http://schemas.microsoft.com/office/drawing/2014/main" id="{8B3D5290-315D-1AB0-1582-7815700683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743" y="5474752"/>
            <a:ext cx="1265114" cy="100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690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F48400C-456B-241D-0E66-0F9F4ABB7A68}"/>
              </a:ext>
            </a:extLst>
          </p:cNvPr>
          <p:cNvSpPr txBox="1"/>
          <p:nvPr/>
        </p:nvSpPr>
        <p:spPr>
          <a:xfrm>
            <a:off x="752475" y="663506"/>
            <a:ext cx="10363200" cy="441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>
              <a:lnSpc>
                <a:spcPct val="115000"/>
              </a:lnSpc>
              <a:spcAft>
                <a:spcPts val="800"/>
              </a:spcAft>
            </a:pPr>
            <a:r>
              <a:rPr lang="en-US" sz="3200" dirty="0">
                <a:solidFill>
                  <a:srgbClr val="000000"/>
                </a:solidFill>
                <a:latin typeface="Aptos" panose="020B0004020202020204" pitchFamily="34" charset="0"/>
              </a:rPr>
              <a:t>Purpose</a:t>
            </a: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latin typeface="Aptos" panose="020B0004020202020204" pitchFamily="34" charset="0"/>
              <a:cs typeface="Calibri" panose="020F0502020204030204" pitchFamily="34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The SPAW Consortium is an independent alliance, promoting, enhancing and supporting implementation</a:t>
            </a:r>
            <a:r>
              <a:rPr lang="en-US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of the SPAW Protocol as a coordinated regional platform to encourage best practices, share lessons learned, enhance synergies, and recruit participation from civil society and elsewhere to support the implementation of the SPAW </a:t>
            </a:r>
            <a:r>
              <a:rPr lang="en-US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Programme</a:t>
            </a:r>
            <a:endParaRPr lang="en-US" kern="0" dirty="0">
              <a:solidFill>
                <a:srgbClr val="00000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Seeks to strengthen the role of </a:t>
            </a:r>
            <a:r>
              <a:rPr lang="en-US" kern="0" dirty="0">
                <a:solidFill>
                  <a:srgbClr val="000000"/>
                </a:solidFill>
                <a:latin typeface="Aptos" panose="020B000402020202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NGOs</a:t>
            </a:r>
            <a:r>
              <a:rPr lang="en-US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and civil society in the implementation of the SPAW Protocol by advocating for and optimizing NGO participation and engagement to strengthen the effective implementation of the SPAW </a:t>
            </a:r>
            <a:r>
              <a:rPr lang="en-US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Programme</a:t>
            </a:r>
            <a:r>
              <a:rPr lang="en-US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by countries at national and regional levels</a:t>
            </a:r>
          </a:p>
          <a:p>
            <a:pPr lvl="1">
              <a:lnSpc>
                <a:spcPct val="115000"/>
              </a:lnSpc>
              <a:spcAft>
                <a:spcPts val="800"/>
              </a:spcAft>
            </a:pPr>
            <a:endParaRPr lang="en-US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A logo with blue text&#10;&#10;AI-generated content may be incorrect.">
            <a:extLst>
              <a:ext uri="{FF2B5EF4-FFF2-40B4-BE49-F238E27FC236}">
                <a16:creationId xmlns:a16="http://schemas.microsoft.com/office/drawing/2014/main" id="{724F1660-9615-1593-2418-B9DB3B54E9D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771" y="5476782"/>
            <a:ext cx="1214510" cy="1009280"/>
          </a:xfrm>
          <a:prstGeom prst="rect">
            <a:avLst/>
          </a:prstGeom>
        </p:spPr>
      </p:pic>
      <p:pic>
        <p:nvPicPr>
          <p:cNvPr id="7" name="Picture 6" descr="A logo with blue text&#10;&#10;AI-generated content may be incorrect.">
            <a:extLst>
              <a:ext uri="{FF2B5EF4-FFF2-40B4-BE49-F238E27FC236}">
                <a16:creationId xmlns:a16="http://schemas.microsoft.com/office/drawing/2014/main" id="{5361F572-2F6A-BF81-99EC-D9D0F0CFDD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4787" y="5440917"/>
            <a:ext cx="1265114" cy="1009280"/>
          </a:xfrm>
          <a:prstGeom prst="rect">
            <a:avLst/>
          </a:prstGeom>
        </p:spPr>
      </p:pic>
      <p:pic>
        <p:nvPicPr>
          <p:cNvPr id="9" name="Picture 8" descr="A logo with blue text&#10;&#10;AI-generated content may be incorrect.">
            <a:extLst>
              <a:ext uri="{FF2B5EF4-FFF2-40B4-BE49-F238E27FC236}">
                <a16:creationId xmlns:a16="http://schemas.microsoft.com/office/drawing/2014/main" id="{58DFA776-DBD8-1A72-3EF8-BD06832D45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743" y="5484277"/>
            <a:ext cx="1265114" cy="100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323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23C32A6-ED4B-4626-4CCB-BDED2F8403BF}"/>
              </a:ext>
            </a:extLst>
          </p:cNvPr>
          <p:cNvSpPr txBox="1"/>
          <p:nvPr/>
        </p:nvSpPr>
        <p:spPr>
          <a:xfrm>
            <a:off x="419100" y="497793"/>
            <a:ext cx="11098928" cy="46491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3200" dirty="0">
                <a:solidFill>
                  <a:srgbClr val="000000"/>
                </a:solidFill>
                <a:latin typeface="Aptos" panose="020B0004020202020204" pitchFamily="34" charset="0"/>
              </a:rPr>
              <a:t>Functionality</a:t>
            </a:r>
            <a:endParaRPr lang="en-029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marR="0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029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029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Composed </a:t>
            </a:r>
            <a:r>
              <a:rPr lang="en-029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of </a:t>
            </a:r>
            <a:r>
              <a:rPr lang="en-029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institutional members </a:t>
            </a:r>
            <a:r>
              <a:rPr lang="en-029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of major groups and stakeholders [per UNEP </a:t>
            </a:r>
            <a:r>
              <a:rPr lang="en-029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defn</a:t>
            </a:r>
            <a:r>
              <a:rPr lang="en-029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] and </a:t>
            </a:r>
            <a:r>
              <a:rPr lang="en-029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individuals </a:t>
            </a:r>
            <a:r>
              <a:rPr lang="en-029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with expertise, experience, and interest in advancing the objectives of the SPAW Programme</a:t>
            </a: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029" kern="0" dirty="0">
                <a:solidFill>
                  <a:srgbClr val="000000"/>
                </a:solidFill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A</a:t>
            </a:r>
            <a:r>
              <a:rPr lang="en-029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ims to b</a:t>
            </a:r>
            <a:r>
              <a:rPr lang="en-US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uild</a:t>
            </a:r>
            <a:r>
              <a:rPr lang="en-US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partnerships in support of the SPAW Protocol and </a:t>
            </a:r>
            <a:r>
              <a:rPr lang="en-US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Programme</a:t>
            </a:r>
            <a:r>
              <a:rPr lang="en-US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through:</a:t>
            </a:r>
            <a:endParaRPr lang="en-US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257300" lvl="2" indent="-342900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kern="0" dirty="0">
                <a:solidFill>
                  <a:srgbClr val="000000"/>
                </a:solidFill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U</a:t>
            </a:r>
            <a:r>
              <a:rPr lang="en-US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p-scaling best practices; sharing share lessons learned; enhancing synergies among members;</a:t>
            </a:r>
          </a:p>
          <a:p>
            <a:pPr marL="1257300" lvl="2" indent="-342900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kern="100" dirty="0">
                <a:latin typeface="Aptos" panose="020B0004020202020204" pitchFamily="34" charset="0"/>
                <a:cs typeface="Times New Roman" panose="02020603050405020304" pitchFamily="18" charset="0"/>
              </a:rPr>
              <a:t>By recruiting commitments from civil society and supporting capacity building</a:t>
            </a: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Own governance structure, with a Steering Committee and an Assembly of Members</a:t>
            </a: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Does not duplicate work or compete with the roles or mandates of UNEP entities including RACS, RANs</a:t>
            </a: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029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Consortium </a:t>
            </a:r>
            <a:r>
              <a:rPr lang="en-029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membership does not imply membership in an ‘’organisation’’ nor observer accreditation status but a commitment to the objectives and work of the Consortium.</a:t>
            </a:r>
          </a:p>
        </p:txBody>
      </p:sp>
      <p:pic>
        <p:nvPicPr>
          <p:cNvPr id="10" name="Picture 9" descr="A logo with blue text&#10;&#10;AI-generated content may be incorrect.">
            <a:extLst>
              <a:ext uri="{FF2B5EF4-FFF2-40B4-BE49-F238E27FC236}">
                <a16:creationId xmlns:a16="http://schemas.microsoft.com/office/drawing/2014/main" id="{F6EA1794-87A7-61F0-F3EC-91CBE3BFA71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771" y="5514882"/>
            <a:ext cx="1214510" cy="1009280"/>
          </a:xfrm>
          <a:prstGeom prst="rect">
            <a:avLst/>
          </a:prstGeom>
        </p:spPr>
      </p:pic>
      <p:pic>
        <p:nvPicPr>
          <p:cNvPr id="11" name="Picture 10" descr="A logo with blue text&#10;&#10;AI-generated content may be incorrect.">
            <a:extLst>
              <a:ext uri="{FF2B5EF4-FFF2-40B4-BE49-F238E27FC236}">
                <a16:creationId xmlns:a16="http://schemas.microsoft.com/office/drawing/2014/main" id="{3942D211-45E4-FE39-5C4A-21BD4FF969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4787" y="5479017"/>
            <a:ext cx="1265114" cy="1009280"/>
          </a:xfrm>
          <a:prstGeom prst="rect">
            <a:avLst/>
          </a:prstGeom>
        </p:spPr>
      </p:pic>
      <p:pic>
        <p:nvPicPr>
          <p:cNvPr id="12" name="Picture 11" descr="A logo with blue text&#10;&#10;AI-generated content may be incorrect.">
            <a:extLst>
              <a:ext uri="{FF2B5EF4-FFF2-40B4-BE49-F238E27FC236}">
                <a16:creationId xmlns:a16="http://schemas.microsoft.com/office/drawing/2014/main" id="{FBD73ED8-87EE-7F57-B9A3-2F1FC31A07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743" y="5522377"/>
            <a:ext cx="1265114" cy="100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3688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C4A5210-8C64-EDE6-5484-66A1C53C512F}"/>
              </a:ext>
            </a:extLst>
          </p:cNvPr>
          <p:cNvSpPr txBox="1"/>
          <p:nvPr/>
        </p:nvSpPr>
        <p:spPr>
          <a:xfrm>
            <a:off x="514349" y="542924"/>
            <a:ext cx="10848975" cy="41254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029" sz="3200" dirty="0">
                <a:solidFill>
                  <a:srgbClr val="000000"/>
                </a:solidFill>
                <a:latin typeface="Aptos" panose="020B0004020202020204" pitchFamily="34" charset="0"/>
              </a:rPr>
              <a:t>Activities in the Biennium</a:t>
            </a: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029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029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10 members from 7 countries and territories</a:t>
            </a:r>
            <a:r>
              <a:rPr lang="en-029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; </a:t>
            </a:r>
            <a:r>
              <a:rPr lang="en-029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continues to grow</a:t>
            </a: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kern="100" dirty="0">
                <a:latin typeface="Aptos" panose="020B0004020202020204" pitchFamily="34" charset="0"/>
                <a:cs typeface="Times New Roman" panose="02020603050405020304" pitchFamily="18" charset="0"/>
              </a:rPr>
              <a:t>Developed and adopted the SPAW Consortium Workplan 2024-2025, with 5 main strategic pillars and 6 objectives and expected outcomes</a:t>
            </a: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kern="100" dirty="0">
                <a:latin typeface="Aptos" panose="020B0004020202020204" pitchFamily="34" charset="0"/>
                <a:cs typeface="Times New Roman" panose="02020603050405020304" pitchFamily="18" charset="0"/>
              </a:rPr>
              <a:t>Press Release (October 2023); Article in the SPAW-RAC Newsletter (in English, French and Spanish); Consortium piece for </a:t>
            </a:r>
            <a:r>
              <a:rPr lang="en-029" kern="100" dirty="0">
                <a:latin typeface="Aptos" panose="020B0004020202020204" pitchFamily="34" charset="0"/>
                <a:cs typeface="Times New Roman" panose="02020603050405020304" pitchFamily="18" charset="0"/>
              </a:rPr>
              <a:t>campaign celebrating 25 years of the coming into force of the SPAW Protocol</a:t>
            </a:r>
            <a:endParaRPr lang="en-US" kern="100" dirty="0"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kern="100" dirty="0">
                <a:latin typeface="Aptos" panose="020B0004020202020204" pitchFamily="34" charset="0"/>
                <a:cs typeface="Times New Roman" panose="02020603050405020304" pitchFamily="18" charset="0"/>
              </a:rPr>
              <a:t>Regular meetings with the Secretariat and SPAW-RAC</a:t>
            </a: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kern="100" dirty="0">
                <a:latin typeface="Aptos" panose="020B0004020202020204" pitchFamily="34" charset="0"/>
                <a:cs typeface="Times New Roman" panose="02020603050405020304" pitchFamily="18" charset="0"/>
              </a:rPr>
              <a:t>Contributed to the Secretariat and SPAW-RAC with the definition and parameters for members of the Working Groups under SPAW</a:t>
            </a:r>
          </a:p>
        </p:txBody>
      </p:sp>
      <p:pic>
        <p:nvPicPr>
          <p:cNvPr id="9" name="Picture 8" descr="A logo with blue text&#10;&#10;AI-generated content may be incorrect.">
            <a:extLst>
              <a:ext uri="{FF2B5EF4-FFF2-40B4-BE49-F238E27FC236}">
                <a16:creationId xmlns:a16="http://schemas.microsoft.com/office/drawing/2014/main" id="{F6DDED7E-B5E8-646E-8A67-2F93C4F08D9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771" y="5546496"/>
            <a:ext cx="1214510" cy="1009280"/>
          </a:xfrm>
          <a:prstGeom prst="rect">
            <a:avLst/>
          </a:prstGeom>
        </p:spPr>
      </p:pic>
      <p:pic>
        <p:nvPicPr>
          <p:cNvPr id="10" name="Picture 9" descr="A logo with blue text&#10;&#10;AI-generated content may be incorrect.">
            <a:extLst>
              <a:ext uri="{FF2B5EF4-FFF2-40B4-BE49-F238E27FC236}">
                <a16:creationId xmlns:a16="http://schemas.microsoft.com/office/drawing/2014/main" id="{6A91D4CF-31F2-6036-D027-DC3B60CCF0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4787" y="5510631"/>
            <a:ext cx="1265114" cy="1009280"/>
          </a:xfrm>
          <a:prstGeom prst="rect">
            <a:avLst/>
          </a:prstGeom>
        </p:spPr>
      </p:pic>
      <p:pic>
        <p:nvPicPr>
          <p:cNvPr id="11" name="Picture 10" descr="A logo with blue text&#10;&#10;AI-generated content may be incorrect.">
            <a:extLst>
              <a:ext uri="{FF2B5EF4-FFF2-40B4-BE49-F238E27FC236}">
                <a16:creationId xmlns:a16="http://schemas.microsoft.com/office/drawing/2014/main" id="{11A012D2-10B7-2A97-0D7B-4B0991F568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743" y="5553991"/>
            <a:ext cx="1265114" cy="100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4092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75CBCA2E-61DB-5F78-4D38-99915F0E6859}"/>
              </a:ext>
            </a:extLst>
          </p:cNvPr>
          <p:cNvSpPr txBox="1"/>
          <p:nvPr/>
        </p:nvSpPr>
        <p:spPr>
          <a:xfrm>
            <a:off x="238125" y="621945"/>
            <a:ext cx="11468100" cy="50702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>
              <a:lnSpc>
                <a:spcPct val="115000"/>
              </a:lnSpc>
              <a:spcAft>
                <a:spcPts val="800"/>
              </a:spcAft>
            </a:pPr>
            <a:r>
              <a:rPr lang="en-029" sz="3200" dirty="0">
                <a:solidFill>
                  <a:srgbClr val="000000"/>
                </a:solidFill>
                <a:latin typeface="Aptos" panose="020B0004020202020204" pitchFamily="34" charset="0"/>
              </a:rPr>
              <a:t>Activities in the Biennium (cont’d)</a:t>
            </a: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kern="100" dirty="0"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029" kern="100" dirty="0">
                <a:latin typeface="Aptos" panose="020B0004020202020204" pitchFamily="34" charset="0"/>
                <a:cs typeface="Times New Roman" panose="02020603050405020304" pitchFamily="18" charset="0"/>
              </a:rPr>
              <a:t>Provided inputs to the:  </a:t>
            </a:r>
          </a:p>
          <a:p>
            <a:pPr marL="1200150" lvl="2" indent="-285750">
              <a:lnSpc>
                <a:spcPct val="115000"/>
              </a:lnSpc>
              <a:spcAft>
                <a:spcPts val="800"/>
              </a:spcAft>
              <a:buFont typeface="Calibri Light" panose="020F0302020204030204" pitchFamily="34" charset="0"/>
              <a:buChar char="⁻"/>
            </a:pPr>
            <a:r>
              <a:rPr lang="en-US" kern="0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029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evision</a:t>
            </a:r>
            <a:r>
              <a:rPr lang="en-029" kern="100" dirty="0">
                <a:latin typeface="Aptos" panose="020B0004020202020204" pitchFamily="34" charset="0"/>
                <a:cs typeface="Times New Roman" panose="02020603050405020304" pitchFamily="18" charset="0"/>
              </a:rPr>
              <a:t> of the RAC/RAN Guidelines and of the functioning of the working groups</a:t>
            </a:r>
            <a:endParaRPr lang="en-US" kern="0" dirty="0"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0150" lvl="2" indent="-285750">
              <a:lnSpc>
                <a:spcPct val="115000"/>
              </a:lnSpc>
              <a:spcAft>
                <a:spcPts val="800"/>
              </a:spcAft>
              <a:buFont typeface="Calibri Light" panose="020F0302020204030204" pitchFamily="34" charset="0"/>
              <a:buChar char="⁻"/>
            </a:pPr>
            <a:r>
              <a:rPr lang="en-029" kern="100" dirty="0">
                <a:latin typeface="Aptos" panose="020B0004020202020204" pitchFamily="34" charset="0"/>
                <a:cs typeface="Times New Roman" panose="02020603050405020304" pitchFamily="18" charset="0"/>
              </a:rPr>
              <a:t>Development of a marine mammal RAN</a:t>
            </a:r>
          </a:p>
          <a:p>
            <a:pPr marL="1200150" lvl="2" indent="-285750">
              <a:lnSpc>
                <a:spcPct val="115000"/>
              </a:lnSpc>
              <a:spcAft>
                <a:spcPts val="800"/>
              </a:spcAft>
              <a:buFont typeface="Calibri Light" panose="020F0302020204030204" pitchFamily="34" charset="0"/>
              <a:buChar char="⁻"/>
            </a:pPr>
            <a:r>
              <a:rPr lang="en-029" kern="100" dirty="0">
                <a:latin typeface="Aptos" panose="020B0004020202020204" pitchFamily="34" charset="0"/>
                <a:cs typeface="Times New Roman" panose="02020603050405020304" pitchFamily="18" charset="0"/>
              </a:rPr>
              <a:t>Development of indicators for assessment of the impact of the SPAW Protocol</a:t>
            </a:r>
          </a:p>
          <a:p>
            <a:pPr marL="1200150" lvl="2" indent="-285750">
              <a:lnSpc>
                <a:spcPct val="115000"/>
              </a:lnSpc>
              <a:spcAft>
                <a:spcPts val="800"/>
              </a:spcAft>
              <a:buFont typeface="Calibri Light" panose="020F0302020204030204" pitchFamily="34" charset="0"/>
              <a:buChar char="⁻"/>
            </a:pPr>
            <a:r>
              <a:rPr lang="en-029" kern="100" dirty="0">
                <a:latin typeface="Aptos" panose="020B0004020202020204" pitchFamily="34" charset="0"/>
                <a:cs typeface="Times New Roman" panose="02020603050405020304" pitchFamily="18" charset="0"/>
              </a:rPr>
              <a:t>Listening session on </a:t>
            </a:r>
            <a:r>
              <a:rPr lang="en-US" kern="100" dirty="0">
                <a:latin typeface="Aptos" panose="020B0004020202020204" pitchFamily="34" charset="0"/>
                <a:cs typeface="Times New Roman" panose="02020603050405020304" pitchFamily="18" charset="0"/>
              </a:rPr>
              <a:t>Implementation and Compliance Issues within the SPAW Protocol</a:t>
            </a: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kern="100" dirty="0"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kern="100" dirty="0">
                <a:latin typeface="Aptos" panose="020B0004020202020204" pitchFamily="34" charset="0"/>
                <a:cs typeface="Times New Roman" panose="02020603050405020304" pitchFamily="18" charset="0"/>
              </a:rPr>
              <a:t>Elaboration of a briefing paper on </a:t>
            </a:r>
            <a:r>
              <a:rPr lang="en-US" i="1" kern="100" dirty="0">
                <a:latin typeface="Aptos" panose="020B0004020202020204" pitchFamily="34" charset="0"/>
                <a:cs typeface="Times New Roman" panose="02020603050405020304" pitchFamily="18" charset="0"/>
              </a:rPr>
              <a:t>Expanding Civil Society Participation in the Caribbean Environment </a:t>
            </a:r>
            <a:r>
              <a:rPr lang="en-US" i="1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Programme</a:t>
            </a:r>
            <a:r>
              <a:rPr lang="en-US" i="1" kern="100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>
                <a:latin typeface="Aptos" panose="020B0004020202020204" pitchFamily="34" charset="0"/>
                <a:cs typeface="Times New Roman" panose="02020603050405020304" pitchFamily="18" charset="0"/>
              </a:rPr>
              <a:t>by Founding Member Foundation for Development Planning, Inc. presented to the present STAC meeting as Information Document UNEP(DEPI)/CAR WG.45/INF.17</a:t>
            </a:r>
          </a:p>
          <a:p>
            <a:pPr marL="1200150" lvl="2" indent="-285750">
              <a:lnSpc>
                <a:spcPct val="115000"/>
              </a:lnSpc>
              <a:spcAft>
                <a:spcPts val="800"/>
              </a:spcAft>
              <a:buFont typeface="Calibri Light" panose="020F0302020204030204" pitchFamily="34" charset="0"/>
              <a:buChar char="⁻"/>
            </a:pPr>
            <a:endParaRPr lang="en-US" kern="100" dirty="0">
              <a:latin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 descr="A logo with blue text&#10;&#10;AI-generated content may be incorrect.">
            <a:extLst>
              <a:ext uri="{FF2B5EF4-FFF2-40B4-BE49-F238E27FC236}">
                <a16:creationId xmlns:a16="http://schemas.microsoft.com/office/drawing/2014/main" id="{03028C8C-2F8B-597B-C22C-83B2BFE5DB8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1296" y="5486307"/>
            <a:ext cx="1214510" cy="1009280"/>
          </a:xfrm>
          <a:prstGeom prst="rect">
            <a:avLst/>
          </a:prstGeom>
        </p:spPr>
      </p:pic>
      <p:pic>
        <p:nvPicPr>
          <p:cNvPr id="11" name="Picture 10" descr="A logo with blue text&#10;&#10;AI-generated content may be incorrect.">
            <a:extLst>
              <a:ext uri="{FF2B5EF4-FFF2-40B4-BE49-F238E27FC236}">
                <a16:creationId xmlns:a16="http://schemas.microsoft.com/office/drawing/2014/main" id="{51C73F0E-07C1-9AE2-3083-2FE4E76706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4312" y="5450442"/>
            <a:ext cx="1265114" cy="1009280"/>
          </a:xfrm>
          <a:prstGeom prst="rect">
            <a:avLst/>
          </a:prstGeom>
        </p:spPr>
      </p:pic>
      <p:pic>
        <p:nvPicPr>
          <p:cNvPr id="13" name="Picture 12" descr="A logo with blue text&#10;&#10;AI-generated content may be incorrect.">
            <a:extLst>
              <a:ext uri="{FF2B5EF4-FFF2-40B4-BE49-F238E27FC236}">
                <a16:creationId xmlns:a16="http://schemas.microsoft.com/office/drawing/2014/main" id="{A708C455-6428-5497-80B1-7021713D57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268" y="5493802"/>
            <a:ext cx="1265114" cy="100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2912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19B4680-0D2C-64E9-6E8E-501AEA1E124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6093" t="142729" r="314" b="-54167"/>
          <a:stretch/>
        </p:blipFill>
        <p:spPr>
          <a:xfrm>
            <a:off x="3219450" y="6073588"/>
            <a:ext cx="8972550" cy="78441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21A074F-CE72-C7EF-0BA9-5BBE0590857D}"/>
              </a:ext>
            </a:extLst>
          </p:cNvPr>
          <p:cNvSpPr txBox="1"/>
          <p:nvPr/>
        </p:nvSpPr>
        <p:spPr>
          <a:xfrm>
            <a:off x="438150" y="860508"/>
            <a:ext cx="10820400" cy="39094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>
              <a:lnSpc>
                <a:spcPct val="115000"/>
              </a:lnSpc>
              <a:spcAft>
                <a:spcPts val="800"/>
              </a:spcAft>
            </a:pPr>
            <a:r>
              <a:rPr lang="en-029" sz="3200" dirty="0">
                <a:solidFill>
                  <a:srgbClr val="000000"/>
                </a:solidFill>
                <a:latin typeface="Aptos" panose="020B0004020202020204" pitchFamily="34" charset="0"/>
              </a:rPr>
              <a:t>Activities in the Biennium (cont’d)</a:t>
            </a: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kern="100" dirty="0"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029" kern="100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Hosted a virtual </a:t>
            </a:r>
            <a:r>
              <a:rPr lang="en-US" kern="0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FORUM in April 2025:</a:t>
            </a:r>
          </a:p>
          <a:p>
            <a:pPr marL="1200150" lvl="2" indent="-285750">
              <a:lnSpc>
                <a:spcPct val="115000"/>
              </a:lnSpc>
              <a:spcAft>
                <a:spcPts val="800"/>
              </a:spcAft>
              <a:buFont typeface="Calibri Light" panose="020F0302020204030204" pitchFamily="34" charset="0"/>
              <a:buChar char="⁻"/>
            </a:pPr>
            <a:r>
              <a:rPr lang="en-US" kern="0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32 participants from 13 countries and territories</a:t>
            </a:r>
          </a:p>
          <a:p>
            <a:pPr marL="1200150" lvl="2" indent="-285750">
              <a:lnSpc>
                <a:spcPct val="115000"/>
              </a:lnSpc>
              <a:spcAft>
                <a:spcPts val="800"/>
              </a:spcAft>
              <a:buFont typeface="Calibri Light" panose="020F0302020204030204" pitchFamily="34" charset="0"/>
              <a:buChar char="⁻"/>
            </a:pPr>
            <a:r>
              <a:rPr lang="en-US" kern="0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Recruited interest from regional &amp; national NGOs, academia, governments, private sector</a:t>
            </a:r>
          </a:p>
          <a:p>
            <a:pPr marL="1200150" lvl="2" indent="-285750">
              <a:lnSpc>
                <a:spcPct val="115000"/>
              </a:lnSpc>
              <a:spcAft>
                <a:spcPts val="800"/>
              </a:spcAft>
              <a:buFont typeface="Calibri Light" panose="020F0302020204030204" pitchFamily="34" charset="0"/>
              <a:buChar char="⁻"/>
            </a:pPr>
            <a:r>
              <a:rPr lang="en-US" kern="0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Covered the SPAW fundamentals, role of civil society in advancing the Protocol, and contemporary issues facing SPAW.</a:t>
            </a:r>
          </a:p>
          <a:p>
            <a:pPr marL="1200150" lvl="2" indent="-285750">
              <a:lnSpc>
                <a:spcPct val="115000"/>
              </a:lnSpc>
              <a:spcAft>
                <a:spcPts val="800"/>
              </a:spcAft>
              <a:buFont typeface="Calibri Light" panose="020F0302020204030204" pitchFamily="34" charset="0"/>
              <a:buChar char="⁻"/>
            </a:pPr>
            <a:r>
              <a:rPr lang="en-US" kern="0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Participation of the Secretariat and SPAW-RAC was most welcomed</a:t>
            </a:r>
            <a:endParaRPr lang="en-US" sz="20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kern="100" dirty="0">
              <a:latin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12E9FE-03E3-A229-8031-A5EDF0BE458A}"/>
              </a:ext>
            </a:extLst>
          </p:cNvPr>
          <p:cNvSpPr txBox="1"/>
          <p:nvPr/>
        </p:nvSpPr>
        <p:spPr>
          <a:xfrm>
            <a:off x="0" y="4445418"/>
            <a:ext cx="11068050" cy="7137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>
              <a:lnSpc>
                <a:spcPct val="115000"/>
              </a:lnSpc>
              <a:spcBef>
                <a:spcPts val="600"/>
              </a:spcBef>
              <a:spcAft>
                <a:spcPts val="800"/>
              </a:spcAft>
            </a:pPr>
            <a:r>
              <a:rPr lang="en-029" b="1" kern="100" dirty="0">
                <a:latin typeface="Aptos" panose="020B0004020202020204" pitchFamily="34" charset="0"/>
                <a:cs typeface="Times New Roman" panose="02020603050405020304" pitchFamily="18" charset="0"/>
              </a:rPr>
              <a:t>The SPAW Consortium extends its appreciation to the Secretariat for the spirit of collaboration and openness allowing progress in civil society contributions to the work of the Cartagena Convention</a:t>
            </a:r>
            <a:endParaRPr lang="en-US" b="1" kern="100" dirty="0">
              <a:latin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A logo with blue text&#10;&#10;AI-generated content may be incorrect.">
            <a:extLst>
              <a:ext uri="{FF2B5EF4-FFF2-40B4-BE49-F238E27FC236}">
                <a16:creationId xmlns:a16="http://schemas.microsoft.com/office/drawing/2014/main" id="{8FBED1B0-A33F-708B-3C65-11D56928B1B2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771" y="5343432"/>
            <a:ext cx="1214510" cy="1009280"/>
          </a:xfrm>
          <a:prstGeom prst="rect">
            <a:avLst/>
          </a:prstGeom>
        </p:spPr>
      </p:pic>
      <p:pic>
        <p:nvPicPr>
          <p:cNvPr id="10" name="Picture 9" descr="A logo with blue text&#10;&#10;AI-generated content may be incorrect.">
            <a:extLst>
              <a:ext uri="{FF2B5EF4-FFF2-40B4-BE49-F238E27FC236}">
                <a16:creationId xmlns:a16="http://schemas.microsoft.com/office/drawing/2014/main" id="{A25118F0-9A1C-2AB3-903A-9813D47F68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4787" y="5307567"/>
            <a:ext cx="1265114" cy="1009280"/>
          </a:xfrm>
          <a:prstGeom prst="rect">
            <a:avLst/>
          </a:prstGeom>
        </p:spPr>
      </p:pic>
      <p:pic>
        <p:nvPicPr>
          <p:cNvPr id="11" name="Picture 10" descr="A logo with blue text&#10;&#10;AI-generated content may be incorrect.">
            <a:extLst>
              <a:ext uri="{FF2B5EF4-FFF2-40B4-BE49-F238E27FC236}">
                <a16:creationId xmlns:a16="http://schemas.microsoft.com/office/drawing/2014/main" id="{BBF011B0-B373-9CC6-FE33-6CE41CFF44C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743" y="5350927"/>
            <a:ext cx="1265114" cy="100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0051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EACB10D-D75C-D925-C2FD-2A6ADBD661ED}"/>
              </a:ext>
            </a:extLst>
          </p:cNvPr>
          <p:cNvSpPr txBox="1"/>
          <p:nvPr/>
        </p:nvSpPr>
        <p:spPr>
          <a:xfrm>
            <a:off x="3856946" y="2607520"/>
            <a:ext cx="40466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Merci! Thankyou! Gracias!</a:t>
            </a:r>
          </a:p>
          <a:p>
            <a:pPr algn="ctr"/>
            <a:r>
              <a:rPr lang="en-US" sz="2800" dirty="0"/>
              <a:t>Questions ???</a:t>
            </a:r>
          </a:p>
        </p:txBody>
      </p:sp>
      <p:pic>
        <p:nvPicPr>
          <p:cNvPr id="3" name="Picture 2" descr="A logo with blue text&#10;&#10;AI-generated content may be incorrect.">
            <a:extLst>
              <a:ext uri="{FF2B5EF4-FFF2-40B4-BE49-F238E27FC236}">
                <a16:creationId xmlns:a16="http://schemas.microsoft.com/office/drawing/2014/main" id="{158C3963-DE37-EFDF-4590-00F70F0E463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108" y="1583141"/>
            <a:ext cx="2465359" cy="2048759"/>
          </a:xfrm>
          <a:prstGeom prst="rect">
            <a:avLst/>
          </a:prstGeom>
        </p:spPr>
      </p:pic>
      <p:pic>
        <p:nvPicPr>
          <p:cNvPr id="7" name="Picture 6" descr="A logo with blue text&#10;&#10;AI-generated content may be incorrect.">
            <a:extLst>
              <a:ext uri="{FF2B5EF4-FFF2-40B4-BE49-F238E27FC236}">
                <a16:creationId xmlns:a16="http://schemas.microsoft.com/office/drawing/2014/main" id="{3059FE9C-C19D-DDD1-5A5A-FC4F320211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9110" y="1583141"/>
            <a:ext cx="2568082" cy="2048759"/>
          </a:xfrm>
          <a:prstGeom prst="rect">
            <a:avLst/>
          </a:prstGeom>
        </p:spPr>
      </p:pic>
      <p:pic>
        <p:nvPicPr>
          <p:cNvPr id="9" name="Picture 8" descr="A logo with blue text&#10;&#10;AI-generated content may be incorrect.">
            <a:extLst>
              <a:ext uri="{FF2B5EF4-FFF2-40B4-BE49-F238E27FC236}">
                <a16:creationId xmlns:a16="http://schemas.microsoft.com/office/drawing/2014/main" id="{01DBD79E-367D-19C1-DC05-5B83F1F9D7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439" y="4361690"/>
            <a:ext cx="2568081" cy="2048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080575"/>
      </p:ext>
    </p:extLst>
  </p:cSld>
  <p:clrMapOvr>
    <a:masterClrMapping/>
  </p:clrMapOvr>
</p:sld>
</file>

<file path=ppt/theme/theme1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CC2ACFA87F550418D225E071F542ADA" ma:contentTypeVersion="27" ma:contentTypeDescription="Create a new document." ma:contentTypeScope="" ma:versionID="2d3e4b2333abe4608b3447e3a5586db6">
  <xsd:schema xmlns:xsd="http://www.w3.org/2001/XMLSchema" xmlns:xs="http://www.w3.org/2001/XMLSchema" xmlns:p="http://schemas.microsoft.com/office/2006/metadata/properties" xmlns:ns2="8bde3967-4b29-49c8-add0-1b77de203898" xmlns:ns3="0f1cb922-524b-4a63-a729-f715e5c73bc5" xmlns:ns4="985ec44e-1bab-4c0b-9df0-6ba128686fc9" targetNamespace="http://schemas.microsoft.com/office/2006/metadata/properties" ma:root="true" ma:fieldsID="2b6193656fa044160ff50ef3173382a3" ns2:_="" ns3:_="" ns4:_="">
    <xsd:import namespace="8bde3967-4b29-49c8-add0-1b77de203898"/>
    <xsd:import namespace="0f1cb922-524b-4a63-a729-f715e5c73bc5"/>
    <xsd:import namespace="985ec44e-1bab-4c0b-9df0-6ba128686fc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Emplacement" minOccurs="0"/>
                <xsd:element ref="ns3:eed4da54-2de3-4f24-ab7f-5cf84a6396d8CountryOrRegion" minOccurs="0"/>
                <xsd:element ref="ns3:eed4da54-2de3-4f24-ab7f-5cf84a6396d8State" minOccurs="0"/>
                <xsd:element ref="ns3:eed4da54-2de3-4f24-ab7f-5cf84a6396d8City" minOccurs="0"/>
                <xsd:element ref="ns3:eed4da54-2de3-4f24-ab7f-5cf84a6396d8PostalCode" minOccurs="0"/>
                <xsd:element ref="ns3:eed4da54-2de3-4f24-ab7f-5cf84a6396d8Street" minOccurs="0"/>
                <xsd:element ref="ns3:eed4da54-2de3-4f24-ab7f-5cf84a6396d8GeoLoc" minOccurs="0"/>
                <xsd:element ref="ns3:eed4da54-2de3-4f24-ab7f-5cf84a6396d8DispName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de3967-4b29-49c8-add0-1b77de20389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1cb922-524b-4a63-a729-f715e5c73bc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Emplacement" ma:index="20" nillable="true" ma:displayName="Emplacement" ma:format="Dropdown" ma:internalName="Emplacement">
      <xsd:simpleType>
        <xsd:restriction base="dms:Unknown"/>
      </xsd:simpleType>
    </xsd:element>
    <xsd:element name="eed4da54-2de3-4f24-ab7f-5cf84a6396d8CountryOrRegion" ma:index="21" nillable="true" ma:displayName="Emplacement : Pays/région" ma:internalName="CountryOrRegion" ma:readOnly="true">
      <xsd:simpleType>
        <xsd:restriction base="dms:Text"/>
      </xsd:simpleType>
    </xsd:element>
    <xsd:element name="eed4da54-2de3-4f24-ab7f-5cf84a6396d8State" ma:index="22" nillable="true" ma:displayName="Emplacement : État" ma:internalName="State" ma:readOnly="true">
      <xsd:simpleType>
        <xsd:restriction base="dms:Text"/>
      </xsd:simpleType>
    </xsd:element>
    <xsd:element name="eed4da54-2de3-4f24-ab7f-5cf84a6396d8City" ma:index="23" nillable="true" ma:displayName="Emplacement : Ville" ma:internalName="City" ma:readOnly="true">
      <xsd:simpleType>
        <xsd:restriction base="dms:Text"/>
      </xsd:simpleType>
    </xsd:element>
    <xsd:element name="eed4da54-2de3-4f24-ab7f-5cf84a6396d8PostalCode" ma:index="24" nillable="true" ma:displayName="Emplacement : Code postal" ma:internalName="PostalCode" ma:readOnly="true">
      <xsd:simpleType>
        <xsd:restriction base="dms:Text"/>
      </xsd:simpleType>
    </xsd:element>
    <xsd:element name="eed4da54-2de3-4f24-ab7f-5cf84a6396d8Street" ma:index="25" nillable="true" ma:displayName="Emplacement : Rue" ma:internalName="Street" ma:readOnly="true">
      <xsd:simpleType>
        <xsd:restriction base="dms:Text"/>
      </xsd:simpleType>
    </xsd:element>
    <xsd:element name="eed4da54-2de3-4f24-ab7f-5cf84a6396d8GeoLoc" ma:index="26" nillable="true" ma:displayName="Emplacement : Coordonnées" ma:internalName="GeoLoc" ma:readOnly="true">
      <xsd:simpleType>
        <xsd:restriction base="dms:Unknown"/>
      </xsd:simpleType>
    </xsd:element>
    <xsd:element name="eed4da54-2de3-4f24-ab7f-5cf84a6396d8DispName" ma:index="27" nillable="true" ma:displayName="Emplacement : nom" ma:internalName="DispName" ma:readOnly="true">
      <xsd:simpleType>
        <xsd:restriction base="dms:Text"/>
      </xsd:simpleType>
    </xsd:element>
    <xsd:element name="MediaLengthInSeconds" ma:index="2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30" nillable="true" ma:taxonomy="true" ma:internalName="lcf76f155ced4ddcb4097134ff3c332f" ma:taxonomyFieldName="MediaServiceImageTags" ma:displayName="Image Tags" ma:readOnly="false" ma:fieldId="{5cf76f15-5ced-4ddc-b409-7134ff3c332f}" ma:taxonomyMulti="true" ma:sspId="78175662-8596-484a-92c7-351d01561e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3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34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5ec44e-1bab-4c0b-9df0-6ba128686fc9" elementFormDefault="qualified">
    <xsd:import namespace="http://schemas.microsoft.com/office/2006/documentManagement/types"/>
    <xsd:import namespace="http://schemas.microsoft.com/office/infopath/2007/PartnerControls"/>
    <xsd:element name="TaxCatchAll" ma:index="31" nillable="true" ma:displayName="Taxonomy Catch All Column" ma:hidden="true" ma:list="{78a33eea-6480-4b67-a40f-8706a958746a}" ma:internalName="TaxCatchAll" ma:showField="CatchAllData" ma:web="8bde3967-4b29-49c8-add0-1b77de20389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f1cb922-524b-4a63-a729-f715e5c73bc5">
      <Terms xmlns="http://schemas.microsoft.com/office/infopath/2007/PartnerControls"/>
    </lcf76f155ced4ddcb4097134ff3c332f>
    <TaxCatchAll xmlns="985ec44e-1bab-4c0b-9df0-6ba128686fc9" xsi:nil="true"/>
    <Emplacement xmlns="0f1cb922-524b-4a63-a729-f715e5c73bc5" xsi:nil="true"/>
  </documentManagement>
</p:properties>
</file>

<file path=customXml/itemProps1.xml><?xml version="1.0" encoding="utf-8"?>
<ds:datastoreItem xmlns:ds="http://schemas.openxmlformats.org/officeDocument/2006/customXml" ds:itemID="{40D4AAD8-2C16-4149-8101-87E30858F807}"/>
</file>

<file path=customXml/itemProps2.xml><?xml version="1.0" encoding="utf-8"?>
<ds:datastoreItem xmlns:ds="http://schemas.openxmlformats.org/officeDocument/2006/customXml" ds:itemID="{23AA4781-F571-4B26-9C15-E82A26699FAD}"/>
</file>

<file path=customXml/itemProps3.xml><?xml version="1.0" encoding="utf-8"?>
<ds:datastoreItem xmlns:ds="http://schemas.openxmlformats.org/officeDocument/2006/customXml" ds:itemID="{6E2DD468-8637-47A3-8F33-99C9B7CA3E5F}"/>
</file>

<file path=docProps/app.xml><?xml version="1.0" encoding="utf-8"?>
<Properties xmlns="http://schemas.openxmlformats.org/officeDocument/2006/extended-properties" xmlns:vt="http://schemas.openxmlformats.org/officeDocument/2006/docPropsVTypes">
  <Template>Metropolitan</Template>
  <TotalTime>5012</TotalTime>
  <Words>624</Words>
  <Application>Microsoft Office PowerPoint</Application>
  <PresentationFormat>Widescreen</PresentationFormat>
  <Paragraphs>55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Aptos</vt:lpstr>
      <vt:lpstr>Arial</vt:lpstr>
      <vt:lpstr>Calibri Light</vt:lpstr>
      <vt:lpstr>Times New Roman</vt:lpstr>
      <vt:lpstr>Metropolitan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Susan Millward</dc:creator>
  <cp:lastModifiedBy>Susan Millward</cp:lastModifiedBy>
  <cp:revision>5</cp:revision>
  <dcterms:created xsi:type="dcterms:W3CDTF">2024-06-20T16:27:19Z</dcterms:created>
  <dcterms:modified xsi:type="dcterms:W3CDTF">2025-06-25T19:34:46Z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0x010100ACC2ACFA87F550418D225E071F542ADA</vt:lpwstr>
  </property>
</Properties>
</file>