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harts/style1.xml" ContentType="application/vnd.ms-office.chart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 id="2147483693" r:id="rId3"/>
    <p:sldMasterId id="2147483704" r:id="rId4"/>
  </p:sldMasterIdLst>
  <p:notesMasterIdLst>
    <p:notesMasterId r:id="rId26"/>
  </p:notesMasterIdLst>
  <p:sldIdLst>
    <p:sldId id="256" r:id="rId5"/>
    <p:sldId id="257" r:id="rId6"/>
    <p:sldId id="265" r:id="rId7"/>
    <p:sldId id="262" r:id="rId8"/>
    <p:sldId id="261" r:id="rId9"/>
    <p:sldId id="263" r:id="rId10"/>
    <p:sldId id="266" r:id="rId11"/>
    <p:sldId id="259" r:id="rId12"/>
    <p:sldId id="264" r:id="rId13"/>
    <p:sldId id="267" r:id="rId14"/>
    <p:sldId id="271" r:id="rId15"/>
    <p:sldId id="276" r:id="rId16"/>
    <p:sldId id="275" r:id="rId17"/>
    <p:sldId id="269" r:id="rId18"/>
    <p:sldId id="277" r:id="rId19"/>
    <p:sldId id="278" r:id="rId20"/>
    <p:sldId id="260" r:id="rId21"/>
    <p:sldId id="280" r:id="rId22"/>
    <p:sldId id="272" r:id="rId23"/>
    <p:sldId id="273"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900"/>
    <a:srgbClr val="E4D30D"/>
    <a:srgbClr val="BCCF18"/>
    <a:srgbClr val="90BB23"/>
    <a:srgbClr val="D7D913"/>
    <a:srgbClr val="F47503"/>
    <a:srgbClr val="689EFE"/>
    <a:srgbClr val="6666FF"/>
    <a:srgbClr val="33CCFF"/>
    <a:srgbClr val="7BB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2" autoAdjust="0"/>
    <p:restoredTop sz="75682" autoAdjust="0"/>
  </p:normalViewPr>
  <p:slideViewPr>
    <p:cSldViewPr snapToGrid="0">
      <p:cViewPr varScale="1">
        <p:scale>
          <a:sx n="82" d="100"/>
          <a:sy n="82" d="100"/>
        </p:scale>
        <p:origin x="16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787005674570006"/>
          <c:y val="0.1455301455301455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762142713989261E-2"/>
          <c:y val="0.1597875601672242"/>
          <c:w val="0.64792541756585265"/>
          <c:h val="0.74890284910373928"/>
        </c:manualLayout>
      </c:layout>
      <c:ofPieChart>
        <c:ofPieType val="bar"/>
        <c:varyColors val="1"/>
        <c:ser>
          <c:idx val="0"/>
          <c:order val="0"/>
          <c:tx>
            <c:strRef>
              <c:f>'Diagrammes généraux'!$E$3</c:f>
              <c:strCache>
                <c:ptCount val="1"/>
                <c:pt idx="0">
                  <c:v>Topics of interest distribution</c:v>
                </c:pt>
              </c:strCache>
            </c:strRef>
          </c:tx>
          <c:dPt>
            <c:idx val="0"/>
            <c:bubble3D val="0"/>
            <c:spPr>
              <a:solidFill>
                <a:srgbClr val="6DF4FB"/>
              </a:solidFill>
              <a:ln w="19050">
                <a:solidFill>
                  <a:schemeClr val="lt1"/>
                </a:solidFill>
              </a:ln>
              <a:effectLst/>
            </c:spPr>
            <c:extLst>
              <c:ext xmlns:c16="http://schemas.microsoft.com/office/drawing/2014/chart" uri="{C3380CC4-5D6E-409C-BE32-E72D297353CC}">
                <c16:uniqueId val="{00000001-6D59-4C5F-BC1E-38C623BD6697}"/>
              </c:ext>
            </c:extLst>
          </c:dPt>
          <c:dPt>
            <c:idx val="1"/>
            <c:bubble3D val="0"/>
            <c:spPr>
              <a:solidFill>
                <a:srgbClr val="FF931D"/>
              </a:solidFill>
              <a:ln w="19050">
                <a:solidFill>
                  <a:schemeClr val="lt1"/>
                </a:solidFill>
              </a:ln>
              <a:effectLst/>
            </c:spPr>
            <c:extLst>
              <c:ext xmlns:c16="http://schemas.microsoft.com/office/drawing/2014/chart" uri="{C3380CC4-5D6E-409C-BE32-E72D297353CC}">
                <c16:uniqueId val="{00000003-6D59-4C5F-BC1E-38C623BD6697}"/>
              </c:ext>
            </c:extLst>
          </c:dPt>
          <c:dPt>
            <c:idx val="2"/>
            <c:bubble3D val="0"/>
            <c:spPr>
              <a:solidFill>
                <a:srgbClr val="A343BD">
                  <a:alpha val="87843"/>
                </a:srgbClr>
              </a:solidFill>
              <a:ln w="19050">
                <a:solidFill>
                  <a:schemeClr val="lt1"/>
                </a:solidFill>
              </a:ln>
              <a:effectLst/>
            </c:spPr>
            <c:extLst>
              <c:ext xmlns:c16="http://schemas.microsoft.com/office/drawing/2014/chart" uri="{C3380CC4-5D6E-409C-BE32-E72D297353CC}">
                <c16:uniqueId val="{00000005-6D59-4C5F-BC1E-38C623BD66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59-4C5F-BC1E-38C623BD6697}"/>
              </c:ext>
            </c:extLst>
          </c:dPt>
          <c:dPt>
            <c:idx val="4"/>
            <c:bubble3D val="0"/>
            <c:spPr>
              <a:solidFill>
                <a:srgbClr val="2AB3B0"/>
              </a:solidFill>
              <a:ln w="19050">
                <a:solidFill>
                  <a:schemeClr val="lt1"/>
                </a:solidFill>
              </a:ln>
              <a:effectLst/>
            </c:spPr>
            <c:extLst>
              <c:ext xmlns:c16="http://schemas.microsoft.com/office/drawing/2014/chart" uri="{C3380CC4-5D6E-409C-BE32-E72D297353CC}">
                <c16:uniqueId val="{00000009-6D59-4C5F-BC1E-38C623BD6697}"/>
              </c:ext>
            </c:extLst>
          </c:dPt>
          <c:dPt>
            <c:idx val="5"/>
            <c:bubble3D val="0"/>
            <c:spPr>
              <a:solidFill>
                <a:srgbClr val="23D127"/>
              </a:solidFill>
              <a:ln w="19050">
                <a:solidFill>
                  <a:schemeClr val="lt1"/>
                </a:solidFill>
              </a:ln>
              <a:effectLst/>
            </c:spPr>
            <c:extLst>
              <c:ext xmlns:c16="http://schemas.microsoft.com/office/drawing/2014/chart" uri="{C3380CC4-5D6E-409C-BE32-E72D297353CC}">
                <c16:uniqueId val="{0000000B-6D59-4C5F-BC1E-38C623BD6697}"/>
              </c:ext>
            </c:extLst>
          </c:dPt>
          <c:dPt>
            <c:idx val="6"/>
            <c:bubble3D val="0"/>
            <c:spPr>
              <a:solidFill>
                <a:srgbClr val="264478"/>
              </a:solidFill>
              <a:ln w="19050">
                <a:solidFill>
                  <a:schemeClr val="lt1"/>
                </a:solidFill>
              </a:ln>
              <a:effectLst/>
            </c:spPr>
            <c:extLst>
              <c:ext xmlns:c16="http://schemas.microsoft.com/office/drawing/2014/chart" uri="{C3380CC4-5D6E-409C-BE32-E72D297353CC}">
                <c16:uniqueId val="{0000000D-6D59-4C5F-BC1E-38C623BD6697}"/>
              </c:ext>
            </c:extLst>
          </c:dPt>
          <c:dPt>
            <c:idx val="7"/>
            <c:bubble3D val="0"/>
            <c:spPr>
              <a:solidFill>
                <a:srgbClr val="D00000"/>
              </a:solidFill>
              <a:ln w="19050">
                <a:solidFill>
                  <a:schemeClr val="lt1"/>
                </a:solidFill>
              </a:ln>
              <a:effectLst/>
            </c:spPr>
            <c:extLst>
              <c:ext xmlns:c16="http://schemas.microsoft.com/office/drawing/2014/chart" uri="{C3380CC4-5D6E-409C-BE32-E72D297353CC}">
                <c16:uniqueId val="{0000000F-6D59-4C5F-BC1E-38C623BD6697}"/>
              </c:ext>
            </c:extLst>
          </c:dPt>
          <c:dPt>
            <c:idx val="8"/>
            <c:bubble3D val="0"/>
            <c:spPr>
              <a:solidFill>
                <a:srgbClr val="9A89FF"/>
              </a:solidFill>
              <a:ln w="19050">
                <a:solidFill>
                  <a:schemeClr val="lt1"/>
                </a:solidFill>
              </a:ln>
              <a:effectLst/>
            </c:spPr>
            <c:extLst>
              <c:ext xmlns:c16="http://schemas.microsoft.com/office/drawing/2014/chart" uri="{C3380CC4-5D6E-409C-BE32-E72D297353CC}">
                <c16:uniqueId val="{00000011-6D59-4C5F-BC1E-38C623BD6697}"/>
              </c:ext>
            </c:extLst>
          </c:dPt>
          <c:dPt>
            <c:idx val="9"/>
            <c:bubble3D val="0"/>
            <c:spPr>
              <a:solidFill>
                <a:srgbClr val="C5F4AE"/>
              </a:solidFill>
              <a:ln w="19050">
                <a:solidFill>
                  <a:schemeClr val="lt1"/>
                </a:solidFill>
              </a:ln>
              <a:effectLst/>
            </c:spPr>
            <c:extLst>
              <c:ext xmlns:c16="http://schemas.microsoft.com/office/drawing/2014/chart" uri="{C3380CC4-5D6E-409C-BE32-E72D297353CC}">
                <c16:uniqueId val="{00000013-6D59-4C5F-BC1E-38C623BD6697}"/>
              </c:ext>
            </c:extLst>
          </c:dPt>
          <c:dPt>
            <c:idx val="10"/>
            <c:bubble3D val="0"/>
            <c:spPr>
              <a:solidFill>
                <a:srgbClr val="FF6969"/>
              </a:solidFill>
              <a:ln w="19050">
                <a:solidFill>
                  <a:schemeClr val="lt1"/>
                </a:solidFill>
              </a:ln>
              <a:effectLst/>
            </c:spPr>
            <c:extLst>
              <c:ext xmlns:c16="http://schemas.microsoft.com/office/drawing/2014/chart" uri="{C3380CC4-5D6E-409C-BE32-E72D297353CC}">
                <c16:uniqueId val="{00000015-6D59-4C5F-BC1E-38C623BD6697}"/>
              </c:ext>
            </c:extLst>
          </c:dPt>
          <c:dPt>
            <c:idx val="11"/>
            <c:bubble3D val="0"/>
            <c:spPr>
              <a:solidFill>
                <a:srgbClr val="DB0B73"/>
              </a:solidFill>
              <a:ln w="19050">
                <a:solidFill>
                  <a:schemeClr val="lt1"/>
                </a:solidFill>
              </a:ln>
              <a:effectLst/>
            </c:spPr>
            <c:extLst>
              <c:ext xmlns:c16="http://schemas.microsoft.com/office/drawing/2014/chart" uri="{C3380CC4-5D6E-409C-BE32-E72D297353CC}">
                <c16:uniqueId val="{00000017-6D59-4C5F-BC1E-38C623BD6697}"/>
              </c:ext>
            </c:extLst>
          </c:dPt>
          <c:dPt>
            <c:idx val="12"/>
            <c:bubble3D val="0"/>
            <c:spPr>
              <a:solidFill>
                <a:srgbClr val="698ED0"/>
              </a:solidFill>
              <a:ln w="19050">
                <a:solidFill>
                  <a:schemeClr val="lt1"/>
                </a:solidFill>
              </a:ln>
              <a:effectLst/>
            </c:spPr>
            <c:extLst>
              <c:ext xmlns:c16="http://schemas.microsoft.com/office/drawing/2014/chart" uri="{C3380CC4-5D6E-409C-BE32-E72D297353CC}">
                <c16:uniqueId val="{00000019-6D59-4C5F-BC1E-38C623BD6697}"/>
              </c:ext>
            </c:extLst>
          </c:dPt>
          <c:dPt>
            <c:idx val="13"/>
            <c:bubble3D val="0"/>
            <c:spPr>
              <a:solidFill>
                <a:srgbClr val="A2B9E2"/>
              </a:solidFill>
              <a:ln w="19050">
                <a:solidFill>
                  <a:schemeClr val="lt1"/>
                </a:solidFill>
              </a:ln>
              <a:effectLst/>
            </c:spPr>
            <c:extLst>
              <c:ext xmlns:c16="http://schemas.microsoft.com/office/drawing/2014/chart" uri="{C3380CC4-5D6E-409C-BE32-E72D297353CC}">
                <c16:uniqueId val="{0000001B-6D59-4C5F-BC1E-38C623BD6697}"/>
              </c:ext>
            </c:extLst>
          </c:dPt>
          <c:dPt>
            <c:idx val="14"/>
            <c:bubble3D val="0"/>
            <c:spPr>
              <a:solidFill>
                <a:srgbClr val="FBC997"/>
              </a:solidFill>
              <a:ln w="19050">
                <a:solidFill>
                  <a:schemeClr val="lt1"/>
                </a:solidFill>
              </a:ln>
              <a:effectLst/>
            </c:spPr>
            <c:extLst>
              <c:ext xmlns:c16="http://schemas.microsoft.com/office/drawing/2014/chart" uri="{C3380CC4-5D6E-409C-BE32-E72D297353CC}">
                <c16:uniqueId val="{0000001D-6D59-4C5F-BC1E-38C623BD6697}"/>
              </c:ext>
            </c:extLst>
          </c:dPt>
          <c:dPt>
            <c:idx val="15"/>
            <c:bubble3D val="0"/>
            <c:spPr>
              <a:solidFill>
                <a:srgbClr val="FCA6F2"/>
              </a:solidFill>
              <a:ln w="19050">
                <a:solidFill>
                  <a:schemeClr val="lt1"/>
                </a:solidFill>
              </a:ln>
              <a:effectLst/>
            </c:spPr>
            <c:extLst>
              <c:ext xmlns:c16="http://schemas.microsoft.com/office/drawing/2014/chart" uri="{C3380CC4-5D6E-409C-BE32-E72D297353CC}">
                <c16:uniqueId val="{0000001F-6D59-4C5F-BC1E-38C623BD6697}"/>
              </c:ext>
            </c:extLst>
          </c:dPt>
          <c:dPt>
            <c:idx val="16"/>
            <c:bubble3D val="0"/>
            <c:spPr>
              <a:solidFill>
                <a:srgbClr val="F0FB65"/>
              </a:solidFill>
              <a:ln w="19050">
                <a:solidFill>
                  <a:schemeClr val="lt1"/>
                </a:solidFill>
              </a:ln>
              <a:effectLst/>
            </c:spPr>
            <c:extLst>
              <c:ext xmlns:c16="http://schemas.microsoft.com/office/drawing/2014/chart" uri="{C3380CC4-5D6E-409C-BE32-E72D297353CC}">
                <c16:uniqueId val="{00000021-6D59-4C5F-BC1E-38C623BD6697}"/>
              </c:ext>
            </c:extLst>
          </c:dPt>
          <c:dPt>
            <c:idx val="17"/>
            <c:bubble3D val="0"/>
            <c:spPr>
              <a:solidFill>
                <a:schemeClr val="accent3"/>
              </a:solidFill>
              <a:ln w="19050">
                <a:solidFill>
                  <a:schemeClr val="lt1"/>
                </a:solidFill>
              </a:ln>
              <a:effectLst/>
            </c:spPr>
            <c:extLst>
              <c:ext xmlns:c16="http://schemas.microsoft.com/office/drawing/2014/chart" uri="{C3380CC4-5D6E-409C-BE32-E72D297353CC}">
                <c16:uniqueId val="{00000023-6D59-4C5F-BC1E-38C623BD6697}"/>
              </c:ext>
            </c:extLst>
          </c:dPt>
          <c:dLbls>
            <c:dLbl>
              <c:idx val="8"/>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59-4C5F-BC1E-38C623BD6697}"/>
                </c:ext>
              </c:extLst>
            </c:dLbl>
            <c:dLbl>
              <c:idx val="9"/>
              <c:spPr>
                <a:noFill/>
                <a:ln>
                  <a:noFill/>
                </a:ln>
                <a:effectLst/>
              </c:spPr>
              <c:txPr>
                <a:bodyPr rot="0" spcFirstLastPara="1" vertOverflow="ellipsis" vert="horz" wrap="square" lIns="38100" tIns="19050" rIns="38100" bIns="19050" anchor="ctr" anchorCtr="0">
                  <a:spAutoFit/>
                </a:bodyPr>
                <a:lstStyle/>
                <a:p>
                  <a:pPr algn="l">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26793296089385477"/>
                      <c:h val="8.1986622639911952E-2"/>
                    </c:manualLayout>
                  </c15:layout>
                </c:ext>
                <c:ext xmlns:c16="http://schemas.microsoft.com/office/drawing/2014/chart" uri="{C3380CC4-5D6E-409C-BE32-E72D297353CC}">
                  <c16:uniqueId val="{00000013-6D59-4C5F-BC1E-38C623BD6697}"/>
                </c:ext>
              </c:extLst>
            </c:dLbl>
            <c:dLbl>
              <c:idx val="10"/>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D59-4C5F-BC1E-38C623BD6697}"/>
                </c:ext>
              </c:extLst>
            </c:dLbl>
            <c:dLbl>
              <c:idx val="11"/>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D59-4C5F-BC1E-38C623BD6697}"/>
                </c:ext>
              </c:extLst>
            </c:dLbl>
            <c:dLbl>
              <c:idx val="12"/>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D59-4C5F-BC1E-38C623BD6697}"/>
                </c:ext>
              </c:extLst>
            </c:dLbl>
            <c:dLbl>
              <c:idx val="13"/>
              <c:layout>
                <c:manualLayout>
                  <c:x val="1.1422559292835994E-2"/>
                  <c:y val="5.9892373352465889E-8"/>
                </c:manualLayout>
              </c:layout>
              <c:spPr>
                <a:noFill/>
                <a:ln>
                  <a:noFill/>
                </a:ln>
                <a:effectLst/>
              </c:spPr>
              <c:txPr>
                <a:bodyPr rot="0" spcFirstLastPara="1" vertOverflow="ellipsis" vert="horz" wrap="square" lIns="38100" tIns="19050" rIns="38100" bIns="19050" anchor="ctr" anchorCtr="0">
                  <a:spAutoFit/>
                </a:bodyPr>
                <a:lstStyle/>
                <a:p>
                  <a:pPr algn="l">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6308054370298684"/>
                      <c:h val="8.1986622639911952E-2"/>
                    </c:manualLayout>
                  </c15:layout>
                </c:ext>
                <c:ext xmlns:c16="http://schemas.microsoft.com/office/drawing/2014/chart" uri="{C3380CC4-5D6E-409C-BE32-E72D297353CC}">
                  <c16:uniqueId val="{0000001B-6D59-4C5F-BC1E-38C623BD6697}"/>
                </c:ext>
              </c:extLst>
            </c:dLbl>
            <c:dLbl>
              <c:idx val="14"/>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D59-4C5F-BC1E-38C623BD6697}"/>
                </c:ext>
              </c:extLst>
            </c:dLbl>
            <c:dLbl>
              <c:idx val="15"/>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D59-4C5F-BC1E-38C623BD6697}"/>
                </c:ext>
              </c:extLst>
            </c:dLbl>
            <c:dLbl>
              <c:idx val="16"/>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D59-4C5F-BC1E-38C623BD6697}"/>
                </c:ext>
              </c:extLst>
            </c:dLbl>
            <c:dLbl>
              <c:idx val="17"/>
              <c:layout>
                <c:manualLayout>
                  <c:x val="-4.4893378226711564E-3"/>
                  <c:y val="-6.3447383794943036E-17"/>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8.1952861952861958E-2"/>
                      <c:h val="8.1986502855165247E-2"/>
                    </c:manualLayout>
                  </c15:layout>
                </c:ext>
                <c:ext xmlns:c16="http://schemas.microsoft.com/office/drawing/2014/chart" uri="{C3380CC4-5D6E-409C-BE32-E72D297353CC}">
                  <c16:uniqueId val="{00000023-6D59-4C5F-BC1E-38C623BD669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'Diagrammes généraux'!$D$4:$D$20</c:f>
              <c:strCache>
                <c:ptCount val="17"/>
                <c:pt idx="0">
                  <c:v>All</c:v>
                </c:pt>
                <c:pt idx="1">
                  <c:v>Birds</c:v>
                </c:pt>
                <c:pt idx="2">
                  <c:v>Corals</c:v>
                </c:pt>
                <c:pt idx="3">
                  <c:v>Fish</c:v>
                </c:pt>
                <c:pt idx="4">
                  <c:v>Mangrove</c:v>
                </c:pt>
                <c:pt idx="5">
                  <c:v>Marine Mammals</c:v>
                </c:pt>
                <c:pt idx="6">
                  <c:v>Sharks and ray</c:v>
                </c:pt>
                <c:pt idx="7">
                  <c:v>Turtles</c:v>
                </c:pt>
                <c:pt idx="8">
                  <c:v>Iguana</c:v>
                </c:pt>
                <c:pt idx="9">
                  <c:v>Marine Protected Area</c:v>
                </c:pt>
                <c:pt idx="10">
                  <c:v>Plants</c:v>
                </c:pt>
                <c:pt idx="11">
                  <c:v>Seagrass, Conch</c:v>
                </c:pt>
                <c:pt idx="12">
                  <c:v>fauna</c:v>
                </c:pt>
                <c:pt idx="13">
                  <c:v>Monkey and crocodile</c:v>
                </c:pt>
                <c:pt idx="14">
                  <c:v>Urchin</c:v>
                </c:pt>
                <c:pt idx="15">
                  <c:v>Lobsters</c:v>
                </c:pt>
                <c:pt idx="16">
                  <c:v>Neotropical Otter</c:v>
                </c:pt>
              </c:strCache>
            </c:strRef>
          </c:cat>
          <c:val>
            <c:numRef>
              <c:f>'Diagrammes généraux'!$E$4:$E$20</c:f>
              <c:numCache>
                <c:formatCode>General</c:formatCode>
                <c:ptCount val="17"/>
                <c:pt idx="0">
                  <c:v>5</c:v>
                </c:pt>
                <c:pt idx="1">
                  <c:v>7</c:v>
                </c:pt>
                <c:pt idx="2">
                  <c:v>8</c:v>
                </c:pt>
                <c:pt idx="3">
                  <c:v>8</c:v>
                </c:pt>
                <c:pt idx="4">
                  <c:v>3</c:v>
                </c:pt>
                <c:pt idx="5">
                  <c:v>10</c:v>
                </c:pt>
                <c:pt idx="6">
                  <c:v>3</c:v>
                </c:pt>
                <c:pt idx="7">
                  <c:v>12</c:v>
                </c:pt>
                <c:pt idx="8">
                  <c:v>1</c:v>
                </c:pt>
                <c:pt idx="9">
                  <c:v>1</c:v>
                </c:pt>
                <c:pt idx="10">
                  <c:v>1</c:v>
                </c:pt>
                <c:pt idx="11">
                  <c:v>1</c:v>
                </c:pt>
                <c:pt idx="12">
                  <c:v>1</c:v>
                </c:pt>
                <c:pt idx="13">
                  <c:v>1</c:v>
                </c:pt>
                <c:pt idx="14">
                  <c:v>1</c:v>
                </c:pt>
                <c:pt idx="15">
                  <c:v>1</c:v>
                </c:pt>
                <c:pt idx="16">
                  <c:v>1</c:v>
                </c:pt>
              </c:numCache>
            </c:numRef>
          </c:val>
          <c:extLst>
            <c:ext xmlns:c16="http://schemas.microsoft.com/office/drawing/2014/chart" uri="{C3380CC4-5D6E-409C-BE32-E72D297353CC}">
              <c16:uniqueId val="{00000024-6D59-4C5F-BC1E-38C623BD6697}"/>
            </c:ext>
          </c:extLst>
        </c:ser>
        <c:dLbls>
          <c:dLblPos val="bestFit"/>
          <c:showLegendKey val="0"/>
          <c:showVal val="0"/>
          <c:showCatName val="0"/>
          <c:showSerName val="0"/>
          <c:showPercent val="1"/>
          <c:showBubbleSize val="0"/>
          <c:showLeaderLines val="0"/>
        </c:dLbls>
        <c:gapWidth val="100"/>
        <c:splitType val="pos"/>
        <c:splitPos val="9"/>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2023-2024 Budget (k€)</a:t>
            </a:r>
          </a:p>
        </c:rich>
      </c:tx>
      <c:layout>
        <c:manualLayout>
          <c:xMode val="edge"/>
          <c:yMode val="edge"/>
          <c:x val="0.40369134370211651"/>
          <c:y val="6.219610734216911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3950544156873E-2"/>
          <c:y val="9.9587822280337704E-2"/>
          <c:w val="0.91882608643986319"/>
          <c:h val="0.82359646379942575"/>
        </c:manualLayout>
      </c:layout>
      <c:barChart>
        <c:barDir val="col"/>
        <c:grouping val="stacked"/>
        <c:varyColors val="0"/>
        <c:ser>
          <c:idx val="0"/>
          <c:order val="0"/>
          <c:tx>
            <c:strRef>
              <c:f>EN!$A$2</c:f>
              <c:strCache>
                <c:ptCount val="1"/>
                <c:pt idx="0">
                  <c:v>General salaries</c:v>
                </c:pt>
              </c:strCache>
            </c:strRef>
          </c:tx>
          <c:spPr>
            <a:solidFill>
              <a:schemeClr val="accent2">
                <a:shade val="4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EN!$B$2:$C$2</c:f>
              <c:numCache>
                <c:formatCode>General</c:formatCode>
                <c:ptCount val="2"/>
                <c:pt idx="0" formatCode="_-* #,##0_-;\-* #,##0_-;_-* &quot;-&quot;??_-;_-@_-">
                  <c:v>577015.19999999995</c:v>
                </c:pt>
              </c:numCache>
            </c:numRef>
          </c:val>
          <c:extLst>
            <c:ext xmlns:c16="http://schemas.microsoft.com/office/drawing/2014/chart" uri="{C3380CC4-5D6E-409C-BE32-E72D297353CC}">
              <c16:uniqueId val="{00000000-5E29-4D76-99BB-14AB3B307632}"/>
            </c:ext>
          </c:extLst>
        </c:ser>
        <c:ser>
          <c:idx val="1"/>
          <c:order val="1"/>
          <c:tx>
            <c:strRef>
              <c:f>EN!$A$3</c:f>
              <c:strCache>
                <c:ptCount val="1"/>
                <c:pt idx="0">
                  <c:v>project-financed salaries</c:v>
                </c:pt>
              </c:strCache>
            </c:strRef>
          </c:tx>
          <c:spPr>
            <a:solidFill>
              <a:schemeClr val="accent2">
                <a:shade val="51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EN!$B$3:$C$3</c:f>
              <c:numCache>
                <c:formatCode>General</c:formatCode>
                <c:ptCount val="2"/>
                <c:pt idx="0" formatCode="_-* #,##0_-;\-* #,##0_-;_-* &quot;-&quot;??_-;_-@_-">
                  <c:v>458482.5</c:v>
                </c:pt>
              </c:numCache>
            </c:numRef>
          </c:val>
          <c:extLst>
            <c:ext xmlns:c16="http://schemas.microsoft.com/office/drawing/2014/chart" uri="{C3380CC4-5D6E-409C-BE32-E72D297353CC}">
              <c16:uniqueId val="{00000001-5E29-4D76-99BB-14AB3B307632}"/>
            </c:ext>
          </c:extLst>
        </c:ser>
        <c:ser>
          <c:idx val="2"/>
          <c:order val="2"/>
          <c:tx>
            <c:strRef>
              <c:f>EN!$A$4</c:f>
              <c:strCache>
                <c:ptCount val="1"/>
                <c:pt idx="0">
                  <c:v>General management</c:v>
                </c:pt>
              </c:strCache>
            </c:strRef>
          </c:tx>
          <c:spPr>
            <a:solidFill>
              <a:schemeClr val="accent2">
                <a:shade val="62000"/>
              </a:schemeClr>
            </a:solidFill>
            <a:ln>
              <a:solidFill>
                <a:schemeClr val="bg1"/>
              </a:solidFill>
            </a:ln>
            <a:effectLst/>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15:layout>
                    <c:manualLayout>
                      <c:w val="0.28532046481585827"/>
                      <c:h val="9.014440433212996E-2"/>
                    </c:manualLayout>
                  </c15:layout>
                </c:ext>
                <c:ext xmlns:c16="http://schemas.microsoft.com/office/drawing/2014/chart" uri="{C3380CC4-5D6E-409C-BE32-E72D297353CC}">
                  <c16:uniqueId val="{00000002-5E29-4D76-99BB-14AB3B307632}"/>
                </c:ext>
              </c:extLst>
            </c:dLbl>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EN!$B$4:$C$4</c:f>
              <c:numCache>
                <c:formatCode>General</c:formatCode>
                <c:ptCount val="2"/>
                <c:pt idx="0" formatCode="_-* #,##0_-;\-* #,##0_-;_-* &quot;-&quot;??_-;_-@_-">
                  <c:v>48511.4</c:v>
                </c:pt>
              </c:numCache>
            </c:numRef>
          </c:val>
          <c:extLst>
            <c:ext xmlns:c16="http://schemas.microsoft.com/office/drawing/2014/chart" uri="{C3380CC4-5D6E-409C-BE32-E72D297353CC}">
              <c16:uniqueId val="{00000003-5E29-4D76-99BB-14AB3B307632}"/>
            </c:ext>
          </c:extLst>
        </c:ser>
        <c:ser>
          <c:idx val="3"/>
          <c:order val="3"/>
          <c:tx>
            <c:strRef>
              <c:f>EN!$A$5</c:f>
              <c:strCache>
                <c:ptCount val="1"/>
                <c:pt idx="0">
                  <c:v>Small grants</c:v>
                </c:pt>
              </c:strCache>
            </c:strRef>
          </c:tx>
          <c:spPr>
            <a:solidFill>
              <a:schemeClr val="accent2">
                <a:shade val="73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EN!$B$5:$C$5</c:f>
              <c:numCache>
                <c:formatCode>General</c:formatCode>
                <c:ptCount val="2"/>
                <c:pt idx="0" formatCode="_-* #,##0_-;\-* #,##0_-;_-* &quot;-&quot;??_-;_-@_-">
                  <c:v>223600.66</c:v>
                </c:pt>
              </c:numCache>
            </c:numRef>
          </c:val>
          <c:extLst>
            <c:ext xmlns:c16="http://schemas.microsoft.com/office/drawing/2014/chart" uri="{C3380CC4-5D6E-409C-BE32-E72D297353CC}">
              <c16:uniqueId val="{00000004-5E29-4D76-99BB-14AB3B307632}"/>
            </c:ext>
          </c:extLst>
        </c:ser>
        <c:ser>
          <c:idx val="4"/>
          <c:order val="4"/>
          <c:tx>
            <c:strRef>
              <c:f>EN!$A$6</c:f>
              <c:strCache>
                <c:ptCount val="1"/>
                <c:pt idx="0">
                  <c:v>Species</c:v>
                </c:pt>
              </c:strCache>
            </c:strRef>
          </c:tx>
          <c:spPr>
            <a:solidFill>
              <a:schemeClr val="accent2">
                <a:shade val="83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EN!$B$6:$C$6</c:f>
              <c:numCache>
                <c:formatCode>General</c:formatCode>
                <c:ptCount val="2"/>
                <c:pt idx="0" formatCode="_-* #,##0_-;\-* #,##0_-;_-* &quot;-&quot;??_-;_-@_-">
                  <c:v>258750</c:v>
                </c:pt>
              </c:numCache>
            </c:numRef>
          </c:val>
          <c:extLst>
            <c:ext xmlns:c16="http://schemas.microsoft.com/office/drawing/2014/chart" uri="{C3380CC4-5D6E-409C-BE32-E72D297353CC}">
              <c16:uniqueId val="{00000005-5E29-4D76-99BB-14AB3B307632}"/>
            </c:ext>
          </c:extLst>
        </c:ser>
        <c:ser>
          <c:idx val="5"/>
          <c:order val="5"/>
          <c:tx>
            <c:strRef>
              <c:f>EN!$A$7</c:f>
              <c:strCache>
                <c:ptCount val="1"/>
                <c:pt idx="0">
                  <c:v>Ecosystems</c:v>
                </c:pt>
              </c:strCache>
            </c:strRef>
          </c:tx>
          <c:spPr>
            <a:solidFill>
              <a:schemeClr val="accent2">
                <a:shade val="94000"/>
              </a:schemeClr>
            </a:solidFill>
            <a:ln>
              <a:solidFill>
                <a:schemeClr val="bg1"/>
              </a:solidFill>
            </a:ln>
            <a:effectLst/>
          </c:spPr>
          <c:invertIfNegative val="0"/>
          <c:dLbls>
            <c:dLbl>
              <c:idx val="0"/>
              <c:dLblPos val="ctr"/>
              <c:showLegendKey val="0"/>
              <c:showVal val="1"/>
              <c:showCatName val="0"/>
              <c:showSerName val="1"/>
              <c:showPercent val="0"/>
              <c:showBubbleSize val="0"/>
              <c:extLst>
                <c:ext xmlns:c15="http://schemas.microsoft.com/office/drawing/2012/chart" uri="{CE6537A1-D6FC-4f65-9D91-7224C49458BB}">
                  <c15:layout>
                    <c:manualLayout>
                      <c:w val="0.23122777777777781"/>
                      <c:h val="3.8530558479412905E-2"/>
                    </c:manualLayout>
                  </c15:layout>
                </c:ext>
                <c:ext xmlns:c16="http://schemas.microsoft.com/office/drawing/2014/chart" uri="{C3380CC4-5D6E-409C-BE32-E72D297353CC}">
                  <c16:uniqueId val="{00000006-5E29-4D76-99BB-14AB3B307632}"/>
                </c:ext>
              </c:extLst>
            </c:dLbl>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EN!$B$7:$C$7</c:f>
              <c:numCache>
                <c:formatCode>General</c:formatCode>
                <c:ptCount val="2"/>
                <c:pt idx="0" formatCode="_-* #,##0_-;\-* #,##0_-;_-* &quot;-&quot;??_-;_-@_-">
                  <c:v>90968</c:v>
                </c:pt>
              </c:numCache>
            </c:numRef>
          </c:val>
          <c:extLst>
            <c:ext xmlns:c16="http://schemas.microsoft.com/office/drawing/2014/chart" uri="{C3380CC4-5D6E-409C-BE32-E72D297353CC}">
              <c16:uniqueId val="{00000007-5E29-4D76-99BB-14AB3B307632}"/>
            </c:ext>
          </c:extLst>
        </c:ser>
        <c:ser>
          <c:idx val="6"/>
          <c:order val="6"/>
          <c:tx>
            <c:strRef>
              <c:f>EN!$A$8</c:f>
              <c:strCache>
                <c:ptCount val="1"/>
                <c:pt idx="0">
                  <c:v>PA's</c:v>
                </c:pt>
              </c:strCache>
            </c:strRef>
          </c:tx>
          <c:spPr>
            <a:solidFill>
              <a:schemeClr val="accent2">
                <a:tint val="9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EN!$B$8:$C$8</c:f>
              <c:numCache>
                <c:formatCode>General</c:formatCode>
                <c:ptCount val="2"/>
                <c:pt idx="0" formatCode="_-* #,##0_-;\-* #,##0_-;_-* &quot;-&quot;??_-;_-@_-">
                  <c:v>163136</c:v>
                </c:pt>
              </c:numCache>
            </c:numRef>
          </c:val>
          <c:extLst>
            <c:ext xmlns:c16="http://schemas.microsoft.com/office/drawing/2014/chart" uri="{C3380CC4-5D6E-409C-BE32-E72D297353CC}">
              <c16:uniqueId val="{00000008-5E29-4D76-99BB-14AB3B307632}"/>
            </c:ext>
          </c:extLst>
        </c:ser>
        <c:ser>
          <c:idx val="7"/>
          <c:order val="7"/>
          <c:tx>
            <c:strRef>
              <c:f>EN!$A$9</c:f>
              <c:strCache>
                <c:ptCount val="1"/>
                <c:pt idx="0">
                  <c:v>FR</c:v>
                </c:pt>
              </c:strCache>
            </c:strRef>
          </c:tx>
          <c:spPr>
            <a:solidFill>
              <a:srgbClr val="002060"/>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EN!$B$9:$C$9</c:f>
              <c:numCache>
                <c:formatCode>_-* #,##0_-;\-* #,##0_-;_-* "-"??_-;_-@_-</c:formatCode>
                <c:ptCount val="2"/>
                <c:pt idx="1">
                  <c:v>778713.39999999991</c:v>
                </c:pt>
              </c:numCache>
            </c:numRef>
          </c:val>
          <c:extLst>
            <c:ext xmlns:c16="http://schemas.microsoft.com/office/drawing/2014/chart" uri="{C3380CC4-5D6E-409C-BE32-E72D297353CC}">
              <c16:uniqueId val="{00000009-5E29-4D76-99BB-14AB3B307632}"/>
            </c:ext>
          </c:extLst>
        </c:ser>
        <c:ser>
          <c:idx val="8"/>
          <c:order val="8"/>
          <c:tx>
            <c:strRef>
              <c:f>EN!$A$10</c:f>
              <c:strCache>
                <c:ptCount val="1"/>
                <c:pt idx="0">
                  <c:v>FR refund</c:v>
                </c:pt>
              </c:strCache>
            </c:strRef>
          </c:tx>
          <c:spPr>
            <a:solidFill>
              <a:srgbClr val="0070C0"/>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EN!$B$10:$C$10</c:f>
              <c:numCache>
                <c:formatCode>General</c:formatCode>
                <c:ptCount val="2"/>
              </c:numCache>
            </c:numRef>
          </c:val>
          <c:extLst>
            <c:ext xmlns:c16="http://schemas.microsoft.com/office/drawing/2014/chart" uri="{C3380CC4-5D6E-409C-BE32-E72D297353CC}">
              <c16:uniqueId val="{0000000A-5E29-4D76-99BB-14AB3B307632}"/>
            </c:ext>
          </c:extLst>
        </c:ser>
        <c:ser>
          <c:idx val="9"/>
          <c:order val="9"/>
          <c:tx>
            <c:strRef>
              <c:f>EN!$A$11</c:f>
              <c:strCache>
                <c:ptCount val="1"/>
                <c:pt idx="0">
                  <c:v>PCA</c:v>
                </c:pt>
              </c:strCache>
            </c:strRef>
          </c:tx>
          <c:spPr>
            <a:solidFill>
              <a:schemeClr val="accent2">
                <a:tint val="63000"/>
              </a:schemeClr>
            </a:solidFill>
            <a:ln>
              <a:noFill/>
            </a:ln>
            <a:effectLst/>
          </c:spPr>
          <c:invertIfNegative val="0"/>
          <c:dPt>
            <c:idx val="1"/>
            <c:invertIfNegative val="0"/>
            <c:bubble3D val="0"/>
            <c:spPr>
              <a:solidFill>
                <a:schemeClr val="accent1">
                  <a:lumMod val="75000"/>
                </a:schemeClr>
              </a:solidFill>
              <a:ln>
                <a:solidFill>
                  <a:schemeClr val="bg1"/>
                </a:solidFill>
              </a:ln>
              <a:effectLst/>
            </c:spPr>
            <c:extLst>
              <c:ext xmlns:c16="http://schemas.microsoft.com/office/drawing/2014/chart" uri="{C3380CC4-5D6E-409C-BE32-E72D297353CC}">
                <c16:uniqueId val="{0000000C-5E29-4D76-99BB-14AB3B307632}"/>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EN!$B$11:$C$11</c:f>
              <c:numCache>
                <c:formatCode>_-* #,##0_-;\-* #,##0_-;_-* "-"??_-;_-@_-</c:formatCode>
                <c:ptCount val="2"/>
                <c:pt idx="1">
                  <c:v>407629.62</c:v>
                </c:pt>
              </c:numCache>
            </c:numRef>
          </c:val>
          <c:extLst>
            <c:ext xmlns:c16="http://schemas.microsoft.com/office/drawing/2014/chart" uri="{C3380CC4-5D6E-409C-BE32-E72D297353CC}">
              <c16:uniqueId val="{0000000D-5E29-4D76-99BB-14AB3B307632}"/>
            </c:ext>
          </c:extLst>
        </c:ser>
        <c:ser>
          <c:idx val="10"/>
          <c:order val="10"/>
          <c:tx>
            <c:strRef>
              <c:f>EN!$A$12</c:f>
              <c:strCache>
                <c:ptCount val="1"/>
                <c:pt idx="0">
                  <c:v>SSFA</c:v>
                </c:pt>
              </c:strCache>
            </c:strRef>
          </c:tx>
          <c:spPr>
            <a:solidFill>
              <a:schemeClr val="accent1">
                <a:lumMod val="60000"/>
                <a:lumOff val="4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EN!$B$12:$C$12</c:f>
              <c:numCache>
                <c:formatCode>_-* #,##0_-;\-* #,##0_-;_-* "-"??_-;_-@_-</c:formatCode>
                <c:ptCount val="2"/>
                <c:pt idx="1">
                  <c:v>70571.97</c:v>
                </c:pt>
              </c:numCache>
            </c:numRef>
          </c:val>
          <c:extLst>
            <c:ext xmlns:c16="http://schemas.microsoft.com/office/drawing/2014/chart" uri="{C3380CC4-5D6E-409C-BE32-E72D297353CC}">
              <c16:uniqueId val="{0000000E-5E29-4D76-99BB-14AB3B307632}"/>
            </c:ext>
          </c:extLst>
        </c:ser>
        <c:ser>
          <c:idx val="11"/>
          <c:order val="11"/>
          <c:tx>
            <c:strRef>
              <c:f>EN!$A$13</c:f>
              <c:strCache>
                <c:ptCount val="1"/>
                <c:pt idx="0">
                  <c:v>EU</c:v>
                </c:pt>
              </c:strCache>
            </c:strRef>
          </c:tx>
          <c:spPr>
            <a:solidFill>
              <a:srgbClr val="00B0F0"/>
            </a:solidFill>
            <a:ln>
              <a:solidFill>
                <a:schemeClr val="bg1"/>
              </a:solid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EN!$B$1:$C$1</c:f>
              <c:strCache>
                <c:ptCount val="2"/>
                <c:pt idx="0">
                  <c:v> Expenditures </c:v>
                </c:pt>
                <c:pt idx="1">
                  <c:v> Resources </c:v>
                </c:pt>
              </c:strCache>
            </c:strRef>
          </c:cat>
          <c:val>
            <c:numRef>
              <c:f>EN!$B$13:$C$13</c:f>
              <c:numCache>
                <c:formatCode>_-* #,##0_-;\-* #,##0_-;_-* "-"??_-;_-@_-</c:formatCode>
                <c:ptCount val="2"/>
                <c:pt idx="1">
                  <c:v>563548.77</c:v>
                </c:pt>
              </c:numCache>
            </c:numRef>
          </c:val>
          <c:extLst>
            <c:ext xmlns:c16="http://schemas.microsoft.com/office/drawing/2014/chart" uri="{C3380CC4-5D6E-409C-BE32-E72D297353CC}">
              <c16:uniqueId val="{0000000F-5E29-4D76-99BB-14AB3B307632}"/>
            </c:ext>
          </c:extLst>
        </c:ser>
        <c:dLbls>
          <c:dLblPos val="ctr"/>
          <c:showLegendKey val="0"/>
          <c:showVal val="1"/>
          <c:showCatName val="0"/>
          <c:showSerName val="0"/>
          <c:showPercent val="0"/>
          <c:showBubbleSize val="0"/>
        </c:dLbls>
        <c:gapWidth val="16"/>
        <c:overlap val="100"/>
        <c:axId val="53716847"/>
        <c:axId val="53714351"/>
      </c:barChart>
      <c:catAx>
        <c:axId val="53716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714351"/>
        <c:crosses val="autoZero"/>
        <c:auto val="1"/>
        <c:lblAlgn val="ctr"/>
        <c:lblOffset val="100"/>
        <c:noMultiLvlLbl val="0"/>
      </c:catAx>
      <c:valAx>
        <c:axId val="53714351"/>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716847"/>
        <c:crosses val="autoZero"/>
        <c:crossBetween val="between"/>
        <c:dispUnits>
          <c:builtInUnit val="thousands"/>
        </c:dispUnits>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Helvetica" pitchFamily="2" charset="0"/>
                <a:ea typeface="+mn-ea"/>
                <a:cs typeface="+mn-cs"/>
              </a:defRPr>
            </a:pPr>
            <a:r>
              <a:rPr lang="en-US"/>
              <a:t>2023- 2024 expenditure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Helvetica" pitchFamily="2" charset="0"/>
              <a:ea typeface="+mn-ea"/>
              <a:cs typeface="+mn-cs"/>
            </a:defRPr>
          </a:pPr>
          <a:endParaRPr lang="en-US"/>
        </a:p>
      </c:txPr>
    </c:title>
    <c:autoTitleDeleted val="0"/>
    <c:plotArea>
      <c:layout/>
      <c:barChart>
        <c:barDir val="bar"/>
        <c:grouping val="stacked"/>
        <c:varyColors val="0"/>
        <c:ser>
          <c:idx val="0"/>
          <c:order val="0"/>
          <c:tx>
            <c:strRef>
              <c:f>EN!$B$43</c:f>
              <c:strCache>
                <c:ptCount val="1"/>
                <c:pt idx="0">
                  <c:v>2023</c:v>
                </c:pt>
              </c:strCache>
            </c:strRef>
          </c:tx>
          <c:spPr>
            <a:solidFill>
              <a:schemeClr val="accent2"/>
            </a:solidFill>
            <a:ln>
              <a:noFill/>
            </a:ln>
            <a:effectLst/>
          </c:spPr>
          <c:invertIfNegative val="0"/>
          <c:cat>
            <c:strRef>
              <c:f>EN!$A$44:$A$52</c:f>
              <c:strCache>
                <c:ptCount val="9"/>
                <c:pt idx="0">
                  <c:v>General salaries</c:v>
                </c:pt>
                <c:pt idx="1">
                  <c:v>Species salaries</c:v>
                </c:pt>
                <c:pt idx="2">
                  <c:v>Ecosystems salaries</c:v>
                </c:pt>
                <c:pt idx="3">
                  <c:v>PA's salaries</c:v>
                </c:pt>
                <c:pt idx="4">
                  <c:v>General management</c:v>
                </c:pt>
                <c:pt idx="5">
                  <c:v>Small grants</c:v>
                </c:pt>
                <c:pt idx="6">
                  <c:v>Species interventions</c:v>
                </c:pt>
                <c:pt idx="7">
                  <c:v>PA's interventions</c:v>
                </c:pt>
                <c:pt idx="8">
                  <c:v>Ecosystems interventions</c:v>
                </c:pt>
              </c:strCache>
            </c:strRef>
          </c:cat>
          <c:val>
            <c:numRef>
              <c:f>EN!$B$44:$B$52</c:f>
              <c:numCache>
                <c:formatCode>_-* #,##0_-;\-* #,##0_-;_-* "-"??_-;_-@_-</c:formatCode>
                <c:ptCount val="9"/>
                <c:pt idx="0">
                  <c:v>302543.59999999998</c:v>
                </c:pt>
                <c:pt idx="1">
                  <c:v>93600</c:v>
                </c:pt>
                <c:pt idx="2">
                  <c:v>63600</c:v>
                </c:pt>
                <c:pt idx="3">
                  <c:v>94000</c:v>
                </c:pt>
                <c:pt idx="4">
                  <c:v>21650.400000000001</c:v>
                </c:pt>
                <c:pt idx="5">
                  <c:v>94561.73000000001</c:v>
                </c:pt>
                <c:pt idx="6">
                  <c:v>249498</c:v>
                </c:pt>
                <c:pt idx="7">
                  <c:v>84342</c:v>
                </c:pt>
                <c:pt idx="8">
                  <c:v>37593</c:v>
                </c:pt>
              </c:numCache>
            </c:numRef>
          </c:val>
          <c:extLst>
            <c:ext xmlns:c16="http://schemas.microsoft.com/office/drawing/2014/chart" uri="{C3380CC4-5D6E-409C-BE32-E72D297353CC}">
              <c16:uniqueId val="{00000000-DAB9-4FC9-92CC-0F7859151AE2}"/>
            </c:ext>
          </c:extLst>
        </c:ser>
        <c:ser>
          <c:idx val="1"/>
          <c:order val="1"/>
          <c:tx>
            <c:strRef>
              <c:f>EN!$C$43</c:f>
              <c:strCache>
                <c:ptCount val="1"/>
                <c:pt idx="0">
                  <c:v>2024</c:v>
                </c:pt>
              </c:strCache>
            </c:strRef>
          </c:tx>
          <c:spPr>
            <a:solidFill>
              <a:schemeClr val="accent4"/>
            </a:solidFill>
            <a:ln>
              <a:noFill/>
            </a:ln>
            <a:effectLst/>
          </c:spPr>
          <c:invertIfNegative val="0"/>
          <c:cat>
            <c:strRef>
              <c:f>EN!$A$44:$A$52</c:f>
              <c:strCache>
                <c:ptCount val="9"/>
                <c:pt idx="0">
                  <c:v>General salaries</c:v>
                </c:pt>
                <c:pt idx="1">
                  <c:v>Species salaries</c:v>
                </c:pt>
                <c:pt idx="2">
                  <c:v>Ecosystems salaries</c:v>
                </c:pt>
                <c:pt idx="3">
                  <c:v>PA's salaries</c:v>
                </c:pt>
                <c:pt idx="4">
                  <c:v>General management</c:v>
                </c:pt>
                <c:pt idx="5">
                  <c:v>Small grants</c:v>
                </c:pt>
                <c:pt idx="6">
                  <c:v>Species interventions</c:v>
                </c:pt>
                <c:pt idx="7">
                  <c:v>PA's interventions</c:v>
                </c:pt>
                <c:pt idx="8">
                  <c:v>Ecosystems interventions</c:v>
                </c:pt>
              </c:strCache>
            </c:strRef>
          </c:cat>
          <c:val>
            <c:numRef>
              <c:f>EN!$C$44:$C$52</c:f>
              <c:numCache>
                <c:formatCode>_-* #,##0_-;\-* #,##0_-;_-* "-"??_-;_-@_-</c:formatCode>
                <c:ptCount val="9"/>
                <c:pt idx="0">
                  <c:v>274471.59999999998</c:v>
                </c:pt>
                <c:pt idx="1">
                  <c:v>43382.5</c:v>
                </c:pt>
                <c:pt idx="2">
                  <c:v>69900</c:v>
                </c:pt>
                <c:pt idx="3">
                  <c:v>94000</c:v>
                </c:pt>
                <c:pt idx="4">
                  <c:v>26861</c:v>
                </c:pt>
                <c:pt idx="5">
                  <c:v>129038.93</c:v>
                </c:pt>
                <c:pt idx="6">
                  <c:v>9252</c:v>
                </c:pt>
                <c:pt idx="7">
                  <c:v>78794</c:v>
                </c:pt>
                <c:pt idx="8">
                  <c:v>53375</c:v>
                </c:pt>
              </c:numCache>
            </c:numRef>
          </c:val>
          <c:extLst>
            <c:ext xmlns:c16="http://schemas.microsoft.com/office/drawing/2014/chart" uri="{C3380CC4-5D6E-409C-BE32-E72D297353CC}">
              <c16:uniqueId val="{00000001-DAB9-4FC9-92CC-0F7859151AE2}"/>
            </c:ext>
          </c:extLst>
        </c:ser>
        <c:dLbls>
          <c:showLegendKey val="0"/>
          <c:showVal val="0"/>
          <c:showCatName val="0"/>
          <c:showSerName val="0"/>
          <c:showPercent val="0"/>
          <c:showBubbleSize val="0"/>
        </c:dLbls>
        <c:gapWidth val="150"/>
        <c:overlap val="100"/>
        <c:axId val="349794671"/>
        <c:axId val="349789679"/>
      </c:barChart>
      <c:catAx>
        <c:axId val="3497946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US"/>
          </a:p>
        </c:txPr>
        <c:crossAx val="349789679"/>
        <c:crosses val="autoZero"/>
        <c:auto val="1"/>
        <c:lblAlgn val="ctr"/>
        <c:lblOffset val="100"/>
        <c:noMultiLvlLbl val="0"/>
      </c:catAx>
      <c:valAx>
        <c:axId val="349789679"/>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US"/>
          </a:p>
        </c:txPr>
        <c:crossAx val="34979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showDLblsOverMax val="0"/>
  </c:chart>
  <c:spPr>
    <a:noFill/>
    <a:ln>
      <a:noFill/>
    </a:ln>
    <a:effectLst/>
  </c:spPr>
  <c:txPr>
    <a:bodyPr/>
    <a:lstStyle/>
    <a:p>
      <a:pPr>
        <a:defRPr>
          <a:latin typeface="Helvetica"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Helvetica" pitchFamily="2" charset="0"/>
                <a:ea typeface="+mn-ea"/>
                <a:cs typeface="+mn-cs"/>
              </a:defRPr>
            </a:pPr>
            <a:r>
              <a:rPr lang="en-US"/>
              <a:t>2023-2024 expenditure by area of work (€)</a:t>
            </a:r>
          </a:p>
        </c:rich>
      </c:tx>
      <c:layout>
        <c:manualLayout>
          <c:xMode val="edge"/>
          <c:yMode val="edge"/>
          <c:x val="0.26081658289149506"/>
          <c:y val="1.8518518518518517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Helvetica" pitchFamily="2" charset="0"/>
              <a:ea typeface="+mn-ea"/>
              <a:cs typeface="+mn-cs"/>
            </a:defRPr>
          </a:pPr>
          <a:endParaRPr lang="en-US"/>
        </a:p>
      </c:txPr>
    </c:title>
    <c:autoTitleDeleted val="0"/>
    <c:plotArea>
      <c:layout>
        <c:manualLayout>
          <c:layoutTarget val="inner"/>
          <c:xMode val="edge"/>
          <c:yMode val="edge"/>
          <c:x val="0.1019810953513923"/>
          <c:y val="0.1086948459800734"/>
          <c:w val="0.87468911002928995"/>
          <c:h val="0.83094605711599479"/>
        </c:manualLayout>
      </c:layout>
      <c:barChart>
        <c:barDir val="col"/>
        <c:grouping val="stacked"/>
        <c:varyColors val="0"/>
        <c:ser>
          <c:idx val="0"/>
          <c:order val="0"/>
          <c:tx>
            <c:strRef>
              <c:f>EN!$G$43</c:f>
              <c:strCache>
                <c:ptCount val="1"/>
                <c:pt idx="0">
                  <c:v> Salaries </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EN!$F$44:$F$47</c:f>
              <c:strCache>
                <c:ptCount val="4"/>
                <c:pt idx="0">
                  <c:v> Program coordination </c:v>
                </c:pt>
                <c:pt idx="1">
                  <c:v> Species </c:v>
                </c:pt>
                <c:pt idx="2">
                  <c:v> Ecosystems </c:v>
                </c:pt>
                <c:pt idx="3">
                  <c:v> PA's </c:v>
                </c:pt>
              </c:strCache>
            </c:strRef>
          </c:cat>
          <c:val>
            <c:numRef>
              <c:f>EN!$G$44:$G$47</c:f>
              <c:numCache>
                <c:formatCode>_-* #,##0_-;\-* #,##0_-;_-* "-"??_-;_-@_-</c:formatCode>
                <c:ptCount val="4"/>
                <c:pt idx="0">
                  <c:v>577015.19999999995</c:v>
                </c:pt>
                <c:pt idx="1">
                  <c:v>136982.5</c:v>
                </c:pt>
                <c:pt idx="2">
                  <c:v>133500</c:v>
                </c:pt>
                <c:pt idx="3">
                  <c:v>188000</c:v>
                </c:pt>
              </c:numCache>
            </c:numRef>
          </c:val>
          <c:extLst>
            <c:ext xmlns:c16="http://schemas.microsoft.com/office/drawing/2014/chart" uri="{C3380CC4-5D6E-409C-BE32-E72D297353CC}">
              <c16:uniqueId val="{00000000-8B48-44E8-8ED2-9713E1C18FE5}"/>
            </c:ext>
          </c:extLst>
        </c:ser>
        <c:ser>
          <c:idx val="1"/>
          <c:order val="1"/>
          <c:tx>
            <c:strRef>
              <c:f>EN!$H$43</c:f>
              <c:strCache>
                <c:ptCount val="1"/>
                <c:pt idx="0">
                  <c:v> Interventions </c:v>
                </c:pt>
              </c:strCache>
            </c:strRef>
          </c:tx>
          <c:spPr>
            <a:solidFill>
              <a:schemeClr val="accent2"/>
            </a:solidFill>
            <a:ln>
              <a:noFill/>
            </a:ln>
            <a:effectLst/>
          </c:spPr>
          <c:invertIfNegative val="0"/>
          <c:dLbls>
            <c:dLbl>
              <c:idx val="0"/>
              <c:layout>
                <c:manualLayout>
                  <c:x val="-2.0575893992759583E-17"/>
                  <c:y val="7.6663924472127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8-44E8-8ED2-9713E1C18FE5}"/>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EN!$F$44:$F$47</c:f>
              <c:strCache>
                <c:ptCount val="4"/>
                <c:pt idx="0">
                  <c:v> Program coordination </c:v>
                </c:pt>
                <c:pt idx="1">
                  <c:v> Species </c:v>
                </c:pt>
                <c:pt idx="2">
                  <c:v> Ecosystems </c:v>
                </c:pt>
                <c:pt idx="3">
                  <c:v> PA's </c:v>
                </c:pt>
              </c:strCache>
            </c:strRef>
          </c:cat>
          <c:val>
            <c:numRef>
              <c:f>EN!$H$44:$H$47</c:f>
              <c:numCache>
                <c:formatCode>_-* #,##0_-;\-* #,##0_-;_-* "-"??_-;_-@_-</c:formatCode>
                <c:ptCount val="4"/>
                <c:pt idx="0">
                  <c:v>48511.4</c:v>
                </c:pt>
                <c:pt idx="1">
                  <c:v>258750</c:v>
                </c:pt>
                <c:pt idx="2">
                  <c:v>90968</c:v>
                </c:pt>
                <c:pt idx="3">
                  <c:v>163136</c:v>
                </c:pt>
              </c:numCache>
            </c:numRef>
          </c:val>
          <c:extLst>
            <c:ext xmlns:c16="http://schemas.microsoft.com/office/drawing/2014/chart" uri="{C3380CC4-5D6E-409C-BE32-E72D297353CC}">
              <c16:uniqueId val="{00000002-8B48-44E8-8ED2-9713E1C18FE5}"/>
            </c:ext>
          </c:extLst>
        </c:ser>
        <c:ser>
          <c:idx val="2"/>
          <c:order val="2"/>
          <c:tx>
            <c:strRef>
              <c:f>EN!$I$43</c:f>
              <c:strCache>
                <c:ptCount val="1"/>
                <c:pt idx="0">
                  <c:v> Small grants </c:v>
                </c:pt>
              </c:strCache>
            </c:strRef>
          </c:tx>
          <c:spPr>
            <a:solidFill>
              <a:schemeClr val="accent4"/>
            </a:solidFill>
            <a:ln>
              <a:noFill/>
            </a:ln>
            <a:effectLst/>
          </c:spPr>
          <c:invertIfNegative val="0"/>
          <c:dLbls>
            <c:dLbl>
              <c:idx val="0"/>
              <c:layout>
                <c:manualLayout>
                  <c:x val="-2.0575893992759583E-17"/>
                  <c:y val="3.3167495854062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8-44E8-8ED2-9713E1C18FE5}"/>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EN!$F$44:$F$47</c:f>
              <c:strCache>
                <c:ptCount val="4"/>
                <c:pt idx="0">
                  <c:v> Program coordination </c:v>
                </c:pt>
                <c:pt idx="1">
                  <c:v> Species </c:v>
                </c:pt>
                <c:pt idx="2">
                  <c:v> Ecosystems </c:v>
                </c:pt>
                <c:pt idx="3">
                  <c:v> PA's </c:v>
                </c:pt>
              </c:strCache>
            </c:strRef>
          </c:cat>
          <c:val>
            <c:numRef>
              <c:f>EN!$I$44:$I$47</c:f>
              <c:numCache>
                <c:formatCode>_-* #,##0_-;\-* #,##0_-;_-* "-"??_-;_-@_-</c:formatCode>
                <c:ptCount val="4"/>
                <c:pt idx="0">
                  <c:v>13900</c:v>
                </c:pt>
                <c:pt idx="1">
                  <c:v>125663.65</c:v>
                </c:pt>
                <c:pt idx="2">
                  <c:v>64037.01</c:v>
                </c:pt>
                <c:pt idx="3">
                  <c:v>20000</c:v>
                </c:pt>
              </c:numCache>
            </c:numRef>
          </c:val>
          <c:extLst>
            <c:ext xmlns:c16="http://schemas.microsoft.com/office/drawing/2014/chart" uri="{C3380CC4-5D6E-409C-BE32-E72D297353CC}">
              <c16:uniqueId val="{00000004-8B48-44E8-8ED2-9713E1C18FE5}"/>
            </c:ext>
          </c:extLst>
        </c:ser>
        <c:dLbls>
          <c:showLegendKey val="0"/>
          <c:showVal val="1"/>
          <c:showCatName val="0"/>
          <c:showSerName val="0"/>
          <c:showPercent val="0"/>
          <c:showBubbleSize val="0"/>
        </c:dLbls>
        <c:gapWidth val="17"/>
        <c:overlap val="100"/>
        <c:axId val="349801743"/>
        <c:axId val="349792175"/>
      </c:barChart>
      <c:catAx>
        <c:axId val="34980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itchFamily="2" charset="0"/>
                <a:ea typeface="+mn-ea"/>
                <a:cs typeface="+mn-cs"/>
              </a:defRPr>
            </a:pPr>
            <a:endParaRPr lang="en-US"/>
          </a:p>
        </c:txPr>
        <c:crossAx val="349792175"/>
        <c:crosses val="autoZero"/>
        <c:auto val="1"/>
        <c:lblAlgn val="ctr"/>
        <c:lblOffset val="100"/>
        <c:noMultiLvlLbl val="0"/>
      </c:catAx>
      <c:valAx>
        <c:axId val="34979217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pitchFamily="2" charset="0"/>
                <a:ea typeface="+mn-ea"/>
                <a:cs typeface="+mn-cs"/>
              </a:defRPr>
            </a:pPr>
            <a:endParaRPr lang="en-US"/>
          </a:p>
        </c:txPr>
        <c:crossAx val="349801743"/>
        <c:crosses val="autoZero"/>
        <c:crossBetween val="between"/>
      </c:valAx>
      <c:spPr>
        <a:noFill/>
        <a:ln>
          <a:noFill/>
        </a:ln>
        <a:effectLst/>
      </c:spPr>
    </c:plotArea>
    <c:legend>
      <c:legendPos val="b"/>
      <c:layout>
        <c:manualLayout>
          <c:xMode val="edge"/>
          <c:yMode val="edge"/>
          <c:x val="0.43168822735479584"/>
          <c:y val="0.12792755383189042"/>
          <c:w val="0.53903021671830353"/>
          <c:h val="0.12456013893785665"/>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lvetica"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image" Target="../media/image65.jpeg"/><Relationship Id="rId4" Type="http://schemas.openxmlformats.org/officeDocument/2006/relationships/image" Target="../media/image68.jpeg"/></Relationships>
</file>

<file path=ppt/diagrams/_rels/data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image" Target="../media/image81.png"/><Relationship Id="rId4" Type="http://schemas.openxmlformats.org/officeDocument/2006/relationships/image" Target="../media/image8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image" Target="../media/image65.jpeg"/><Relationship Id="rId4" Type="http://schemas.openxmlformats.org/officeDocument/2006/relationships/image" Target="../media/image6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image" Target="../media/image81.png"/><Relationship Id="rId4"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3943F-4130-4401-9AAE-E9EA2061A5E7}" type="doc">
      <dgm:prSet loTypeId="urn:microsoft.com/office/officeart/2008/layout/PictureAccentBlocks" loCatId="picture" qsTypeId="urn:microsoft.com/office/officeart/2005/8/quickstyle/simple1" qsCatId="simple" csTypeId="urn:microsoft.com/office/officeart/2005/8/colors/colorful3" csCatId="colorful" phldr="1"/>
      <dgm:spPr/>
      <dgm:t>
        <a:bodyPr/>
        <a:lstStyle/>
        <a:p>
          <a:endParaRPr lang="en-US"/>
        </a:p>
      </dgm:t>
    </dgm:pt>
    <dgm:pt modelId="{A37D03F7-29D8-4163-AD08-681FDBCD2638}">
      <dgm:prSet phldrT="[Texte]"/>
      <dgm:spPr/>
      <dgm:t>
        <a:bodyPr/>
        <a:lstStyle/>
        <a:p>
          <a:r>
            <a:rPr lang="fr-FR" dirty="0" err="1"/>
            <a:t>Internal</a:t>
          </a:r>
          <a:r>
            <a:rPr lang="fr-FR" dirty="0"/>
            <a:t> </a:t>
          </a:r>
          <a:r>
            <a:rPr lang="fr-FR" dirty="0" err="1"/>
            <a:t>improvement</a:t>
          </a:r>
          <a:endParaRPr lang="en-US" dirty="0"/>
        </a:p>
      </dgm:t>
    </dgm:pt>
    <dgm:pt modelId="{CE5E6364-440D-4800-A10B-044855182759}" type="parTrans" cxnId="{CE629AEE-E878-4C45-A104-210924FD1EB2}">
      <dgm:prSet/>
      <dgm:spPr/>
      <dgm:t>
        <a:bodyPr/>
        <a:lstStyle/>
        <a:p>
          <a:endParaRPr lang="en-US"/>
        </a:p>
      </dgm:t>
    </dgm:pt>
    <dgm:pt modelId="{4817BCAE-46A5-47AB-960C-B2CF84B3BD7B}" type="sibTrans" cxnId="{CE629AEE-E878-4C45-A104-210924FD1EB2}">
      <dgm:prSet/>
      <dgm:spPr/>
      <dgm:t>
        <a:bodyPr/>
        <a:lstStyle/>
        <a:p>
          <a:endParaRPr lang="en-US"/>
        </a:p>
      </dgm:t>
    </dgm:pt>
    <dgm:pt modelId="{C45145AD-D3FC-4595-BD62-6B779FD55D11}">
      <dgm:prSet phldrT="[Texte]"/>
      <dgm:spPr/>
      <dgm:t>
        <a:bodyPr/>
        <a:lstStyle/>
        <a:p>
          <a:r>
            <a:rPr lang="fr-FR" dirty="0" err="1"/>
            <a:t>Provide</a:t>
          </a:r>
          <a:r>
            <a:rPr lang="fr-FR" dirty="0"/>
            <a:t> services</a:t>
          </a:r>
          <a:endParaRPr lang="en-US" dirty="0"/>
        </a:p>
      </dgm:t>
    </dgm:pt>
    <dgm:pt modelId="{287D4D36-BA70-4126-AE9E-17F02AF86175}" type="parTrans" cxnId="{635F968D-288F-401C-B7B2-9D4564663E5D}">
      <dgm:prSet/>
      <dgm:spPr/>
      <dgm:t>
        <a:bodyPr/>
        <a:lstStyle/>
        <a:p>
          <a:endParaRPr lang="en-US"/>
        </a:p>
      </dgm:t>
    </dgm:pt>
    <dgm:pt modelId="{9079FFBA-7FCD-4DD4-B25F-FC152DFC9F41}" type="sibTrans" cxnId="{635F968D-288F-401C-B7B2-9D4564663E5D}">
      <dgm:prSet/>
      <dgm:spPr/>
      <dgm:t>
        <a:bodyPr/>
        <a:lstStyle/>
        <a:p>
          <a:endParaRPr lang="en-US"/>
        </a:p>
      </dgm:t>
    </dgm:pt>
    <dgm:pt modelId="{6C013EE9-EB1B-4F9A-87D1-369B379D43C9}">
      <dgm:prSet phldrT="[Texte]"/>
      <dgm:spPr/>
      <dgm:t>
        <a:bodyPr/>
        <a:lstStyle/>
        <a:p>
          <a:r>
            <a:rPr lang="fr-FR" dirty="0"/>
            <a:t>Communication</a:t>
          </a:r>
          <a:endParaRPr lang="en-US" dirty="0"/>
        </a:p>
      </dgm:t>
    </dgm:pt>
    <dgm:pt modelId="{A9E67ED4-73F2-414E-85C9-ADF0BB2CB73E}" type="parTrans" cxnId="{456A502C-4B6D-4E8B-8DB4-A522FC694C29}">
      <dgm:prSet/>
      <dgm:spPr/>
      <dgm:t>
        <a:bodyPr/>
        <a:lstStyle/>
        <a:p>
          <a:endParaRPr lang="en-US"/>
        </a:p>
      </dgm:t>
    </dgm:pt>
    <dgm:pt modelId="{B0B08030-4306-47ED-8655-E6DBA9497E11}" type="sibTrans" cxnId="{456A502C-4B6D-4E8B-8DB4-A522FC694C29}">
      <dgm:prSet/>
      <dgm:spPr/>
      <dgm:t>
        <a:bodyPr/>
        <a:lstStyle/>
        <a:p>
          <a:endParaRPr lang="en-US"/>
        </a:p>
      </dgm:t>
    </dgm:pt>
    <dgm:pt modelId="{BCB2C988-1110-4B2B-ABDC-F9EF732AF074}">
      <dgm:prSet phldrT="[Texte]"/>
      <dgm:spPr/>
      <dgm:t>
        <a:bodyPr/>
        <a:lstStyle/>
        <a:p>
          <a:r>
            <a:rPr lang="fr-FR" dirty="0" err="1"/>
            <a:t>Governance</a:t>
          </a:r>
          <a:endParaRPr lang="en-US" dirty="0"/>
        </a:p>
      </dgm:t>
    </dgm:pt>
    <dgm:pt modelId="{FAEC0B78-C70F-4896-BA5C-F8B3883510DB}" type="parTrans" cxnId="{FE1746EF-4F5A-457B-98E1-D8CF72FC9DC1}">
      <dgm:prSet/>
      <dgm:spPr/>
      <dgm:t>
        <a:bodyPr/>
        <a:lstStyle/>
        <a:p>
          <a:endParaRPr lang="en-US"/>
        </a:p>
      </dgm:t>
    </dgm:pt>
    <dgm:pt modelId="{C88250A5-1F98-49EA-A15B-AA5F082EDCA9}" type="sibTrans" cxnId="{FE1746EF-4F5A-457B-98E1-D8CF72FC9DC1}">
      <dgm:prSet/>
      <dgm:spPr/>
      <dgm:t>
        <a:bodyPr/>
        <a:lstStyle/>
        <a:p>
          <a:endParaRPr lang="en-US"/>
        </a:p>
      </dgm:t>
    </dgm:pt>
    <dgm:pt modelId="{33B4D0EC-C505-4FA0-80D8-3E16D73FCFAB}" type="pres">
      <dgm:prSet presAssocID="{0093943F-4130-4401-9AAE-E9EA2061A5E7}" presName="Name0" presStyleCnt="0">
        <dgm:presLayoutVars>
          <dgm:dir/>
        </dgm:presLayoutVars>
      </dgm:prSet>
      <dgm:spPr/>
    </dgm:pt>
    <dgm:pt modelId="{9F3731A6-7730-4409-BBA4-7CA5F979A06F}" type="pres">
      <dgm:prSet presAssocID="{A37D03F7-29D8-4163-AD08-681FDBCD2638}" presName="composite" presStyleCnt="0"/>
      <dgm:spPr/>
    </dgm:pt>
    <dgm:pt modelId="{3E21D4AF-5991-403E-98DB-A2BBEAF2139F}" type="pres">
      <dgm:prSet presAssocID="{A37D03F7-29D8-4163-AD08-681FDBCD2638}" presName="Image" presStyleLbl="align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lèche en cercle avec un remplissage uni"/>
        </a:ext>
      </dgm:extLst>
    </dgm:pt>
    <dgm:pt modelId="{3D1D3F23-4B59-4AB9-9632-2BC804DFA5B0}" type="pres">
      <dgm:prSet presAssocID="{A37D03F7-29D8-4163-AD08-681FDBCD2638}" presName="Parent" presStyleLbl="revTx" presStyleIdx="0" presStyleCnt="4">
        <dgm:presLayoutVars>
          <dgm:bulletEnabled val="1"/>
        </dgm:presLayoutVars>
      </dgm:prSet>
      <dgm:spPr/>
    </dgm:pt>
    <dgm:pt modelId="{C4FF91AF-3C49-452F-A3C6-FAF81AFBD0D4}" type="pres">
      <dgm:prSet presAssocID="{4817BCAE-46A5-47AB-960C-B2CF84B3BD7B}" presName="sibTrans" presStyleCnt="0"/>
      <dgm:spPr/>
    </dgm:pt>
    <dgm:pt modelId="{9DF252A1-A90D-4A6E-B23D-EB8374C0B927}" type="pres">
      <dgm:prSet presAssocID="{C45145AD-D3FC-4595-BD62-6B779FD55D11}" presName="composite" presStyleCnt="0"/>
      <dgm:spPr/>
    </dgm:pt>
    <dgm:pt modelId="{DB933C3A-AA8D-45D7-99E3-2FA528BA6584}" type="pres">
      <dgm:prSet presAssocID="{C45145AD-D3FC-4595-BD62-6B779FD55D11}" presName="Image" presStyleLbl="align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roissance de l'activité avec un remplissage uni"/>
        </a:ext>
      </dgm:extLst>
    </dgm:pt>
    <dgm:pt modelId="{848D17CC-C9D8-42E3-B8D2-03929FE73B4D}" type="pres">
      <dgm:prSet presAssocID="{C45145AD-D3FC-4595-BD62-6B779FD55D11}" presName="Parent" presStyleLbl="revTx" presStyleIdx="1" presStyleCnt="4">
        <dgm:presLayoutVars>
          <dgm:bulletEnabled val="1"/>
        </dgm:presLayoutVars>
      </dgm:prSet>
      <dgm:spPr/>
    </dgm:pt>
    <dgm:pt modelId="{598B9E84-ADB0-4466-898C-FC20F31F68B7}" type="pres">
      <dgm:prSet presAssocID="{9079FFBA-7FCD-4DD4-B25F-FC152DFC9F41}" presName="sibTrans" presStyleCnt="0"/>
      <dgm:spPr/>
    </dgm:pt>
    <dgm:pt modelId="{D74FBE6C-FB12-466E-8371-9390757770EE}" type="pres">
      <dgm:prSet presAssocID="{BCB2C988-1110-4B2B-ABDC-F9EF732AF074}" presName="composite" presStyleCnt="0"/>
      <dgm:spPr/>
    </dgm:pt>
    <dgm:pt modelId="{9CC3B11F-B65C-496C-B858-8C45061372AF}" type="pres">
      <dgm:prSet presAssocID="{BCB2C988-1110-4B2B-ABDC-F9EF732AF074}" presName="Image" presStyleLbl="align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oignée de main avec un remplissage uni"/>
        </a:ext>
      </dgm:extLst>
    </dgm:pt>
    <dgm:pt modelId="{8F62F45C-3A27-499A-AF64-EB763DA9C0A0}" type="pres">
      <dgm:prSet presAssocID="{BCB2C988-1110-4B2B-ABDC-F9EF732AF074}" presName="Parent" presStyleLbl="revTx" presStyleIdx="2" presStyleCnt="4">
        <dgm:presLayoutVars>
          <dgm:bulletEnabled val="1"/>
        </dgm:presLayoutVars>
      </dgm:prSet>
      <dgm:spPr/>
    </dgm:pt>
    <dgm:pt modelId="{5A0F975A-2A84-4B58-BE2B-3CB3DD4212F0}" type="pres">
      <dgm:prSet presAssocID="{C88250A5-1F98-49EA-A15B-AA5F082EDCA9}" presName="sibTrans" presStyleCnt="0"/>
      <dgm:spPr/>
    </dgm:pt>
    <dgm:pt modelId="{A4C8FA02-CB2F-4D85-A9DD-C8D540E8F699}" type="pres">
      <dgm:prSet presAssocID="{6C013EE9-EB1B-4F9A-87D1-369B379D43C9}" presName="composite" presStyleCnt="0"/>
      <dgm:spPr/>
    </dgm:pt>
    <dgm:pt modelId="{79DBA13D-CB1B-4859-AA54-6123B238CF63}" type="pres">
      <dgm:prSet presAssocID="{6C013EE9-EB1B-4F9A-87D1-369B379D43C9}" presName="Image" presStyleLbl="align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rketing avec un remplissage uni"/>
        </a:ext>
      </dgm:extLst>
    </dgm:pt>
    <dgm:pt modelId="{DB5ABB87-D574-4CAE-AC19-4E0EA3A12AD4}" type="pres">
      <dgm:prSet presAssocID="{6C013EE9-EB1B-4F9A-87D1-369B379D43C9}" presName="Parent" presStyleLbl="revTx" presStyleIdx="3" presStyleCnt="4">
        <dgm:presLayoutVars>
          <dgm:bulletEnabled val="1"/>
        </dgm:presLayoutVars>
      </dgm:prSet>
      <dgm:spPr/>
    </dgm:pt>
  </dgm:ptLst>
  <dgm:cxnLst>
    <dgm:cxn modelId="{456A502C-4B6D-4E8B-8DB4-A522FC694C29}" srcId="{0093943F-4130-4401-9AAE-E9EA2061A5E7}" destId="{6C013EE9-EB1B-4F9A-87D1-369B379D43C9}" srcOrd="3" destOrd="0" parTransId="{A9E67ED4-73F2-414E-85C9-ADF0BB2CB73E}" sibTransId="{B0B08030-4306-47ED-8655-E6DBA9497E11}"/>
    <dgm:cxn modelId="{72A4885D-E611-4359-A5D9-F2E65382C50B}" type="presOf" srcId="{6C013EE9-EB1B-4F9A-87D1-369B379D43C9}" destId="{DB5ABB87-D574-4CAE-AC19-4E0EA3A12AD4}" srcOrd="0" destOrd="0" presId="urn:microsoft.com/office/officeart/2008/layout/PictureAccentBlocks"/>
    <dgm:cxn modelId="{A541585F-E2E2-4EF4-BBC1-3EEA3C1BC3E5}" type="presOf" srcId="{A37D03F7-29D8-4163-AD08-681FDBCD2638}" destId="{3D1D3F23-4B59-4AB9-9632-2BC804DFA5B0}" srcOrd="0" destOrd="0" presId="urn:microsoft.com/office/officeart/2008/layout/PictureAccentBlocks"/>
    <dgm:cxn modelId="{B1F40769-411E-408C-BFBF-39DA6DDD2CA4}" type="presOf" srcId="{0093943F-4130-4401-9AAE-E9EA2061A5E7}" destId="{33B4D0EC-C505-4FA0-80D8-3E16D73FCFAB}" srcOrd="0" destOrd="0" presId="urn:microsoft.com/office/officeart/2008/layout/PictureAccentBlocks"/>
    <dgm:cxn modelId="{A0BFC188-6785-4753-9F6E-22B091355BFB}" type="presOf" srcId="{C45145AD-D3FC-4595-BD62-6B779FD55D11}" destId="{848D17CC-C9D8-42E3-B8D2-03929FE73B4D}" srcOrd="0" destOrd="0" presId="urn:microsoft.com/office/officeart/2008/layout/PictureAccentBlocks"/>
    <dgm:cxn modelId="{635F968D-288F-401C-B7B2-9D4564663E5D}" srcId="{0093943F-4130-4401-9AAE-E9EA2061A5E7}" destId="{C45145AD-D3FC-4595-BD62-6B779FD55D11}" srcOrd="1" destOrd="0" parTransId="{287D4D36-BA70-4126-AE9E-17F02AF86175}" sibTransId="{9079FFBA-7FCD-4DD4-B25F-FC152DFC9F41}"/>
    <dgm:cxn modelId="{E4F83698-B1E1-4CAF-9C77-347AC10AA457}" type="presOf" srcId="{BCB2C988-1110-4B2B-ABDC-F9EF732AF074}" destId="{8F62F45C-3A27-499A-AF64-EB763DA9C0A0}" srcOrd="0" destOrd="0" presId="urn:microsoft.com/office/officeart/2008/layout/PictureAccentBlocks"/>
    <dgm:cxn modelId="{CE629AEE-E878-4C45-A104-210924FD1EB2}" srcId="{0093943F-4130-4401-9AAE-E9EA2061A5E7}" destId="{A37D03F7-29D8-4163-AD08-681FDBCD2638}" srcOrd="0" destOrd="0" parTransId="{CE5E6364-440D-4800-A10B-044855182759}" sibTransId="{4817BCAE-46A5-47AB-960C-B2CF84B3BD7B}"/>
    <dgm:cxn modelId="{FE1746EF-4F5A-457B-98E1-D8CF72FC9DC1}" srcId="{0093943F-4130-4401-9AAE-E9EA2061A5E7}" destId="{BCB2C988-1110-4B2B-ABDC-F9EF732AF074}" srcOrd="2" destOrd="0" parTransId="{FAEC0B78-C70F-4896-BA5C-F8B3883510DB}" sibTransId="{C88250A5-1F98-49EA-A15B-AA5F082EDCA9}"/>
    <dgm:cxn modelId="{8F688CA8-B44E-41FC-A738-810CB10A133A}" type="presParOf" srcId="{33B4D0EC-C505-4FA0-80D8-3E16D73FCFAB}" destId="{9F3731A6-7730-4409-BBA4-7CA5F979A06F}" srcOrd="0" destOrd="0" presId="urn:microsoft.com/office/officeart/2008/layout/PictureAccentBlocks"/>
    <dgm:cxn modelId="{472712D6-886C-440C-AB59-8CEF106DDF64}" type="presParOf" srcId="{9F3731A6-7730-4409-BBA4-7CA5F979A06F}" destId="{3E21D4AF-5991-403E-98DB-A2BBEAF2139F}" srcOrd="0" destOrd="0" presId="urn:microsoft.com/office/officeart/2008/layout/PictureAccentBlocks"/>
    <dgm:cxn modelId="{49CD5712-5B7A-4564-83FB-6786A54AE260}" type="presParOf" srcId="{9F3731A6-7730-4409-BBA4-7CA5F979A06F}" destId="{3D1D3F23-4B59-4AB9-9632-2BC804DFA5B0}" srcOrd="1" destOrd="0" presId="urn:microsoft.com/office/officeart/2008/layout/PictureAccentBlocks"/>
    <dgm:cxn modelId="{325B25E4-91E4-48AD-807C-D11C84860D44}" type="presParOf" srcId="{33B4D0EC-C505-4FA0-80D8-3E16D73FCFAB}" destId="{C4FF91AF-3C49-452F-A3C6-FAF81AFBD0D4}" srcOrd="1" destOrd="0" presId="urn:microsoft.com/office/officeart/2008/layout/PictureAccentBlocks"/>
    <dgm:cxn modelId="{DBE9B595-0F91-4F56-98F7-BC1888A3B526}" type="presParOf" srcId="{33B4D0EC-C505-4FA0-80D8-3E16D73FCFAB}" destId="{9DF252A1-A90D-4A6E-B23D-EB8374C0B927}" srcOrd="2" destOrd="0" presId="urn:microsoft.com/office/officeart/2008/layout/PictureAccentBlocks"/>
    <dgm:cxn modelId="{9C665265-261F-4292-A700-42E8F3AE30E4}" type="presParOf" srcId="{9DF252A1-A90D-4A6E-B23D-EB8374C0B927}" destId="{DB933C3A-AA8D-45D7-99E3-2FA528BA6584}" srcOrd="0" destOrd="0" presId="urn:microsoft.com/office/officeart/2008/layout/PictureAccentBlocks"/>
    <dgm:cxn modelId="{9AD4E8F2-DB96-4EB7-9DB0-DDB9F85A131D}" type="presParOf" srcId="{9DF252A1-A90D-4A6E-B23D-EB8374C0B927}" destId="{848D17CC-C9D8-42E3-B8D2-03929FE73B4D}" srcOrd="1" destOrd="0" presId="urn:microsoft.com/office/officeart/2008/layout/PictureAccentBlocks"/>
    <dgm:cxn modelId="{ADF1A0B4-5B77-4A04-963C-14F931B1599F}" type="presParOf" srcId="{33B4D0EC-C505-4FA0-80D8-3E16D73FCFAB}" destId="{598B9E84-ADB0-4466-898C-FC20F31F68B7}" srcOrd="3" destOrd="0" presId="urn:microsoft.com/office/officeart/2008/layout/PictureAccentBlocks"/>
    <dgm:cxn modelId="{9197E140-DB7C-4DFF-8466-105A42BD7873}" type="presParOf" srcId="{33B4D0EC-C505-4FA0-80D8-3E16D73FCFAB}" destId="{D74FBE6C-FB12-466E-8371-9390757770EE}" srcOrd="4" destOrd="0" presId="urn:microsoft.com/office/officeart/2008/layout/PictureAccentBlocks"/>
    <dgm:cxn modelId="{7CA05255-C7EC-4CA3-B732-77FD1E454E61}" type="presParOf" srcId="{D74FBE6C-FB12-466E-8371-9390757770EE}" destId="{9CC3B11F-B65C-496C-B858-8C45061372AF}" srcOrd="0" destOrd="0" presId="urn:microsoft.com/office/officeart/2008/layout/PictureAccentBlocks"/>
    <dgm:cxn modelId="{843FBADB-777A-4760-907C-4DA96E3E62DB}" type="presParOf" srcId="{D74FBE6C-FB12-466E-8371-9390757770EE}" destId="{8F62F45C-3A27-499A-AF64-EB763DA9C0A0}" srcOrd="1" destOrd="0" presId="urn:microsoft.com/office/officeart/2008/layout/PictureAccentBlocks"/>
    <dgm:cxn modelId="{EFE37B1A-48A9-4BF4-B073-8F04EF45DAA6}" type="presParOf" srcId="{33B4D0EC-C505-4FA0-80D8-3E16D73FCFAB}" destId="{5A0F975A-2A84-4B58-BE2B-3CB3DD4212F0}" srcOrd="5" destOrd="0" presId="urn:microsoft.com/office/officeart/2008/layout/PictureAccentBlocks"/>
    <dgm:cxn modelId="{17F52422-23E1-4290-BD8C-53F03C9EA004}" type="presParOf" srcId="{33B4D0EC-C505-4FA0-80D8-3E16D73FCFAB}" destId="{A4C8FA02-CB2F-4D85-A9DD-C8D540E8F699}" srcOrd="6" destOrd="0" presId="urn:microsoft.com/office/officeart/2008/layout/PictureAccentBlocks"/>
    <dgm:cxn modelId="{A1E4AF71-B18A-4FEC-B21E-DF191763F731}" type="presParOf" srcId="{A4C8FA02-CB2F-4D85-A9DD-C8D540E8F699}" destId="{79DBA13D-CB1B-4859-AA54-6123B238CF63}" srcOrd="0" destOrd="0" presId="urn:microsoft.com/office/officeart/2008/layout/PictureAccentBlocks"/>
    <dgm:cxn modelId="{66802CCC-BD43-4575-9FA5-2CAB35117E46}" type="presParOf" srcId="{A4C8FA02-CB2F-4D85-A9DD-C8D540E8F699}" destId="{DB5ABB87-D574-4CAE-AC19-4E0EA3A12AD4}" srcOrd="1" destOrd="0" presId="urn:microsoft.com/office/officeart/2008/layout/PictureAccent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254B4-4CAA-4013-898B-640288388A8E}" type="doc">
      <dgm:prSet loTypeId="urn:microsoft.com/office/officeart/2008/layout/HexagonCluster" loCatId="picture" qsTypeId="urn:microsoft.com/office/officeart/2005/8/quickstyle/simple2" qsCatId="simple" csTypeId="urn:microsoft.com/office/officeart/2005/8/colors/colorful1" csCatId="colorful" phldr="1"/>
      <dgm:spPr/>
      <dgm:t>
        <a:bodyPr/>
        <a:lstStyle/>
        <a:p>
          <a:endParaRPr lang="fr-GP"/>
        </a:p>
      </dgm:t>
    </dgm:pt>
    <dgm:pt modelId="{82C34A3D-8DCF-4A11-865C-D68C203754C9}">
      <dgm:prSet phldrT="[Texte]"/>
      <dgm:spPr/>
      <dgm:t>
        <a:bodyPr/>
        <a:lstStyle/>
        <a:p>
          <a:pPr algn="ctr"/>
          <a:r>
            <a:rPr lang="fr-FR">
              <a:latin typeface="Arial" panose="020B0604020202020204" pitchFamily="34" charset="0"/>
              <a:cs typeface="Arial" panose="020B0604020202020204" pitchFamily="34" charset="0"/>
            </a:rPr>
            <a:t>Exemptions WG</a:t>
          </a:r>
          <a:endParaRPr lang="fr-GP">
            <a:latin typeface="Arial" panose="020B0604020202020204" pitchFamily="34" charset="0"/>
            <a:cs typeface="Arial" panose="020B0604020202020204" pitchFamily="34" charset="0"/>
          </a:endParaRPr>
        </a:p>
      </dgm:t>
    </dgm:pt>
    <dgm:pt modelId="{32D056D0-2267-48B8-9A82-0DDAF14ECE31}" type="parTrans" cxnId="{BE0124BD-225D-4C89-8236-3A895859A7E0}">
      <dgm:prSet/>
      <dgm:spPr/>
      <dgm:t>
        <a:bodyPr/>
        <a:lstStyle/>
        <a:p>
          <a:pPr algn="ctr"/>
          <a:endParaRPr lang="fr-GP">
            <a:latin typeface="Arial" panose="020B0604020202020204" pitchFamily="34" charset="0"/>
            <a:cs typeface="Arial" panose="020B0604020202020204" pitchFamily="34" charset="0"/>
          </a:endParaRPr>
        </a:p>
      </dgm:t>
    </dgm:pt>
    <dgm:pt modelId="{DD137CF6-C5A2-4C7E-A14C-175663B7FAF0}" type="sibTrans" cxnId="{BE0124BD-225D-4C89-8236-3A895859A7E0}">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A53E82FC-E2F9-484F-B030-2186755AEB81}">
      <dgm:prSet phldrT="[Texte]"/>
      <dgm:spPr/>
      <dgm:t>
        <a:bodyPr/>
        <a:lstStyle/>
        <a:p>
          <a:pPr algn="ctr"/>
          <a:r>
            <a:rPr lang="fr-FR">
              <a:latin typeface="Arial" panose="020B0604020202020204" pitchFamily="34" charset="0"/>
              <a:cs typeface="Arial" panose="020B0604020202020204" pitchFamily="34" charset="0"/>
            </a:rPr>
            <a:t>Species WG</a:t>
          </a:r>
          <a:endParaRPr lang="fr-GP">
            <a:latin typeface="Arial" panose="020B0604020202020204" pitchFamily="34" charset="0"/>
            <a:cs typeface="Arial" panose="020B0604020202020204" pitchFamily="34" charset="0"/>
          </a:endParaRPr>
        </a:p>
      </dgm:t>
    </dgm:pt>
    <dgm:pt modelId="{015767C9-E420-423D-9BFA-E72484B07685}" type="parTrans" cxnId="{C24D7B88-C0A0-4808-B8B8-D21DBE22C94C}">
      <dgm:prSet/>
      <dgm:spPr/>
      <dgm:t>
        <a:bodyPr/>
        <a:lstStyle/>
        <a:p>
          <a:pPr algn="ctr"/>
          <a:endParaRPr lang="fr-GP">
            <a:latin typeface="Arial" panose="020B0604020202020204" pitchFamily="34" charset="0"/>
            <a:cs typeface="Arial" panose="020B0604020202020204" pitchFamily="34" charset="0"/>
          </a:endParaRPr>
        </a:p>
      </dgm:t>
    </dgm:pt>
    <dgm:pt modelId="{A585EDDE-36F1-4205-A58E-09CB4434D900}" type="sibTrans" cxnId="{C24D7B88-C0A0-4808-B8B8-D21DBE22C94C}">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9AC1522A-5CBD-4F9A-A89E-70113ACADD5E}">
      <dgm:prSet phldrT="[Texte]"/>
      <dgm:spPr/>
      <dgm:t>
        <a:bodyPr/>
        <a:lstStyle/>
        <a:p>
          <a:pPr algn="ctr"/>
          <a:r>
            <a:rPr lang="fr-FR">
              <a:latin typeface="Arial" panose="020B0604020202020204" pitchFamily="34" charset="0"/>
              <a:cs typeface="Arial" panose="020B0604020202020204" pitchFamily="34" charset="0"/>
            </a:rPr>
            <a:t>PA's WG</a:t>
          </a:r>
          <a:endParaRPr lang="fr-GP">
            <a:latin typeface="Arial" panose="020B0604020202020204" pitchFamily="34" charset="0"/>
            <a:cs typeface="Arial" panose="020B0604020202020204" pitchFamily="34" charset="0"/>
          </a:endParaRPr>
        </a:p>
      </dgm:t>
    </dgm:pt>
    <dgm:pt modelId="{F24B8651-505D-46E0-9F0D-3085E8952618}" type="parTrans" cxnId="{A556A361-9A94-4149-BD15-BD595602CF1B}">
      <dgm:prSet/>
      <dgm:spPr/>
      <dgm:t>
        <a:bodyPr/>
        <a:lstStyle/>
        <a:p>
          <a:pPr algn="ctr"/>
          <a:endParaRPr lang="fr-GP">
            <a:latin typeface="Arial" panose="020B0604020202020204" pitchFamily="34" charset="0"/>
            <a:cs typeface="Arial" panose="020B0604020202020204" pitchFamily="34" charset="0"/>
          </a:endParaRPr>
        </a:p>
      </dgm:t>
    </dgm:pt>
    <dgm:pt modelId="{C0ABBC2C-F5CB-4A1C-9496-77F959848FB3}" type="sibTrans" cxnId="{A556A361-9A94-4149-BD15-BD595602CF1B}">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48D9622E-71EF-4110-99B7-436DDD5C569A}">
      <dgm:prSet phldrT="[Texte]"/>
      <dgm:spPr/>
      <dgm:t>
        <a:bodyPr/>
        <a:lstStyle/>
        <a:p>
          <a:pPr algn="ctr"/>
          <a:r>
            <a:rPr lang="fr-FR">
              <a:latin typeface="Arial" panose="020B0604020202020204" pitchFamily="34" charset="0"/>
              <a:cs typeface="Arial" panose="020B0604020202020204" pitchFamily="34" charset="0"/>
            </a:rPr>
            <a:t>Sargassum WG</a:t>
          </a:r>
          <a:endParaRPr lang="fr-GP">
            <a:latin typeface="Arial" panose="020B0604020202020204" pitchFamily="34" charset="0"/>
            <a:cs typeface="Arial" panose="020B0604020202020204" pitchFamily="34" charset="0"/>
          </a:endParaRPr>
        </a:p>
      </dgm:t>
    </dgm:pt>
    <dgm:pt modelId="{C67A5D0E-3DD8-4C9C-AB9D-D70CE3EA6B74}" type="parTrans" cxnId="{9BBBB67A-3E39-47DE-B3E0-879F2C774157}">
      <dgm:prSet/>
      <dgm:spPr/>
      <dgm:t>
        <a:bodyPr/>
        <a:lstStyle/>
        <a:p>
          <a:pPr algn="ctr"/>
          <a:endParaRPr lang="fr-GP">
            <a:latin typeface="Arial" panose="020B0604020202020204" pitchFamily="34" charset="0"/>
            <a:cs typeface="Arial" panose="020B0604020202020204" pitchFamily="34" charset="0"/>
          </a:endParaRPr>
        </a:p>
      </dgm:t>
    </dgm:pt>
    <dgm:pt modelId="{40F19335-322C-4A1D-8F69-A13C8E66A75A}" type="sibTrans" cxnId="{9BBBB67A-3E39-47DE-B3E0-879F2C774157}">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66894F07-3824-4B3D-BE7D-DFF4BEB9FF4D}" type="pres">
      <dgm:prSet presAssocID="{C90254B4-4CAA-4013-898B-640288388A8E}" presName="Name0" presStyleCnt="0">
        <dgm:presLayoutVars>
          <dgm:chMax val="21"/>
          <dgm:chPref val="21"/>
        </dgm:presLayoutVars>
      </dgm:prSet>
      <dgm:spPr/>
    </dgm:pt>
    <dgm:pt modelId="{31A19387-CD07-4FDB-A756-C230207BB7CA}" type="pres">
      <dgm:prSet presAssocID="{82C34A3D-8DCF-4A11-865C-D68C203754C9}" presName="text1" presStyleCnt="0"/>
      <dgm:spPr/>
    </dgm:pt>
    <dgm:pt modelId="{A5B47D29-B3BB-4B0B-BF62-EB466EF0FC83}" type="pres">
      <dgm:prSet presAssocID="{82C34A3D-8DCF-4A11-865C-D68C203754C9}" presName="textRepeatNode" presStyleLbl="alignNode1" presStyleIdx="0" presStyleCnt="4">
        <dgm:presLayoutVars>
          <dgm:chMax val="0"/>
          <dgm:chPref val="0"/>
          <dgm:bulletEnabled val="1"/>
        </dgm:presLayoutVars>
      </dgm:prSet>
      <dgm:spPr/>
    </dgm:pt>
    <dgm:pt modelId="{1AF27F17-AE63-44E9-BDCD-8D36BCD91B62}" type="pres">
      <dgm:prSet presAssocID="{82C34A3D-8DCF-4A11-865C-D68C203754C9}" presName="textaccent1" presStyleCnt="0"/>
      <dgm:spPr/>
    </dgm:pt>
    <dgm:pt modelId="{B98D043E-71BE-44DF-8EE2-8CF20E25DD10}" type="pres">
      <dgm:prSet presAssocID="{82C34A3D-8DCF-4A11-865C-D68C203754C9}" presName="accentRepeatNode" presStyleLbl="solidAlignAcc1" presStyleIdx="0" presStyleCnt="8"/>
      <dgm:spPr/>
    </dgm:pt>
    <dgm:pt modelId="{5D3F4E03-A454-4BA2-985E-2EDC192A9534}" type="pres">
      <dgm:prSet presAssocID="{DD137CF6-C5A2-4C7E-A14C-175663B7FAF0}" presName="image1" presStyleCnt="0"/>
      <dgm:spPr/>
    </dgm:pt>
    <dgm:pt modelId="{6DF5B7C6-E810-4A8C-9871-EEF1C9246DD7}" type="pres">
      <dgm:prSet presAssocID="{DD137CF6-C5A2-4C7E-A14C-175663B7FAF0}" presName="imageRepeatNode" presStyleLbl="alignAcc1" presStyleIdx="0" presStyleCnt="4"/>
      <dgm:spPr/>
    </dgm:pt>
    <dgm:pt modelId="{0B798476-E018-423A-B040-405AF81FAE3A}" type="pres">
      <dgm:prSet presAssocID="{DD137CF6-C5A2-4C7E-A14C-175663B7FAF0}" presName="imageaccent1" presStyleCnt="0"/>
      <dgm:spPr/>
    </dgm:pt>
    <dgm:pt modelId="{4F955244-760B-4AD0-A50A-D00447003692}" type="pres">
      <dgm:prSet presAssocID="{DD137CF6-C5A2-4C7E-A14C-175663B7FAF0}" presName="accentRepeatNode" presStyleLbl="solidAlignAcc1" presStyleIdx="1" presStyleCnt="8"/>
      <dgm:spPr/>
    </dgm:pt>
    <dgm:pt modelId="{680CDC5F-D9C7-4048-B05D-0D3AED0485F2}" type="pres">
      <dgm:prSet presAssocID="{A53E82FC-E2F9-484F-B030-2186755AEB81}" presName="text2" presStyleCnt="0"/>
      <dgm:spPr/>
    </dgm:pt>
    <dgm:pt modelId="{25C0CA2F-E11F-45FE-90DF-36B433F32876}" type="pres">
      <dgm:prSet presAssocID="{A53E82FC-E2F9-484F-B030-2186755AEB81}" presName="textRepeatNode" presStyleLbl="alignNode1" presStyleIdx="1" presStyleCnt="4">
        <dgm:presLayoutVars>
          <dgm:chMax val="0"/>
          <dgm:chPref val="0"/>
          <dgm:bulletEnabled val="1"/>
        </dgm:presLayoutVars>
      </dgm:prSet>
      <dgm:spPr/>
    </dgm:pt>
    <dgm:pt modelId="{1D69F381-E587-4B46-90BB-52923BBB0312}" type="pres">
      <dgm:prSet presAssocID="{A53E82FC-E2F9-484F-B030-2186755AEB81}" presName="textaccent2" presStyleCnt="0"/>
      <dgm:spPr/>
    </dgm:pt>
    <dgm:pt modelId="{4DE90009-26E2-48E0-B189-A90FC0632066}" type="pres">
      <dgm:prSet presAssocID="{A53E82FC-E2F9-484F-B030-2186755AEB81}" presName="accentRepeatNode" presStyleLbl="solidAlignAcc1" presStyleIdx="2" presStyleCnt="8"/>
      <dgm:spPr/>
    </dgm:pt>
    <dgm:pt modelId="{41B645BD-88FD-434E-863A-FC16831E1BD8}" type="pres">
      <dgm:prSet presAssocID="{A585EDDE-36F1-4205-A58E-09CB4434D900}" presName="image2" presStyleCnt="0"/>
      <dgm:spPr/>
    </dgm:pt>
    <dgm:pt modelId="{A6338E25-68B2-42DD-98C2-B8625F752690}" type="pres">
      <dgm:prSet presAssocID="{A585EDDE-36F1-4205-A58E-09CB4434D900}" presName="imageRepeatNode" presStyleLbl="alignAcc1" presStyleIdx="1" presStyleCnt="4"/>
      <dgm:spPr/>
    </dgm:pt>
    <dgm:pt modelId="{DC49904E-C69F-43AA-8794-1BF0533BDB4E}" type="pres">
      <dgm:prSet presAssocID="{A585EDDE-36F1-4205-A58E-09CB4434D900}" presName="imageaccent2" presStyleCnt="0"/>
      <dgm:spPr/>
    </dgm:pt>
    <dgm:pt modelId="{CCDACA72-AAC0-4EE8-83E2-F7582C20C4A2}" type="pres">
      <dgm:prSet presAssocID="{A585EDDE-36F1-4205-A58E-09CB4434D900}" presName="accentRepeatNode" presStyleLbl="solidAlignAcc1" presStyleIdx="3" presStyleCnt="8"/>
      <dgm:spPr/>
    </dgm:pt>
    <dgm:pt modelId="{C112A8E1-7FF9-470F-9398-EFF79F2AD326}" type="pres">
      <dgm:prSet presAssocID="{9AC1522A-5CBD-4F9A-A89E-70113ACADD5E}" presName="text3" presStyleCnt="0"/>
      <dgm:spPr/>
    </dgm:pt>
    <dgm:pt modelId="{66389E27-E453-4ED0-84E3-888AA187C896}" type="pres">
      <dgm:prSet presAssocID="{9AC1522A-5CBD-4F9A-A89E-70113ACADD5E}" presName="textRepeatNode" presStyleLbl="alignNode1" presStyleIdx="2" presStyleCnt="4">
        <dgm:presLayoutVars>
          <dgm:chMax val="0"/>
          <dgm:chPref val="0"/>
          <dgm:bulletEnabled val="1"/>
        </dgm:presLayoutVars>
      </dgm:prSet>
      <dgm:spPr/>
    </dgm:pt>
    <dgm:pt modelId="{883FF374-ED38-4E82-9F82-1590B2ADEDB8}" type="pres">
      <dgm:prSet presAssocID="{9AC1522A-5CBD-4F9A-A89E-70113ACADD5E}" presName="textaccent3" presStyleCnt="0"/>
      <dgm:spPr/>
    </dgm:pt>
    <dgm:pt modelId="{CCADF85D-3ABE-443D-AB59-160327C9188E}" type="pres">
      <dgm:prSet presAssocID="{9AC1522A-5CBD-4F9A-A89E-70113ACADD5E}" presName="accentRepeatNode" presStyleLbl="solidAlignAcc1" presStyleIdx="4" presStyleCnt="8"/>
      <dgm:spPr/>
    </dgm:pt>
    <dgm:pt modelId="{BA097B1A-D326-4630-A0DB-42EC86820116}" type="pres">
      <dgm:prSet presAssocID="{C0ABBC2C-F5CB-4A1C-9496-77F959848FB3}" presName="image3" presStyleCnt="0"/>
      <dgm:spPr/>
    </dgm:pt>
    <dgm:pt modelId="{2D31B7EF-8955-494F-92DF-704D0A435E60}" type="pres">
      <dgm:prSet presAssocID="{C0ABBC2C-F5CB-4A1C-9496-77F959848FB3}" presName="imageRepeatNode" presStyleLbl="alignAcc1" presStyleIdx="2" presStyleCnt="4"/>
      <dgm:spPr/>
    </dgm:pt>
    <dgm:pt modelId="{8E5081CF-7364-41B1-97E5-93492B4FF95A}" type="pres">
      <dgm:prSet presAssocID="{C0ABBC2C-F5CB-4A1C-9496-77F959848FB3}" presName="imageaccent3" presStyleCnt="0"/>
      <dgm:spPr/>
    </dgm:pt>
    <dgm:pt modelId="{CB7BE9C9-B924-4DD5-AF75-6243A71BBE2A}" type="pres">
      <dgm:prSet presAssocID="{C0ABBC2C-F5CB-4A1C-9496-77F959848FB3}" presName="accentRepeatNode" presStyleLbl="solidAlignAcc1" presStyleIdx="5" presStyleCnt="8"/>
      <dgm:spPr/>
    </dgm:pt>
    <dgm:pt modelId="{B5E58C89-B82A-48FB-A6C9-CAD38E693296}" type="pres">
      <dgm:prSet presAssocID="{48D9622E-71EF-4110-99B7-436DDD5C569A}" presName="text4" presStyleCnt="0"/>
      <dgm:spPr/>
    </dgm:pt>
    <dgm:pt modelId="{47711673-E5A6-4536-AB4E-E8C8D730E7E9}" type="pres">
      <dgm:prSet presAssocID="{48D9622E-71EF-4110-99B7-436DDD5C569A}" presName="textRepeatNode" presStyleLbl="alignNode1" presStyleIdx="3" presStyleCnt="4">
        <dgm:presLayoutVars>
          <dgm:chMax val="0"/>
          <dgm:chPref val="0"/>
          <dgm:bulletEnabled val="1"/>
        </dgm:presLayoutVars>
      </dgm:prSet>
      <dgm:spPr/>
    </dgm:pt>
    <dgm:pt modelId="{061C5F40-298E-48AA-9327-7BA230137009}" type="pres">
      <dgm:prSet presAssocID="{48D9622E-71EF-4110-99B7-436DDD5C569A}" presName="textaccent4" presStyleCnt="0"/>
      <dgm:spPr/>
    </dgm:pt>
    <dgm:pt modelId="{DF6972AC-A181-425A-A54F-63EC59A63F99}" type="pres">
      <dgm:prSet presAssocID="{48D9622E-71EF-4110-99B7-436DDD5C569A}" presName="accentRepeatNode" presStyleLbl="solidAlignAcc1" presStyleIdx="6" presStyleCnt="8"/>
      <dgm:spPr/>
    </dgm:pt>
    <dgm:pt modelId="{04CBFBFE-20CB-4F43-9A3B-C1496200B36D}" type="pres">
      <dgm:prSet presAssocID="{40F19335-322C-4A1D-8F69-A13C8E66A75A}" presName="image4" presStyleCnt="0"/>
      <dgm:spPr/>
    </dgm:pt>
    <dgm:pt modelId="{2D1A3AC4-171E-4286-B2F4-A4D32A2B821A}" type="pres">
      <dgm:prSet presAssocID="{40F19335-322C-4A1D-8F69-A13C8E66A75A}" presName="imageRepeatNode" presStyleLbl="alignAcc1" presStyleIdx="3" presStyleCnt="4"/>
      <dgm:spPr/>
    </dgm:pt>
    <dgm:pt modelId="{06F179DC-BD0F-4405-8C6E-5287C71A8D71}" type="pres">
      <dgm:prSet presAssocID="{40F19335-322C-4A1D-8F69-A13C8E66A75A}" presName="imageaccent4" presStyleCnt="0"/>
      <dgm:spPr/>
    </dgm:pt>
    <dgm:pt modelId="{17BB8E22-C79A-4535-B303-8487D6AADBF7}" type="pres">
      <dgm:prSet presAssocID="{40F19335-322C-4A1D-8F69-A13C8E66A75A}" presName="accentRepeatNode" presStyleLbl="solidAlignAcc1" presStyleIdx="7" presStyleCnt="8"/>
      <dgm:spPr/>
    </dgm:pt>
  </dgm:ptLst>
  <dgm:cxnLst>
    <dgm:cxn modelId="{74DC9B08-C1C7-416B-A5E7-BCD020EDA728}" type="presOf" srcId="{A53E82FC-E2F9-484F-B030-2186755AEB81}" destId="{25C0CA2F-E11F-45FE-90DF-36B433F32876}" srcOrd="0" destOrd="0" presId="urn:microsoft.com/office/officeart/2008/layout/HexagonCluster"/>
    <dgm:cxn modelId="{F8884713-96BD-48E2-882E-20EF663902C8}" type="presOf" srcId="{48D9622E-71EF-4110-99B7-436DDD5C569A}" destId="{47711673-E5A6-4536-AB4E-E8C8D730E7E9}" srcOrd="0" destOrd="0" presId="urn:microsoft.com/office/officeart/2008/layout/HexagonCluster"/>
    <dgm:cxn modelId="{68D41130-C57F-41D0-8926-3076D9DBB88A}" type="presOf" srcId="{DD137CF6-C5A2-4C7E-A14C-175663B7FAF0}" destId="{6DF5B7C6-E810-4A8C-9871-EEF1C9246DD7}" srcOrd="0" destOrd="0" presId="urn:microsoft.com/office/officeart/2008/layout/HexagonCluster"/>
    <dgm:cxn modelId="{CC61F032-76B8-467B-A00E-DE68A4179E45}" type="presOf" srcId="{C0ABBC2C-F5CB-4A1C-9496-77F959848FB3}" destId="{2D31B7EF-8955-494F-92DF-704D0A435E60}" srcOrd="0" destOrd="0" presId="urn:microsoft.com/office/officeart/2008/layout/HexagonCluster"/>
    <dgm:cxn modelId="{A556A361-9A94-4149-BD15-BD595602CF1B}" srcId="{C90254B4-4CAA-4013-898B-640288388A8E}" destId="{9AC1522A-5CBD-4F9A-A89E-70113ACADD5E}" srcOrd="2" destOrd="0" parTransId="{F24B8651-505D-46E0-9F0D-3085E8952618}" sibTransId="{C0ABBC2C-F5CB-4A1C-9496-77F959848FB3}"/>
    <dgm:cxn modelId="{A5661C49-58CA-4DDC-B223-8D96A0FC146A}" type="presOf" srcId="{9AC1522A-5CBD-4F9A-A89E-70113ACADD5E}" destId="{66389E27-E453-4ED0-84E3-888AA187C896}" srcOrd="0" destOrd="0" presId="urn:microsoft.com/office/officeart/2008/layout/HexagonCluster"/>
    <dgm:cxn modelId="{90D6FB50-2FC1-4C54-86EA-3F1E17FECC36}" type="presOf" srcId="{A585EDDE-36F1-4205-A58E-09CB4434D900}" destId="{A6338E25-68B2-42DD-98C2-B8625F752690}" srcOrd="0" destOrd="0" presId="urn:microsoft.com/office/officeart/2008/layout/HexagonCluster"/>
    <dgm:cxn modelId="{42D53B54-4AD5-4834-A66B-07A2A1AA7009}" type="presOf" srcId="{82C34A3D-8DCF-4A11-865C-D68C203754C9}" destId="{A5B47D29-B3BB-4B0B-BF62-EB466EF0FC83}" srcOrd="0" destOrd="0" presId="urn:microsoft.com/office/officeart/2008/layout/HexagonCluster"/>
    <dgm:cxn modelId="{A4194954-9866-424B-9F5F-5D341A313337}" type="presOf" srcId="{C90254B4-4CAA-4013-898B-640288388A8E}" destId="{66894F07-3824-4B3D-BE7D-DFF4BEB9FF4D}" srcOrd="0" destOrd="0" presId="urn:microsoft.com/office/officeart/2008/layout/HexagonCluster"/>
    <dgm:cxn modelId="{9BBBB67A-3E39-47DE-B3E0-879F2C774157}" srcId="{C90254B4-4CAA-4013-898B-640288388A8E}" destId="{48D9622E-71EF-4110-99B7-436DDD5C569A}" srcOrd="3" destOrd="0" parTransId="{C67A5D0E-3DD8-4C9C-AB9D-D70CE3EA6B74}" sibTransId="{40F19335-322C-4A1D-8F69-A13C8E66A75A}"/>
    <dgm:cxn modelId="{393EDC7E-E564-485D-8042-921B0A72139C}" type="presOf" srcId="{40F19335-322C-4A1D-8F69-A13C8E66A75A}" destId="{2D1A3AC4-171E-4286-B2F4-A4D32A2B821A}" srcOrd="0" destOrd="0" presId="urn:microsoft.com/office/officeart/2008/layout/HexagonCluster"/>
    <dgm:cxn modelId="{C24D7B88-C0A0-4808-B8B8-D21DBE22C94C}" srcId="{C90254B4-4CAA-4013-898B-640288388A8E}" destId="{A53E82FC-E2F9-484F-B030-2186755AEB81}" srcOrd="1" destOrd="0" parTransId="{015767C9-E420-423D-9BFA-E72484B07685}" sibTransId="{A585EDDE-36F1-4205-A58E-09CB4434D900}"/>
    <dgm:cxn modelId="{BE0124BD-225D-4C89-8236-3A895859A7E0}" srcId="{C90254B4-4CAA-4013-898B-640288388A8E}" destId="{82C34A3D-8DCF-4A11-865C-D68C203754C9}" srcOrd="0" destOrd="0" parTransId="{32D056D0-2267-48B8-9A82-0DDAF14ECE31}" sibTransId="{DD137CF6-C5A2-4C7E-A14C-175663B7FAF0}"/>
    <dgm:cxn modelId="{E24E8210-7EA9-4143-A749-A3AEF6A67A3C}" type="presParOf" srcId="{66894F07-3824-4B3D-BE7D-DFF4BEB9FF4D}" destId="{31A19387-CD07-4FDB-A756-C230207BB7CA}" srcOrd="0" destOrd="0" presId="urn:microsoft.com/office/officeart/2008/layout/HexagonCluster"/>
    <dgm:cxn modelId="{CA7FDEEF-9C07-4142-A67C-FC3C67193FEA}" type="presParOf" srcId="{31A19387-CD07-4FDB-A756-C230207BB7CA}" destId="{A5B47D29-B3BB-4B0B-BF62-EB466EF0FC83}" srcOrd="0" destOrd="0" presId="urn:microsoft.com/office/officeart/2008/layout/HexagonCluster"/>
    <dgm:cxn modelId="{E228AD26-CD56-4392-B28E-B925F0C82121}" type="presParOf" srcId="{66894F07-3824-4B3D-BE7D-DFF4BEB9FF4D}" destId="{1AF27F17-AE63-44E9-BDCD-8D36BCD91B62}" srcOrd="1" destOrd="0" presId="urn:microsoft.com/office/officeart/2008/layout/HexagonCluster"/>
    <dgm:cxn modelId="{DD509E47-30D6-4B47-8BB9-3F6AB5EFDFF6}" type="presParOf" srcId="{1AF27F17-AE63-44E9-BDCD-8D36BCD91B62}" destId="{B98D043E-71BE-44DF-8EE2-8CF20E25DD10}" srcOrd="0" destOrd="0" presId="urn:microsoft.com/office/officeart/2008/layout/HexagonCluster"/>
    <dgm:cxn modelId="{4A97D22A-B493-475F-B4D6-88D8F717122F}" type="presParOf" srcId="{66894F07-3824-4B3D-BE7D-DFF4BEB9FF4D}" destId="{5D3F4E03-A454-4BA2-985E-2EDC192A9534}" srcOrd="2" destOrd="0" presId="urn:microsoft.com/office/officeart/2008/layout/HexagonCluster"/>
    <dgm:cxn modelId="{0682D500-AC00-440A-81A6-F2B4C3DB6505}" type="presParOf" srcId="{5D3F4E03-A454-4BA2-985E-2EDC192A9534}" destId="{6DF5B7C6-E810-4A8C-9871-EEF1C9246DD7}" srcOrd="0" destOrd="0" presId="urn:microsoft.com/office/officeart/2008/layout/HexagonCluster"/>
    <dgm:cxn modelId="{20DCBDDD-6C8B-400C-A97A-D295E481B241}" type="presParOf" srcId="{66894F07-3824-4B3D-BE7D-DFF4BEB9FF4D}" destId="{0B798476-E018-423A-B040-405AF81FAE3A}" srcOrd="3" destOrd="0" presId="urn:microsoft.com/office/officeart/2008/layout/HexagonCluster"/>
    <dgm:cxn modelId="{8C992AED-0F36-4200-9997-078649249B4D}" type="presParOf" srcId="{0B798476-E018-423A-B040-405AF81FAE3A}" destId="{4F955244-760B-4AD0-A50A-D00447003692}" srcOrd="0" destOrd="0" presId="urn:microsoft.com/office/officeart/2008/layout/HexagonCluster"/>
    <dgm:cxn modelId="{14C08EFA-DFF8-4686-BF72-566C369D7977}" type="presParOf" srcId="{66894F07-3824-4B3D-BE7D-DFF4BEB9FF4D}" destId="{680CDC5F-D9C7-4048-B05D-0D3AED0485F2}" srcOrd="4" destOrd="0" presId="urn:microsoft.com/office/officeart/2008/layout/HexagonCluster"/>
    <dgm:cxn modelId="{95E69F4F-938C-47A4-AAEC-56DA61D958B3}" type="presParOf" srcId="{680CDC5F-D9C7-4048-B05D-0D3AED0485F2}" destId="{25C0CA2F-E11F-45FE-90DF-36B433F32876}" srcOrd="0" destOrd="0" presId="urn:microsoft.com/office/officeart/2008/layout/HexagonCluster"/>
    <dgm:cxn modelId="{EAEB0855-941E-4DB4-ADD2-0919FE8D17B7}" type="presParOf" srcId="{66894F07-3824-4B3D-BE7D-DFF4BEB9FF4D}" destId="{1D69F381-E587-4B46-90BB-52923BBB0312}" srcOrd="5" destOrd="0" presId="urn:microsoft.com/office/officeart/2008/layout/HexagonCluster"/>
    <dgm:cxn modelId="{9CE777B3-3BA6-4568-8B7A-9340A2AC1E61}" type="presParOf" srcId="{1D69F381-E587-4B46-90BB-52923BBB0312}" destId="{4DE90009-26E2-48E0-B189-A90FC0632066}" srcOrd="0" destOrd="0" presId="urn:microsoft.com/office/officeart/2008/layout/HexagonCluster"/>
    <dgm:cxn modelId="{6D1EF0F3-ECD1-4237-835C-F769672FC1A1}" type="presParOf" srcId="{66894F07-3824-4B3D-BE7D-DFF4BEB9FF4D}" destId="{41B645BD-88FD-434E-863A-FC16831E1BD8}" srcOrd="6" destOrd="0" presId="urn:microsoft.com/office/officeart/2008/layout/HexagonCluster"/>
    <dgm:cxn modelId="{E92FB6B7-F244-483F-9D26-03CA2517DDB1}" type="presParOf" srcId="{41B645BD-88FD-434E-863A-FC16831E1BD8}" destId="{A6338E25-68B2-42DD-98C2-B8625F752690}" srcOrd="0" destOrd="0" presId="urn:microsoft.com/office/officeart/2008/layout/HexagonCluster"/>
    <dgm:cxn modelId="{545D26FB-25A8-4859-A242-AA946314B9FB}" type="presParOf" srcId="{66894F07-3824-4B3D-BE7D-DFF4BEB9FF4D}" destId="{DC49904E-C69F-43AA-8794-1BF0533BDB4E}" srcOrd="7" destOrd="0" presId="urn:microsoft.com/office/officeart/2008/layout/HexagonCluster"/>
    <dgm:cxn modelId="{DBB0DC00-DA1D-46B3-A03B-CB03A46536F8}" type="presParOf" srcId="{DC49904E-C69F-43AA-8794-1BF0533BDB4E}" destId="{CCDACA72-AAC0-4EE8-83E2-F7582C20C4A2}" srcOrd="0" destOrd="0" presId="urn:microsoft.com/office/officeart/2008/layout/HexagonCluster"/>
    <dgm:cxn modelId="{41448D63-0A3A-4CC5-BD9B-1C36EE145C9B}" type="presParOf" srcId="{66894F07-3824-4B3D-BE7D-DFF4BEB9FF4D}" destId="{C112A8E1-7FF9-470F-9398-EFF79F2AD326}" srcOrd="8" destOrd="0" presId="urn:microsoft.com/office/officeart/2008/layout/HexagonCluster"/>
    <dgm:cxn modelId="{1EF1D33B-6CAB-4F17-A186-922C92EF9614}" type="presParOf" srcId="{C112A8E1-7FF9-470F-9398-EFF79F2AD326}" destId="{66389E27-E453-4ED0-84E3-888AA187C896}" srcOrd="0" destOrd="0" presId="urn:microsoft.com/office/officeart/2008/layout/HexagonCluster"/>
    <dgm:cxn modelId="{DF33AE3C-6871-421E-ADCE-2D2F0B3BF5FE}" type="presParOf" srcId="{66894F07-3824-4B3D-BE7D-DFF4BEB9FF4D}" destId="{883FF374-ED38-4E82-9F82-1590B2ADEDB8}" srcOrd="9" destOrd="0" presId="urn:microsoft.com/office/officeart/2008/layout/HexagonCluster"/>
    <dgm:cxn modelId="{6F3FE959-3EAC-423F-ABB4-202949C0BB54}" type="presParOf" srcId="{883FF374-ED38-4E82-9F82-1590B2ADEDB8}" destId="{CCADF85D-3ABE-443D-AB59-160327C9188E}" srcOrd="0" destOrd="0" presId="urn:microsoft.com/office/officeart/2008/layout/HexagonCluster"/>
    <dgm:cxn modelId="{6C023E6C-7C67-4337-8781-E3451FF7B745}" type="presParOf" srcId="{66894F07-3824-4B3D-BE7D-DFF4BEB9FF4D}" destId="{BA097B1A-D326-4630-A0DB-42EC86820116}" srcOrd="10" destOrd="0" presId="urn:microsoft.com/office/officeart/2008/layout/HexagonCluster"/>
    <dgm:cxn modelId="{F2EDA4E1-9D66-43A6-8224-1D6C01F36C04}" type="presParOf" srcId="{BA097B1A-D326-4630-A0DB-42EC86820116}" destId="{2D31B7EF-8955-494F-92DF-704D0A435E60}" srcOrd="0" destOrd="0" presId="urn:microsoft.com/office/officeart/2008/layout/HexagonCluster"/>
    <dgm:cxn modelId="{C58BE97B-4F16-42AE-883D-D0A84E2DF080}" type="presParOf" srcId="{66894F07-3824-4B3D-BE7D-DFF4BEB9FF4D}" destId="{8E5081CF-7364-41B1-97E5-93492B4FF95A}" srcOrd="11" destOrd="0" presId="urn:microsoft.com/office/officeart/2008/layout/HexagonCluster"/>
    <dgm:cxn modelId="{70FDD771-9A49-47DE-B8AB-EC41F55080E5}" type="presParOf" srcId="{8E5081CF-7364-41B1-97E5-93492B4FF95A}" destId="{CB7BE9C9-B924-4DD5-AF75-6243A71BBE2A}" srcOrd="0" destOrd="0" presId="urn:microsoft.com/office/officeart/2008/layout/HexagonCluster"/>
    <dgm:cxn modelId="{FB3E875F-96B2-4680-A848-99BB3CC8B302}" type="presParOf" srcId="{66894F07-3824-4B3D-BE7D-DFF4BEB9FF4D}" destId="{B5E58C89-B82A-48FB-A6C9-CAD38E693296}" srcOrd="12" destOrd="0" presId="urn:microsoft.com/office/officeart/2008/layout/HexagonCluster"/>
    <dgm:cxn modelId="{76861512-0176-4171-A814-035EAB3794D5}" type="presParOf" srcId="{B5E58C89-B82A-48FB-A6C9-CAD38E693296}" destId="{47711673-E5A6-4536-AB4E-E8C8D730E7E9}" srcOrd="0" destOrd="0" presId="urn:microsoft.com/office/officeart/2008/layout/HexagonCluster"/>
    <dgm:cxn modelId="{AEF36407-EAFF-40ED-ADC7-067732A342C2}" type="presParOf" srcId="{66894F07-3824-4B3D-BE7D-DFF4BEB9FF4D}" destId="{061C5F40-298E-48AA-9327-7BA230137009}" srcOrd="13" destOrd="0" presId="urn:microsoft.com/office/officeart/2008/layout/HexagonCluster"/>
    <dgm:cxn modelId="{27EDDA8C-0211-4E09-9371-B97DED7136CA}" type="presParOf" srcId="{061C5F40-298E-48AA-9327-7BA230137009}" destId="{DF6972AC-A181-425A-A54F-63EC59A63F99}" srcOrd="0" destOrd="0" presId="urn:microsoft.com/office/officeart/2008/layout/HexagonCluster"/>
    <dgm:cxn modelId="{67975BE6-18AC-4E24-9ED0-C6009621D46A}" type="presParOf" srcId="{66894F07-3824-4B3D-BE7D-DFF4BEB9FF4D}" destId="{04CBFBFE-20CB-4F43-9A3B-C1496200B36D}" srcOrd="14" destOrd="0" presId="urn:microsoft.com/office/officeart/2008/layout/HexagonCluster"/>
    <dgm:cxn modelId="{BD0DAF8D-3FE8-4D30-BB98-39302ABB22A5}" type="presParOf" srcId="{04CBFBFE-20CB-4F43-9A3B-C1496200B36D}" destId="{2D1A3AC4-171E-4286-B2F4-A4D32A2B821A}" srcOrd="0" destOrd="0" presId="urn:microsoft.com/office/officeart/2008/layout/HexagonCluster"/>
    <dgm:cxn modelId="{B8D2E896-287E-441B-B881-058B0F0CAA09}" type="presParOf" srcId="{66894F07-3824-4B3D-BE7D-DFF4BEB9FF4D}" destId="{06F179DC-BD0F-4405-8C6E-5287C71A8D71}" srcOrd="15" destOrd="0" presId="urn:microsoft.com/office/officeart/2008/layout/HexagonCluster"/>
    <dgm:cxn modelId="{4BA43975-7417-4158-B86A-68E258AC965A}" type="presParOf" srcId="{06F179DC-BD0F-4405-8C6E-5287C71A8D71}" destId="{17BB8E22-C79A-4535-B303-8487D6AADBF7}"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03E75-5BFF-4104-B77F-8FA4C4F0BA5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E1014C6-495B-4E9D-A3B9-230FCE19164E}">
      <dgm:prSet phldrT="[Texte]" custT="1"/>
      <dgm:spPr/>
      <dgm:t>
        <a:bodyPr/>
        <a:lstStyle/>
        <a:p>
          <a:endParaRPr lang="en-US" sz="2000" dirty="0">
            <a:latin typeface="Helvetica" pitchFamily="2" charset="0"/>
          </a:endParaRPr>
        </a:p>
      </dgm:t>
    </dgm:pt>
    <dgm:pt modelId="{F09569C5-4ED6-455F-A3AC-1991B88B9DDD}" type="parTrans" cxnId="{5869C3F2-3AC0-4EE7-91E5-E9C2CB22BC0F}">
      <dgm:prSet/>
      <dgm:spPr/>
      <dgm:t>
        <a:bodyPr/>
        <a:lstStyle/>
        <a:p>
          <a:endParaRPr lang="en-US" sz="2000">
            <a:latin typeface="Helvetica" pitchFamily="2" charset="0"/>
          </a:endParaRPr>
        </a:p>
      </dgm:t>
    </dgm:pt>
    <dgm:pt modelId="{5E3E41E7-3915-4A72-B3F0-EFE2C7E27C91}" type="sibTrans" cxnId="{5869C3F2-3AC0-4EE7-91E5-E9C2CB22BC0F}">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2000">
            <a:latin typeface="Helvetica" pitchFamily="2" charset="0"/>
          </a:endParaRPr>
        </a:p>
      </dgm:t>
    </dgm:pt>
    <dgm:pt modelId="{4289D8E4-EC90-466B-8AD6-A97620BC0FA6}">
      <dgm:prSet phldrT="[Texte]" custT="1"/>
      <dgm:spPr/>
      <dgm:t>
        <a:bodyPr/>
        <a:lstStyle/>
        <a:p>
          <a:r>
            <a:rPr lang="fr-FR" sz="2000" dirty="0" err="1">
              <a:latin typeface="Helvetica" pitchFamily="2" charset="0"/>
            </a:rPr>
            <a:t>Increase</a:t>
          </a:r>
          <a:r>
            <a:rPr lang="fr-FR" sz="2000" dirty="0">
              <a:latin typeface="Helvetica" pitchFamily="2" charset="0"/>
            </a:rPr>
            <a:t> </a:t>
          </a:r>
          <a:r>
            <a:rPr lang="fr-FR" sz="2000" dirty="0" err="1">
              <a:latin typeface="Helvetica" pitchFamily="2" charset="0"/>
            </a:rPr>
            <a:t>comprehension</a:t>
          </a:r>
          <a:r>
            <a:rPr lang="fr-FR" sz="2000" dirty="0">
              <a:latin typeface="Helvetica" pitchFamily="2" charset="0"/>
            </a:rPr>
            <a:t> and </a:t>
          </a:r>
          <a:r>
            <a:rPr lang="fr-FR" sz="2000" dirty="0" err="1">
              <a:latin typeface="Helvetica" pitchFamily="2" charset="0"/>
            </a:rPr>
            <a:t>knowledge</a:t>
          </a:r>
          <a:endParaRPr lang="en-US" sz="2000" dirty="0">
            <a:latin typeface="Helvetica" pitchFamily="2" charset="0"/>
          </a:endParaRPr>
        </a:p>
      </dgm:t>
    </dgm:pt>
    <dgm:pt modelId="{350AC149-3FA4-4AF6-B7CC-91026A80D6F4}" type="parTrans" cxnId="{0F8E9F8C-212C-412C-84B5-5BB1ACA409DC}">
      <dgm:prSet/>
      <dgm:spPr/>
      <dgm:t>
        <a:bodyPr/>
        <a:lstStyle/>
        <a:p>
          <a:endParaRPr lang="en-US" sz="2000">
            <a:latin typeface="Helvetica" pitchFamily="2" charset="0"/>
          </a:endParaRPr>
        </a:p>
      </dgm:t>
    </dgm:pt>
    <dgm:pt modelId="{91B57180-36B1-4415-9EAB-C38B32FA4C64}" type="sibTrans" cxnId="{0F8E9F8C-212C-412C-84B5-5BB1ACA409DC}">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sz="2000">
            <a:latin typeface="Helvetica" pitchFamily="2" charset="0"/>
          </a:endParaRPr>
        </a:p>
      </dgm:t>
    </dgm:pt>
    <dgm:pt modelId="{3E553BD8-E886-4744-BC55-1F23F3FA7809}">
      <dgm:prSet phldrT="[Texte]" custT="1"/>
      <dgm:spPr/>
      <dgm:t>
        <a:bodyPr/>
        <a:lstStyle/>
        <a:p>
          <a:r>
            <a:rPr lang="fr-FR" sz="2000" dirty="0">
              <a:latin typeface="Helvetica" pitchFamily="2" charset="0"/>
            </a:rPr>
            <a:t>Support stakeholders</a:t>
          </a:r>
          <a:endParaRPr lang="en-US" sz="2000" dirty="0">
            <a:latin typeface="Helvetica" pitchFamily="2" charset="0"/>
          </a:endParaRPr>
        </a:p>
      </dgm:t>
    </dgm:pt>
    <dgm:pt modelId="{F94F9413-221E-4A38-8D3B-DAFEE443BC44}" type="parTrans" cxnId="{3CE76651-1144-4AA9-B7EA-B522C0F4A7B9}">
      <dgm:prSet/>
      <dgm:spPr/>
      <dgm:t>
        <a:bodyPr/>
        <a:lstStyle/>
        <a:p>
          <a:endParaRPr lang="en-US" sz="2000">
            <a:latin typeface="Helvetica" pitchFamily="2" charset="0"/>
          </a:endParaRPr>
        </a:p>
      </dgm:t>
    </dgm:pt>
    <dgm:pt modelId="{E974137B-9ADF-41B7-9D76-93EF9826761F}" type="sibTrans" cxnId="{3CE76651-1144-4AA9-B7EA-B522C0F4A7B9}">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2000">
            <a:latin typeface="Helvetica" pitchFamily="2" charset="0"/>
          </a:endParaRPr>
        </a:p>
      </dgm:t>
    </dgm:pt>
    <dgm:pt modelId="{9B8CBB0F-EEDF-4ABE-8FCF-CFA8E05084B7}">
      <dgm:prSet phldrT="[Texte]" custT="1"/>
      <dgm:spPr/>
      <dgm:t>
        <a:bodyPr/>
        <a:lstStyle/>
        <a:p>
          <a:r>
            <a:rPr lang="fr-FR" sz="2000" dirty="0" err="1">
              <a:latin typeface="Helvetica" pitchFamily="2" charset="0"/>
            </a:rPr>
            <a:t>Prevent</a:t>
          </a:r>
          <a:r>
            <a:rPr lang="fr-FR" sz="2000" dirty="0">
              <a:latin typeface="Helvetica" pitchFamily="2" charset="0"/>
            </a:rPr>
            <a:t> and Manage</a:t>
          </a:r>
          <a:endParaRPr lang="en-US" sz="2000" dirty="0">
            <a:latin typeface="Helvetica" pitchFamily="2" charset="0"/>
          </a:endParaRPr>
        </a:p>
      </dgm:t>
    </dgm:pt>
    <dgm:pt modelId="{ACBD85E4-B92B-4FF9-80DF-099E0CF1B9CF}" type="parTrans" cxnId="{7CFC0E2B-3AC6-4549-9190-9937E4875E4C}">
      <dgm:prSet/>
      <dgm:spPr/>
      <dgm:t>
        <a:bodyPr/>
        <a:lstStyle/>
        <a:p>
          <a:endParaRPr lang="en-US" sz="2000">
            <a:latin typeface="Helvetica" pitchFamily="2" charset="0"/>
          </a:endParaRPr>
        </a:p>
      </dgm:t>
    </dgm:pt>
    <dgm:pt modelId="{31FDB361-DD65-4575-8865-8F7D8375223E}" type="sibTrans" cxnId="{7CFC0E2B-3AC6-4549-9190-9937E4875E4C}">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sz="2000">
            <a:latin typeface="Helvetica" pitchFamily="2" charset="0"/>
          </a:endParaRPr>
        </a:p>
      </dgm:t>
    </dgm:pt>
    <dgm:pt modelId="{437F0DCD-C06D-4E5F-B300-154F15304595}" type="pres">
      <dgm:prSet presAssocID="{F3203E75-5BFF-4104-B77F-8FA4C4F0BA52}" presName="Name0" presStyleCnt="0">
        <dgm:presLayoutVars>
          <dgm:chMax val="7"/>
          <dgm:chPref val="7"/>
          <dgm:dir/>
        </dgm:presLayoutVars>
      </dgm:prSet>
      <dgm:spPr/>
    </dgm:pt>
    <dgm:pt modelId="{11367B89-31A3-48A4-A9B1-FFD50F206B69}" type="pres">
      <dgm:prSet presAssocID="{F3203E75-5BFF-4104-B77F-8FA4C4F0BA52}" presName="Name1" presStyleCnt="0"/>
      <dgm:spPr/>
    </dgm:pt>
    <dgm:pt modelId="{FF870B3B-17E1-4642-91FF-62C0C58EF117}" type="pres">
      <dgm:prSet presAssocID="{5E3E41E7-3915-4A72-B3F0-EFE2C7E27C91}" presName="picture_1" presStyleCnt="0"/>
      <dgm:spPr/>
    </dgm:pt>
    <dgm:pt modelId="{5CC43006-622E-49CF-8D94-183DB28F255E}" type="pres">
      <dgm:prSet presAssocID="{5E3E41E7-3915-4A72-B3F0-EFE2C7E27C91}" presName="pictureRepeatNode" presStyleLbl="alignImgPlace1" presStyleIdx="0" presStyleCnt="4"/>
      <dgm:spPr/>
    </dgm:pt>
    <dgm:pt modelId="{80B918EE-8CB1-43CB-9834-4B8515FD6446}" type="pres">
      <dgm:prSet presAssocID="{4E1014C6-495B-4E9D-A3B9-230FCE19164E}" presName="text_1" presStyleLbl="node1" presStyleIdx="0" presStyleCnt="0">
        <dgm:presLayoutVars>
          <dgm:bulletEnabled val="1"/>
        </dgm:presLayoutVars>
      </dgm:prSet>
      <dgm:spPr/>
    </dgm:pt>
    <dgm:pt modelId="{7B4299F3-EEB6-4F3A-8DCC-48DF9B46869D}" type="pres">
      <dgm:prSet presAssocID="{91B57180-36B1-4415-9EAB-C38B32FA4C64}" presName="picture_2" presStyleCnt="0"/>
      <dgm:spPr/>
    </dgm:pt>
    <dgm:pt modelId="{6D9E0E71-E0DB-44B0-BBBC-2BD992E70BBE}" type="pres">
      <dgm:prSet presAssocID="{91B57180-36B1-4415-9EAB-C38B32FA4C64}" presName="pictureRepeatNode" presStyleLbl="alignImgPlace1" presStyleIdx="1" presStyleCnt="4"/>
      <dgm:spPr/>
    </dgm:pt>
    <dgm:pt modelId="{2A892208-4ACE-45C3-A9F5-7379068061AA}" type="pres">
      <dgm:prSet presAssocID="{4289D8E4-EC90-466B-8AD6-A97620BC0FA6}" presName="line_2" presStyleLbl="parChTrans1D1" presStyleIdx="0" presStyleCnt="3"/>
      <dgm:spPr/>
    </dgm:pt>
    <dgm:pt modelId="{8B469022-499B-4C30-9180-68D7AAE85C05}" type="pres">
      <dgm:prSet presAssocID="{4289D8E4-EC90-466B-8AD6-A97620BC0FA6}" presName="textparent_2" presStyleLbl="node1" presStyleIdx="0" presStyleCnt="0"/>
      <dgm:spPr/>
    </dgm:pt>
    <dgm:pt modelId="{6BAB9B1A-F27F-4D42-BBB8-51EFB252DC57}" type="pres">
      <dgm:prSet presAssocID="{4289D8E4-EC90-466B-8AD6-A97620BC0FA6}" presName="text_2" presStyleLbl="revTx" presStyleIdx="0" presStyleCnt="3">
        <dgm:presLayoutVars>
          <dgm:bulletEnabled val="1"/>
        </dgm:presLayoutVars>
      </dgm:prSet>
      <dgm:spPr/>
    </dgm:pt>
    <dgm:pt modelId="{4B7AC13E-26AF-49FB-B0AB-5E64A9C9B10E}" type="pres">
      <dgm:prSet presAssocID="{E974137B-9ADF-41B7-9D76-93EF9826761F}" presName="picture_3" presStyleCnt="0"/>
      <dgm:spPr/>
    </dgm:pt>
    <dgm:pt modelId="{A4F742D8-603B-47C7-85A4-5FA44F4B6FE8}" type="pres">
      <dgm:prSet presAssocID="{E974137B-9ADF-41B7-9D76-93EF9826761F}" presName="pictureRepeatNode" presStyleLbl="alignImgPlace1" presStyleIdx="2" presStyleCnt="4"/>
      <dgm:spPr/>
    </dgm:pt>
    <dgm:pt modelId="{5D9C167C-3A9C-4C85-BFAB-A4E35F0F2A8E}" type="pres">
      <dgm:prSet presAssocID="{3E553BD8-E886-4744-BC55-1F23F3FA7809}" presName="line_3" presStyleLbl="parChTrans1D1" presStyleIdx="1" presStyleCnt="3"/>
      <dgm:spPr/>
    </dgm:pt>
    <dgm:pt modelId="{2EB2A468-8398-4E11-B8CA-C13300182EF5}" type="pres">
      <dgm:prSet presAssocID="{3E553BD8-E886-4744-BC55-1F23F3FA7809}" presName="textparent_3" presStyleLbl="node1" presStyleIdx="0" presStyleCnt="0"/>
      <dgm:spPr/>
    </dgm:pt>
    <dgm:pt modelId="{A38D7590-B190-475B-9081-ECED1F7682A1}" type="pres">
      <dgm:prSet presAssocID="{3E553BD8-E886-4744-BC55-1F23F3FA7809}" presName="text_3" presStyleLbl="revTx" presStyleIdx="1" presStyleCnt="3">
        <dgm:presLayoutVars>
          <dgm:bulletEnabled val="1"/>
        </dgm:presLayoutVars>
      </dgm:prSet>
      <dgm:spPr/>
    </dgm:pt>
    <dgm:pt modelId="{2B663062-8F08-4F47-B924-E9FB3FB06A94}" type="pres">
      <dgm:prSet presAssocID="{31FDB361-DD65-4575-8865-8F7D8375223E}" presName="picture_4" presStyleCnt="0"/>
      <dgm:spPr/>
    </dgm:pt>
    <dgm:pt modelId="{BB0CF7CC-CC70-4882-9811-DB284ACC77EA}" type="pres">
      <dgm:prSet presAssocID="{31FDB361-DD65-4575-8865-8F7D8375223E}" presName="pictureRepeatNode" presStyleLbl="alignImgPlace1" presStyleIdx="3" presStyleCnt="4"/>
      <dgm:spPr/>
    </dgm:pt>
    <dgm:pt modelId="{8272B1B7-3C17-4B52-B6E3-DF88B7E116FD}" type="pres">
      <dgm:prSet presAssocID="{9B8CBB0F-EEDF-4ABE-8FCF-CFA8E05084B7}" presName="line_4" presStyleLbl="parChTrans1D1" presStyleIdx="2" presStyleCnt="3"/>
      <dgm:spPr/>
    </dgm:pt>
    <dgm:pt modelId="{08396892-7E77-4ECF-858E-5CB67E223996}" type="pres">
      <dgm:prSet presAssocID="{9B8CBB0F-EEDF-4ABE-8FCF-CFA8E05084B7}" presName="textparent_4" presStyleLbl="node1" presStyleIdx="0" presStyleCnt="0"/>
      <dgm:spPr/>
    </dgm:pt>
    <dgm:pt modelId="{7873F866-388C-4CE5-925B-DE1F7901A867}" type="pres">
      <dgm:prSet presAssocID="{9B8CBB0F-EEDF-4ABE-8FCF-CFA8E05084B7}" presName="text_4" presStyleLbl="revTx" presStyleIdx="2" presStyleCnt="3">
        <dgm:presLayoutVars>
          <dgm:bulletEnabled val="1"/>
        </dgm:presLayoutVars>
      </dgm:prSet>
      <dgm:spPr/>
    </dgm:pt>
  </dgm:ptLst>
  <dgm:cxnLst>
    <dgm:cxn modelId="{AC9A260C-62B9-48FB-BD08-0695C14D5B85}" type="presOf" srcId="{31FDB361-DD65-4575-8865-8F7D8375223E}" destId="{BB0CF7CC-CC70-4882-9811-DB284ACC77EA}" srcOrd="0" destOrd="0" presId="urn:microsoft.com/office/officeart/2008/layout/CircularPictureCallout"/>
    <dgm:cxn modelId="{E969A710-1A81-4619-B5FC-F103263EA51F}" type="presOf" srcId="{F3203E75-5BFF-4104-B77F-8FA4C4F0BA52}" destId="{437F0DCD-C06D-4E5F-B300-154F15304595}" srcOrd="0" destOrd="0" presId="urn:microsoft.com/office/officeart/2008/layout/CircularPictureCallout"/>
    <dgm:cxn modelId="{7CFC0E2B-3AC6-4549-9190-9937E4875E4C}" srcId="{F3203E75-5BFF-4104-B77F-8FA4C4F0BA52}" destId="{9B8CBB0F-EEDF-4ABE-8FCF-CFA8E05084B7}" srcOrd="3" destOrd="0" parTransId="{ACBD85E4-B92B-4FF9-80DF-099E0CF1B9CF}" sibTransId="{31FDB361-DD65-4575-8865-8F7D8375223E}"/>
    <dgm:cxn modelId="{3CE76651-1144-4AA9-B7EA-B522C0F4A7B9}" srcId="{F3203E75-5BFF-4104-B77F-8FA4C4F0BA52}" destId="{3E553BD8-E886-4744-BC55-1F23F3FA7809}" srcOrd="2" destOrd="0" parTransId="{F94F9413-221E-4A38-8D3B-DAFEE443BC44}" sibTransId="{E974137B-9ADF-41B7-9D76-93EF9826761F}"/>
    <dgm:cxn modelId="{6465FF52-B609-4D5D-BCB8-4554512FB681}" type="presOf" srcId="{5E3E41E7-3915-4A72-B3F0-EFE2C7E27C91}" destId="{5CC43006-622E-49CF-8D94-183DB28F255E}" srcOrd="0" destOrd="0" presId="urn:microsoft.com/office/officeart/2008/layout/CircularPictureCallout"/>
    <dgm:cxn modelId="{AEB70F7B-969F-4C0F-B583-5C8AE96807EC}" type="presOf" srcId="{E974137B-9ADF-41B7-9D76-93EF9826761F}" destId="{A4F742D8-603B-47C7-85A4-5FA44F4B6FE8}" srcOrd="0" destOrd="0" presId="urn:microsoft.com/office/officeart/2008/layout/CircularPictureCallout"/>
    <dgm:cxn modelId="{0F8E9F8C-212C-412C-84B5-5BB1ACA409DC}" srcId="{F3203E75-5BFF-4104-B77F-8FA4C4F0BA52}" destId="{4289D8E4-EC90-466B-8AD6-A97620BC0FA6}" srcOrd="1" destOrd="0" parTransId="{350AC149-3FA4-4AF6-B7CC-91026A80D6F4}" sibTransId="{91B57180-36B1-4415-9EAB-C38B32FA4C64}"/>
    <dgm:cxn modelId="{C7BDA3A3-A1F6-4E35-B15B-AC9C07AF1C4C}" type="presOf" srcId="{4E1014C6-495B-4E9D-A3B9-230FCE19164E}" destId="{80B918EE-8CB1-43CB-9834-4B8515FD6446}" srcOrd="0" destOrd="0" presId="urn:microsoft.com/office/officeart/2008/layout/CircularPictureCallout"/>
    <dgm:cxn modelId="{EEAA96B1-B70C-40FB-B771-2623C9ECBC63}" type="presOf" srcId="{9B8CBB0F-EEDF-4ABE-8FCF-CFA8E05084B7}" destId="{7873F866-388C-4CE5-925B-DE1F7901A867}" srcOrd="0" destOrd="0" presId="urn:microsoft.com/office/officeart/2008/layout/CircularPictureCallout"/>
    <dgm:cxn modelId="{A68C65B3-E8E2-4288-A2DE-7AF8B2A543D5}" type="presOf" srcId="{4289D8E4-EC90-466B-8AD6-A97620BC0FA6}" destId="{6BAB9B1A-F27F-4D42-BBB8-51EFB252DC57}" srcOrd="0" destOrd="0" presId="urn:microsoft.com/office/officeart/2008/layout/CircularPictureCallout"/>
    <dgm:cxn modelId="{34469BD3-699A-4AC7-939C-C07CC663924A}" type="presOf" srcId="{3E553BD8-E886-4744-BC55-1F23F3FA7809}" destId="{A38D7590-B190-475B-9081-ECED1F7682A1}" srcOrd="0" destOrd="0" presId="urn:microsoft.com/office/officeart/2008/layout/CircularPictureCallout"/>
    <dgm:cxn modelId="{5CC289E3-86F2-41A9-8274-6BB6073256EC}" type="presOf" srcId="{91B57180-36B1-4415-9EAB-C38B32FA4C64}" destId="{6D9E0E71-E0DB-44B0-BBBC-2BD992E70BBE}" srcOrd="0" destOrd="0" presId="urn:microsoft.com/office/officeart/2008/layout/CircularPictureCallout"/>
    <dgm:cxn modelId="{5869C3F2-3AC0-4EE7-91E5-E9C2CB22BC0F}" srcId="{F3203E75-5BFF-4104-B77F-8FA4C4F0BA52}" destId="{4E1014C6-495B-4E9D-A3B9-230FCE19164E}" srcOrd="0" destOrd="0" parTransId="{F09569C5-4ED6-455F-A3AC-1991B88B9DDD}" sibTransId="{5E3E41E7-3915-4A72-B3F0-EFE2C7E27C91}"/>
    <dgm:cxn modelId="{AA727A60-A2BB-4DCE-9B05-D961A080CBB6}" type="presParOf" srcId="{437F0DCD-C06D-4E5F-B300-154F15304595}" destId="{11367B89-31A3-48A4-A9B1-FFD50F206B69}" srcOrd="0" destOrd="0" presId="urn:microsoft.com/office/officeart/2008/layout/CircularPictureCallout"/>
    <dgm:cxn modelId="{3BC335E3-EB61-4B58-9CAE-05C1C4DD68BC}" type="presParOf" srcId="{11367B89-31A3-48A4-A9B1-FFD50F206B69}" destId="{FF870B3B-17E1-4642-91FF-62C0C58EF117}" srcOrd="0" destOrd="0" presId="urn:microsoft.com/office/officeart/2008/layout/CircularPictureCallout"/>
    <dgm:cxn modelId="{36D76708-7845-4602-B90A-497B94852C1C}" type="presParOf" srcId="{FF870B3B-17E1-4642-91FF-62C0C58EF117}" destId="{5CC43006-622E-49CF-8D94-183DB28F255E}" srcOrd="0" destOrd="0" presId="urn:microsoft.com/office/officeart/2008/layout/CircularPictureCallout"/>
    <dgm:cxn modelId="{800DA1F2-A12A-455F-A1FD-6DA63930FF11}" type="presParOf" srcId="{11367B89-31A3-48A4-A9B1-FFD50F206B69}" destId="{80B918EE-8CB1-43CB-9834-4B8515FD6446}" srcOrd="1" destOrd="0" presId="urn:microsoft.com/office/officeart/2008/layout/CircularPictureCallout"/>
    <dgm:cxn modelId="{C316B822-6BBF-4E70-A324-EB1E8A104272}" type="presParOf" srcId="{11367B89-31A3-48A4-A9B1-FFD50F206B69}" destId="{7B4299F3-EEB6-4F3A-8DCC-48DF9B46869D}" srcOrd="2" destOrd="0" presId="urn:microsoft.com/office/officeart/2008/layout/CircularPictureCallout"/>
    <dgm:cxn modelId="{54D6BF05-218F-42DC-B367-2650179696A8}" type="presParOf" srcId="{7B4299F3-EEB6-4F3A-8DCC-48DF9B46869D}" destId="{6D9E0E71-E0DB-44B0-BBBC-2BD992E70BBE}" srcOrd="0" destOrd="0" presId="urn:microsoft.com/office/officeart/2008/layout/CircularPictureCallout"/>
    <dgm:cxn modelId="{02B622D4-36AD-4465-AEBB-CB8F81EB7BD4}" type="presParOf" srcId="{11367B89-31A3-48A4-A9B1-FFD50F206B69}" destId="{2A892208-4ACE-45C3-A9F5-7379068061AA}" srcOrd="3" destOrd="0" presId="urn:microsoft.com/office/officeart/2008/layout/CircularPictureCallout"/>
    <dgm:cxn modelId="{6F95C977-9D5E-4C20-8F57-5CD4D60FE28E}" type="presParOf" srcId="{11367B89-31A3-48A4-A9B1-FFD50F206B69}" destId="{8B469022-499B-4C30-9180-68D7AAE85C05}" srcOrd="4" destOrd="0" presId="urn:microsoft.com/office/officeart/2008/layout/CircularPictureCallout"/>
    <dgm:cxn modelId="{15AF9F7C-6423-4222-962C-270A4052C5B5}" type="presParOf" srcId="{8B469022-499B-4C30-9180-68D7AAE85C05}" destId="{6BAB9B1A-F27F-4D42-BBB8-51EFB252DC57}" srcOrd="0" destOrd="0" presId="urn:microsoft.com/office/officeart/2008/layout/CircularPictureCallout"/>
    <dgm:cxn modelId="{A8E28AB9-92F3-409C-A0B6-E25FDEAACB68}" type="presParOf" srcId="{11367B89-31A3-48A4-A9B1-FFD50F206B69}" destId="{4B7AC13E-26AF-49FB-B0AB-5E64A9C9B10E}" srcOrd="5" destOrd="0" presId="urn:microsoft.com/office/officeart/2008/layout/CircularPictureCallout"/>
    <dgm:cxn modelId="{87479D54-4482-4E05-BC4E-4CBAA8BFEDEC}" type="presParOf" srcId="{4B7AC13E-26AF-49FB-B0AB-5E64A9C9B10E}" destId="{A4F742D8-603B-47C7-85A4-5FA44F4B6FE8}" srcOrd="0" destOrd="0" presId="urn:microsoft.com/office/officeart/2008/layout/CircularPictureCallout"/>
    <dgm:cxn modelId="{B0FF4433-0167-401F-BDAE-1C382D923F67}" type="presParOf" srcId="{11367B89-31A3-48A4-A9B1-FFD50F206B69}" destId="{5D9C167C-3A9C-4C85-BFAB-A4E35F0F2A8E}" srcOrd="6" destOrd="0" presId="urn:microsoft.com/office/officeart/2008/layout/CircularPictureCallout"/>
    <dgm:cxn modelId="{99AB7045-213E-4996-B0C4-66A5475A2235}" type="presParOf" srcId="{11367B89-31A3-48A4-A9B1-FFD50F206B69}" destId="{2EB2A468-8398-4E11-B8CA-C13300182EF5}" srcOrd="7" destOrd="0" presId="urn:microsoft.com/office/officeart/2008/layout/CircularPictureCallout"/>
    <dgm:cxn modelId="{27F25FA9-B1B4-4D60-AD45-E4C6190D853E}" type="presParOf" srcId="{2EB2A468-8398-4E11-B8CA-C13300182EF5}" destId="{A38D7590-B190-475B-9081-ECED1F7682A1}" srcOrd="0" destOrd="0" presId="urn:microsoft.com/office/officeart/2008/layout/CircularPictureCallout"/>
    <dgm:cxn modelId="{AF7E912B-C959-4BCC-82E2-5F88B546A5FC}" type="presParOf" srcId="{11367B89-31A3-48A4-A9B1-FFD50F206B69}" destId="{2B663062-8F08-4F47-B924-E9FB3FB06A94}" srcOrd="8" destOrd="0" presId="urn:microsoft.com/office/officeart/2008/layout/CircularPictureCallout"/>
    <dgm:cxn modelId="{4D90B2D5-A58B-44D9-BD25-264875682FA9}" type="presParOf" srcId="{2B663062-8F08-4F47-B924-E9FB3FB06A94}" destId="{BB0CF7CC-CC70-4882-9811-DB284ACC77EA}" srcOrd="0" destOrd="0" presId="urn:microsoft.com/office/officeart/2008/layout/CircularPictureCallout"/>
    <dgm:cxn modelId="{EEECF6F6-7A0E-47B5-BFA4-65D65442C686}" type="presParOf" srcId="{11367B89-31A3-48A4-A9B1-FFD50F206B69}" destId="{8272B1B7-3C17-4B52-B6E3-DF88B7E116FD}" srcOrd="9" destOrd="0" presId="urn:microsoft.com/office/officeart/2008/layout/CircularPictureCallout"/>
    <dgm:cxn modelId="{321DA9A2-ED5E-441A-B6F8-686B29DDE59F}" type="presParOf" srcId="{11367B89-31A3-48A4-A9B1-FFD50F206B69}" destId="{08396892-7E77-4ECF-858E-5CB67E223996}" srcOrd="10" destOrd="0" presId="urn:microsoft.com/office/officeart/2008/layout/CircularPictureCallout"/>
    <dgm:cxn modelId="{18882A79-0287-44CB-BACE-8307B530B896}" type="presParOf" srcId="{08396892-7E77-4ECF-858E-5CB67E223996}" destId="{7873F866-388C-4CE5-925B-DE1F7901A867}"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1D4AF-5991-403E-98DB-A2BBEAF2139F}">
      <dsp:nvSpPr>
        <dsp:cNvPr id="0" name=""/>
        <dsp:cNvSpPr/>
      </dsp:nvSpPr>
      <dsp:spPr>
        <a:xfrm>
          <a:off x="292218" y="1929533"/>
          <a:ext cx="1450863" cy="145086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D3F23-4B59-4AB9-9632-2BC804DFA5B0}">
      <dsp:nvSpPr>
        <dsp:cNvPr id="0" name=""/>
        <dsp:cNvSpPr/>
      </dsp:nvSpPr>
      <dsp:spPr>
        <a:xfrm rot="16200000">
          <a:off x="-578299" y="2509878"/>
          <a:ext cx="1450863" cy="2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marL="0" lvl="0" indent="0" algn="l" defTabSz="533400">
            <a:lnSpc>
              <a:spcPct val="90000"/>
            </a:lnSpc>
            <a:spcBef>
              <a:spcPct val="0"/>
            </a:spcBef>
            <a:spcAft>
              <a:spcPct val="35000"/>
            </a:spcAft>
            <a:buNone/>
          </a:pPr>
          <a:r>
            <a:rPr lang="fr-FR" sz="1200" kern="1200" dirty="0" err="1"/>
            <a:t>Internal</a:t>
          </a:r>
          <a:r>
            <a:rPr lang="fr-FR" sz="1200" kern="1200" dirty="0"/>
            <a:t> </a:t>
          </a:r>
          <a:r>
            <a:rPr lang="fr-FR" sz="1200" kern="1200" dirty="0" err="1"/>
            <a:t>improvement</a:t>
          </a:r>
          <a:endParaRPr lang="en-US" sz="1200" kern="1200" dirty="0"/>
        </a:p>
      </dsp:txBody>
      <dsp:txXfrm>
        <a:off x="-578299" y="2509878"/>
        <a:ext cx="1450863" cy="290172"/>
      </dsp:txXfrm>
    </dsp:sp>
    <dsp:sp modelId="{DB933C3A-AA8D-45D7-99E3-2FA528BA6584}">
      <dsp:nvSpPr>
        <dsp:cNvPr id="0" name=""/>
        <dsp:cNvSpPr/>
      </dsp:nvSpPr>
      <dsp:spPr>
        <a:xfrm>
          <a:off x="2033479" y="1929533"/>
          <a:ext cx="1450863" cy="145086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0795" cap="flat" cmpd="sng" algn="ctr">
          <a:solidFill>
            <a:schemeClr val="accent3">
              <a:hueOff val="-996892"/>
              <a:satOff val="8342"/>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D17CC-C9D8-42E3-B8D2-03929FE73B4D}">
      <dsp:nvSpPr>
        <dsp:cNvPr id="0" name=""/>
        <dsp:cNvSpPr/>
      </dsp:nvSpPr>
      <dsp:spPr>
        <a:xfrm rot="16200000">
          <a:off x="1162961" y="2509878"/>
          <a:ext cx="1450863" cy="2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marL="0" lvl="0" indent="0" algn="l" defTabSz="533400">
            <a:lnSpc>
              <a:spcPct val="90000"/>
            </a:lnSpc>
            <a:spcBef>
              <a:spcPct val="0"/>
            </a:spcBef>
            <a:spcAft>
              <a:spcPct val="35000"/>
            </a:spcAft>
            <a:buNone/>
          </a:pPr>
          <a:r>
            <a:rPr lang="fr-FR" sz="1200" kern="1200" dirty="0" err="1"/>
            <a:t>Provide</a:t>
          </a:r>
          <a:r>
            <a:rPr lang="fr-FR" sz="1200" kern="1200" dirty="0"/>
            <a:t> services</a:t>
          </a:r>
          <a:endParaRPr lang="en-US" sz="1200" kern="1200" dirty="0"/>
        </a:p>
      </dsp:txBody>
      <dsp:txXfrm>
        <a:off x="1162961" y="2509878"/>
        <a:ext cx="1450863" cy="290172"/>
      </dsp:txXfrm>
    </dsp:sp>
    <dsp:sp modelId="{9CC3B11F-B65C-496C-B858-8C45061372AF}">
      <dsp:nvSpPr>
        <dsp:cNvPr id="0" name=""/>
        <dsp:cNvSpPr/>
      </dsp:nvSpPr>
      <dsp:spPr>
        <a:xfrm>
          <a:off x="2033479" y="281932"/>
          <a:ext cx="1450863" cy="145086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0795" cap="flat" cmpd="sng" algn="ctr">
          <a:solidFill>
            <a:schemeClr val="accent3">
              <a:hueOff val="-1993785"/>
              <a:satOff val="16683"/>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2F45C-3A27-499A-AF64-EB763DA9C0A0}">
      <dsp:nvSpPr>
        <dsp:cNvPr id="0" name=""/>
        <dsp:cNvSpPr/>
      </dsp:nvSpPr>
      <dsp:spPr>
        <a:xfrm rot="16200000">
          <a:off x="1162961" y="862277"/>
          <a:ext cx="1450863" cy="2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marL="0" lvl="0" indent="0" algn="l" defTabSz="533400">
            <a:lnSpc>
              <a:spcPct val="90000"/>
            </a:lnSpc>
            <a:spcBef>
              <a:spcPct val="0"/>
            </a:spcBef>
            <a:spcAft>
              <a:spcPct val="35000"/>
            </a:spcAft>
            <a:buNone/>
          </a:pPr>
          <a:r>
            <a:rPr lang="fr-FR" sz="1200" kern="1200" dirty="0" err="1"/>
            <a:t>Governance</a:t>
          </a:r>
          <a:endParaRPr lang="en-US" sz="1200" kern="1200" dirty="0"/>
        </a:p>
      </dsp:txBody>
      <dsp:txXfrm>
        <a:off x="1162961" y="862277"/>
        <a:ext cx="1450863" cy="290172"/>
      </dsp:txXfrm>
    </dsp:sp>
    <dsp:sp modelId="{79DBA13D-CB1B-4859-AA54-6123B238CF63}">
      <dsp:nvSpPr>
        <dsp:cNvPr id="0" name=""/>
        <dsp:cNvSpPr/>
      </dsp:nvSpPr>
      <dsp:spPr>
        <a:xfrm>
          <a:off x="3774740" y="281932"/>
          <a:ext cx="1450863" cy="145086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0795" cap="flat" cmpd="sng" algn="ctr">
          <a:solidFill>
            <a:schemeClr val="accent3">
              <a:hueOff val="-2990677"/>
              <a:satOff val="25025"/>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ABB87-D574-4CAE-AC19-4E0EA3A12AD4}">
      <dsp:nvSpPr>
        <dsp:cNvPr id="0" name=""/>
        <dsp:cNvSpPr/>
      </dsp:nvSpPr>
      <dsp:spPr>
        <a:xfrm rot="16200000">
          <a:off x="2904221" y="862277"/>
          <a:ext cx="1450863" cy="2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b" anchorCtr="0">
          <a:noAutofit/>
        </a:bodyPr>
        <a:lstStyle/>
        <a:p>
          <a:pPr marL="0" lvl="0" indent="0" algn="l" defTabSz="533400">
            <a:lnSpc>
              <a:spcPct val="90000"/>
            </a:lnSpc>
            <a:spcBef>
              <a:spcPct val="0"/>
            </a:spcBef>
            <a:spcAft>
              <a:spcPct val="35000"/>
            </a:spcAft>
            <a:buNone/>
          </a:pPr>
          <a:r>
            <a:rPr lang="fr-FR" sz="1200" kern="1200" dirty="0"/>
            <a:t>Communication</a:t>
          </a:r>
          <a:endParaRPr lang="en-US" sz="1200" kern="1200" dirty="0"/>
        </a:p>
      </dsp:txBody>
      <dsp:txXfrm>
        <a:off x="2904221" y="862277"/>
        <a:ext cx="1450863" cy="290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47D29-B3BB-4B0B-BF62-EB466EF0FC83}">
      <dsp:nvSpPr>
        <dsp:cNvPr id="0" name=""/>
        <dsp:cNvSpPr/>
      </dsp:nvSpPr>
      <dsp:spPr>
        <a:xfrm>
          <a:off x="968576" y="2196563"/>
          <a:ext cx="1140979" cy="979399"/>
        </a:xfrm>
        <a:prstGeom prst="hexagon">
          <a:avLst>
            <a:gd name="adj" fmla="val 25000"/>
            <a:gd name="vf" fmla="val 11547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cs typeface="Arial" panose="020B0604020202020204" pitchFamily="34" charset="0"/>
            </a:rPr>
            <a:t>Exemptions WG</a:t>
          </a:r>
          <a:endParaRPr lang="fr-GP" sz="1100" kern="1200">
            <a:latin typeface="Arial" panose="020B0604020202020204" pitchFamily="34" charset="0"/>
            <a:cs typeface="Arial" panose="020B0604020202020204" pitchFamily="34" charset="0"/>
          </a:endParaRPr>
        </a:p>
      </dsp:txBody>
      <dsp:txXfrm>
        <a:off x="1145274" y="2348238"/>
        <a:ext cx="787583" cy="676049"/>
      </dsp:txXfrm>
    </dsp:sp>
    <dsp:sp modelId="{B98D043E-71BE-44DF-8EE2-8CF20E25DD10}">
      <dsp:nvSpPr>
        <dsp:cNvPr id="0" name=""/>
        <dsp:cNvSpPr/>
      </dsp:nvSpPr>
      <dsp:spPr>
        <a:xfrm>
          <a:off x="1004263" y="2629351"/>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5B7C6-E810-4A8C-9871-EEF1C9246DD7}">
      <dsp:nvSpPr>
        <dsp:cNvPr id="0" name=""/>
        <dsp:cNvSpPr/>
      </dsp:nvSpPr>
      <dsp:spPr>
        <a:xfrm>
          <a:off x="0" y="1664179"/>
          <a:ext cx="1140979" cy="979399"/>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955244-760B-4AD0-A50A-D00447003692}">
      <dsp:nvSpPr>
        <dsp:cNvPr id="0" name=""/>
        <dsp:cNvSpPr/>
      </dsp:nvSpPr>
      <dsp:spPr>
        <a:xfrm>
          <a:off x="772548" y="2507767"/>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0CA2F-E11F-45FE-90DF-36B433F32876}">
      <dsp:nvSpPr>
        <dsp:cNvPr id="0" name=""/>
        <dsp:cNvSpPr/>
      </dsp:nvSpPr>
      <dsp:spPr>
        <a:xfrm>
          <a:off x="1936147" y="1656677"/>
          <a:ext cx="1140979" cy="979399"/>
        </a:xfrm>
        <a:prstGeom prst="hexagon">
          <a:avLst>
            <a:gd name="adj" fmla="val 25000"/>
            <a:gd name="vf" fmla="val 11547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cs typeface="Arial" panose="020B0604020202020204" pitchFamily="34" charset="0"/>
            </a:rPr>
            <a:t>Species WG</a:t>
          </a:r>
          <a:endParaRPr lang="fr-GP" sz="1100" kern="1200">
            <a:latin typeface="Arial" panose="020B0604020202020204" pitchFamily="34" charset="0"/>
            <a:cs typeface="Arial" panose="020B0604020202020204" pitchFamily="34" charset="0"/>
          </a:endParaRPr>
        </a:p>
      </dsp:txBody>
      <dsp:txXfrm>
        <a:off x="2112845" y="1808352"/>
        <a:ext cx="787583" cy="676049"/>
      </dsp:txXfrm>
    </dsp:sp>
    <dsp:sp modelId="{4DE90009-26E2-48E0-B189-A90FC0632066}">
      <dsp:nvSpPr>
        <dsp:cNvPr id="0" name=""/>
        <dsp:cNvSpPr/>
      </dsp:nvSpPr>
      <dsp:spPr>
        <a:xfrm>
          <a:off x="2717743" y="2499230"/>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38E25-68B2-42DD-98C2-B8625F752690}">
      <dsp:nvSpPr>
        <dsp:cNvPr id="0" name=""/>
        <dsp:cNvSpPr/>
      </dsp:nvSpPr>
      <dsp:spPr>
        <a:xfrm>
          <a:off x="2908744" y="2195011"/>
          <a:ext cx="1140979" cy="979399"/>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ACA72-AAC0-4EE8-83E2-F7582C20C4A2}">
      <dsp:nvSpPr>
        <dsp:cNvPr id="0" name=""/>
        <dsp:cNvSpPr/>
      </dsp:nvSpPr>
      <dsp:spPr>
        <a:xfrm>
          <a:off x="2934881" y="2633749"/>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89E27-E453-4ED0-84E3-888AA187C896}">
      <dsp:nvSpPr>
        <dsp:cNvPr id="0" name=""/>
        <dsp:cNvSpPr/>
      </dsp:nvSpPr>
      <dsp:spPr>
        <a:xfrm>
          <a:off x="968576" y="1128950"/>
          <a:ext cx="1140979" cy="979399"/>
        </a:xfrm>
        <a:prstGeom prst="hexagon">
          <a:avLst>
            <a:gd name="adj" fmla="val 25000"/>
            <a:gd name="vf" fmla="val 11547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cs typeface="Arial" panose="020B0604020202020204" pitchFamily="34" charset="0"/>
            </a:rPr>
            <a:t>PA's WG</a:t>
          </a:r>
          <a:endParaRPr lang="fr-GP" sz="1100" kern="1200">
            <a:latin typeface="Arial" panose="020B0604020202020204" pitchFamily="34" charset="0"/>
            <a:cs typeface="Arial" panose="020B0604020202020204" pitchFamily="34" charset="0"/>
          </a:endParaRPr>
        </a:p>
      </dsp:txBody>
      <dsp:txXfrm>
        <a:off x="1145274" y="1280625"/>
        <a:ext cx="787583" cy="676049"/>
      </dsp:txXfrm>
    </dsp:sp>
    <dsp:sp modelId="{CCADF85D-3ABE-443D-AB59-160327C9188E}">
      <dsp:nvSpPr>
        <dsp:cNvPr id="0" name=""/>
        <dsp:cNvSpPr/>
      </dsp:nvSpPr>
      <dsp:spPr>
        <a:xfrm>
          <a:off x="1745146" y="1149128"/>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1B7EF-8955-494F-92DF-704D0A435E60}">
      <dsp:nvSpPr>
        <dsp:cNvPr id="0" name=""/>
        <dsp:cNvSpPr/>
      </dsp:nvSpPr>
      <dsp:spPr>
        <a:xfrm>
          <a:off x="1936147" y="589064"/>
          <a:ext cx="1140979" cy="979399"/>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BE9C9-B924-4DD5-AF75-6243A71BBE2A}">
      <dsp:nvSpPr>
        <dsp:cNvPr id="0" name=""/>
        <dsp:cNvSpPr/>
      </dsp:nvSpPr>
      <dsp:spPr>
        <a:xfrm>
          <a:off x="1962284" y="1023146"/>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11673-E5A6-4536-AB4E-E8C8D730E7E9}">
      <dsp:nvSpPr>
        <dsp:cNvPr id="0" name=""/>
        <dsp:cNvSpPr/>
      </dsp:nvSpPr>
      <dsp:spPr>
        <a:xfrm>
          <a:off x="2908744" y="1127398"/>
          <a:ext cx="1140979" cy="979399"/>
        </a:xfrm>
        <a:prstGeom prst="hexagon">
          <a:avLst>
            <a:gd name="adj" fmla="val 25000"/>
            <a:gd name="vf" fmla="val 11547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cs typeface="Arial" panose="020B0604020202020204" pitchFamily="34" charset="0"/>
            </a:rPr>
            <a:t>Sargassum WG</a:t>
          </a:r>
          <a:endParaRPr lang="fr-GP" sz="1100" kern="1200">
            <a:latin typeface="Arial" panose="020B0604020202020204" pitchFamily="34" charset="0"/>
            <a:cs typeface="Arial" panose="020B0604020202020204" pitchFamily="34" charset="0"/>
          </a:endParaRPr>
        </a:p>
      </dsp:txBody>
      <dsp:txXfrm>
        <a:off x="3085442" y="1279073"/>
        <a:ext cx="787583" cy="676049"/>
      </dsp:txXfrm>
    </dsp:sp>
    <dsp:sp modelId="{DF6972AC-A181-425A-A54F-63EC59A63F99}">
      <dsp:nvSpPr>
        <dsp:cNvPr id="0" name=""/>
        <dsp:cNvSpPr/>
      </dsp:nvSpPr>
      <dsp:spPr>
        <a:xfrm>
          <a:off x="3889886" y="1559669"/>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A3AC4-171E-4286-B2F4-A4D32A2B821A}">
      <dsp:nvSpPr>
        <dsp:cNvPr id="0" name=""/>
        <dsp:cNvSpPr/>
      </dsp:nvSpPr>
      <dsp:spPr>
        <a:xfrm>
          <a:off x="3885363" y="1665731"/>
          <a:ext cx="1140979" cy="979399"/>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B8E22-C79A-4535-B303-8487D6AADBF7}">
      <dsp:nvSpPr>
        <dsp:cNvPr id="0" name=""/>
        <dsp:cNvSpPr/>
      </dsp:nvSpPr>
      <dsp:spPr>
        <a:xfrm>
          <a:off x="4115569" y="1683064"/>
          <a:ext cx="133198" cy="114858"/>
        </a:xfrm>
        <a:prstGeom prst="hexagon">
          <a:avLst>
            <a:gd name="adj" fmla="val 25000"/>
            <a:gd name="vf" fmla="val 115470"/>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2B1B7-3C17-4B52-B6E3-DF88B7E116FD}">
      <dsp:nvSpPr>
        <dsp:cNvPr id="0" name=""/>
        <dsp:cNvSpPr/>
      </dsp:nvSpPr>
      <dsp:spPr>
        <a:xfrm>
          <a:off x="1773004" y="1873349"/>
          <a:ext cx="2212755"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C167C-3A9C-4C85-BFAB-A4E35F0F2A8E}">
      <dsp:nvSpPr>
        <dsp:cNvPr id="0" name=""/>
        <dsp:cNvSpPr/>
      </dsp:nvSpPr>
      <dsp:spPr>
        <a:xfrm>
          <a:off x="1773004" y="1101969"/>
          <a:ext cx="1895388"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92208-4ACE-45C3-A9F5-7379068061AA}">
      <dsp:nvSpPr>
        <dsp:cNvPr id="0" name=""/>
        <dsp:cNvSpPr/>
      </dsp:nvSpPr>
      <dsp:spPr>
        <a:xfrm>
          <a:off x="1773004" y="330590"/>
          <a:ext cx="2212755"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C43006-622E-49CF-8D94-183DB28F255E}">
      <dsp:nvSpPr>
        <dsp:cNvPr id="0" name=""/>
        <dsp:cNvSpPr/>
      </dsp:nvSpPr>
      <dsp:spPr>
        <a:xfrm>
          <a:off x="671034" y="0"/>
          <a:ext cx="2203940" cy="220394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B918EE-8CB1-43CB-9834-4B8515FD6446}">
      <dsp:nvSpPr>
        <dsp:cNvPr id="0" name=""/>
        <dsp:cNvSpPr/>
      </dsp:nvSpPr>
      <dsp:spPr>
        <a:xfrm>
          <a:off x="1067744" y="1170292"/>
          <a:ext cx="1410521" cy="727300"/>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89000">
            <a:lnSpc>
              <a:spcPct val="90000"/>
            </a:lnSpc>
            <a:spcBef>
              <a:spcPct val="0"/>
            </a:spcBef>
            <a:spcAft>
              <a:spcPct val="35000"/>
            </a:spcAft>
            <a:buNone/>
          </a:pPr>
          <a:endParaRPr lang="en-US" sz="2000" kern="1200" dirty="0">
            <a:latin typeface="Helvetica" pitchFamily="2" charset="0"/>
          </a:endParaRPr>
        </a:p>
      </dsp:txBody>
      <dsp:txXfrm>
        <a:off x="1067744" y="1170292"/>
        <a:ext cx="1410521" cy="727300"/>
      </dsp:txXfrm>
    </dsp:sp>
    <dsp:sp modelId="{6D9E0E71-E0DB-44B0-BBBC-2BD992E70BBE}">
      <dsp:nvSpPr>
        <dsp:cNvPr id="0" name=""/>
        <dsp:cNvSpPr/>
      </dsp:nvSpPr>
      <dsp:spPr>
        <a:xfrm>
          <a:off x="3655169" y="0"/>
          <a:ext cx="661182" cy="661182"/>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B9B1A-F27F-4D42-BBB8-51EFB252DC57}">
      <dsp:nvSpPr>
        <dsp:cNvPr id="0" name=""/>
        <dsp:cNvSpPr/>
      </dsp:nvSpPr>
      <dsp:spPr>
        <a:xfrm>
          <a:off x="4316351" y="0"/>
          <a:ext cx="2995933" cy="66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fr-FR" sz="2000" kern="1200" dirty="0" err="1">
              <a:latin typeface="Helvetica" pitchFamily="2" charset="0"/>
            </a:rPr>
            <a:t>Increase</a:t>
          </a:r>
          <a:r>
            <a:rPr lang="fr-FR" sz="2000" kern="1200" dirty="0">
              <a:latin typeface="Helvetica" pitchFamily="2" charset="0"/>
            </a:rPr>
            <a:t> </a:t>
          </a:r>
          <a:r>
            <a:rPr lang="fr-FR" sz="2000" kern="1200" dirty="0" err="1">
              <a:latin typeface="Helvetica" pitchFamily="2" charset="0"/>
            </a:rPr>
            <a:t>comprehension</a:t>
          </a:r>
          <a:r>
            <a:rPr lang="fr-FR" sz="2000" kern="1200" dirty="0">
              <a:latin typeface="Helvetica" pitchFamily="2" charset="0"/>
            </a:rPr>
            <a:t> and </a:t>
          </a:r>
          <a:r>
            <a:rPr lang="fr-FR" sz="2000" kern="1200" dirty="0" err="1">
              <a:latin typeface="Helvetica" pitchFamily="2" charset="0"/>
            </a:rPr>
            <a:t>knowledge</a:t>
          </a:r>
          <a:endParaRPr lang="en-US" sz="2000" kern="1200" dirty="0">
            <a:latin typeface="Helvetica" pitchFamily="2" charset="0"/>
          </a:endParaRPr>
        </a:p>
      </dsp:txBody>
      <dsp:txXfrm>
        <a:off x="4316351" y="0"/>
        <a:ext cx="2995933" cy="661182"/>
      </dsp:txXfrm>
    </dsp:sp>
    <dsp:sp modelId="{A4F742D8-603B-47C7-85A4-5FA44F4B6FE8}">
      <dsp:nvSpPr>
        <dsp:cNvPr id="0" name=""/>
        <dsp:cNvSpPr/>
      </dsp:nvSpPr>
      <dsp:spPr>
        <a:xfrm>
          <a:off x="3337802" y="771378"/>
          <a:ext cx="661182" cy="661182"/>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D7590-B190-475B-9081-ECED1F7682A1}">
      <dsp:nvSpPr>
        <dsp:cNvPr id="0" name=""/>
        <dsp:cNvSpPr/>
      </dsp:nvSpPr>
      <dsp:spPr>
        <a:xfrm>
          <a:off x="3998984" y="771378"/>
          <a:ext cx="1643927" cy="66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Helvetica" pitchFamily="2" charset="0"/>
            </a:rPr>
            <a:t>Support stakeholders</a:t>
          </a:r>
          <a:endParaRPr lang="en-US" sz="2000" kern="1200" dirty="0">
            <a:latin typeface="Helvetica" pitchFamily="2" charset="0"/>
          </a:endParaRPr>
        </a:p>
      </dsp:txBody>
      <dsp:txXfrm>
        <a:off x="3998984" y="771378"/>
        <a:ext cx="1643927" cy="661182"/>
      </dsp:txXfrm>
    </dsp:sp>
    <dsp:sp modelId="{BB0CF7CC-CC70-4882-9811-DB284ACC77EA}">
      <dsp:nvSpPr>
        <dsp:cNvPr id="0" name=""/>
        <dsp:cNvSpPr/>
      </dsp:nvSpPr>
      <dsp:spPr>
        <a:xfrm>
          <a:off x="3655169" y="1542758"/>
          <a:ext cx="661182" cy="661182"/>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3F866-388C-4CE5-925B-DE1F7901A867}">
      <dsp:nvSpPr>
        <dsp:cNvPr id="0" name=""/>
        <dsp:cNvSpPr/>
      </dsp:nvSpPr>
      <dsp:spPr>
        <a:xfrm>
          <a:off x="4316351" y="1542758"/>
          <a:ext cx="1531857" cy="661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fr-FR" sz="2000" kern="1200" dirty="0" err="1">
              <a:latin typeface="Helvetica" pitchFamily="2" charset="0"/>
            </a:rPr>
            <a:t>Prevent</a:t>
          </a:r>
          <a:r>
            <a:rPr lang="fr-FR" sz="2000" kern="1200" dirty="0">
              <a:latin typeface="Helvetica" pitchFamily="2" charset="0"/>
            </a:rPr>
            <a:t> and Manage</a:t>
          </a:r>
          <a:endParaRPr lang="en-US" sz="2000" kern="1200" dirty="0">
            <a:latin typeface="Helvetica" pitchFamily="2" charset="0"/>
          </a:endParaRPr>
        </a:p>
      </dsp:txBody>
      <dsp:txXfrm>
        <a:off x="4316351" y="1542758"/>
        <a:ext cx="1531857" cy="66118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06CAC-AC88-4547-BC64-7FC7DC37CD44}" type="datetimeFigureOut">
              <a:rPr lang="en-US" smtClean="0"/>
              <a:t>6/27/2025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4B5AF-DC7F-4AA5-92B9-7589F63DEDE4}" type="slidenum">
              <a:rPr lang="en-US" smtClean="0"/>
              <a:t>‹N°›</a:t>
            </a:fld>
            <a:endParaRPr lang="en-US"/>
          </a:p>
        </p:txBody>
      </p:sp>
    </p:spTree>
    <p:extLst>
      <p:ext uri="{BB962C8B-B14F-4D97-AF65-F5344CB8AC3E}">
        <p14:creationId xmlns:p14="http://schemas.microsoft.com/office/powerpoint/2010/main" val="146529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Mesdames, messieurs en vos grades et qualité.</a:t>
            </a:r>
          </a:p>
          <a:p>
            <a:r>
              <a:rPr lang="fr-FR" dirty="0"/>
              <a:t>Merci M. le président ainsi qu’au secrétariat de me passer la parole pour présenter le bilan d’activités du SPAW-RAC de la biennale 2023-2024</a:t>
            </a:r>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a:t>
            </a:fld>
            <a:endParaRPr lang="en-US"/>
          </a:p>
        </p:txBody>
      </p:sp>
    </p:spTree>
    <p:extLst>
      <p:ext uri="{BB962C8B-B14F-4D97-AF65-F5344CB8AC3E}">
        <p14:creationId xmlns:p14="http://schemas.microsoft.com/office/powerpoint/2010/main" val="405338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dobe Clean"/>
              </a:rPr>
              <a:t>Quatre groupes de travail ont été établis pour traiter des thématiques spécifiques liées au Protocole SPAW.</a:t>
            </a:r>
          </a:p>
          <a:p>
            <a:pPr>
              <a:buFont typeface="Arial" panose="020B0604020202020204" pitchFamily="34" charset="0"/>
              <a:buChar char="•"/>
            </a:pPr>
            <a:r>
              <a:rPr lang="fr-FR" b="0" i="0" dirty="0">
                <a:effectLst/>
                <a:latin typeface="Adobe Clean"/>
              </a:rPr>
              <a:t>Les groupes se concentrent sur les zones protégées, le </a:t>
            </a:r>
            <a:r>
              <a:rPr lang="fr-FR" b="0" i="0" dirty="0" err="1">
                <a:effectLst/>
                <a:latin typeface="Adobe Clean"/>
              </a:rPr>
              <a:t>sargassum</a:t>
            </a:r>
            <a:r>
              <a:rPr lang="fr-FR" b="0" i="0" dirty="0">
                <a:effectLst/>
                <a:latin typeface="Adobe Clean"/>
              </a:rPr>
              <a:t>, les exemptions et les espèces.</a:t>
            </a:r>
          </a:p>
          <a:p>
            <a:pPr>
              <a:buFont typeface="Arial" panose="020B0604020202020204" pitchFamily="34" charset="0"/>
              <a:buChar char="•"/>
            </a:pPr>
            <a:r>
              <a:rPr lang="fr-FR" b="0" i="0" dirty="0">
                <a:effectLst/>
                <a:latin typeface="Adobe Clean"/>
              </a:rPr>
              <a:t>En 2024, 51 réunions ont été organisées, avec des experts de divers pays participant activement.</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10</a:t>
            </a:fld>
            <a:endParaRPr lang="en-US"/>
          </a:p>
        </p:txBody>
      </p:sp>
    </p:spTree>
    <p:extLst>
      <p:ext uri="{BB962C8B-B14F-4D97-AF65-F5344CB8AC3E}">
        <p14:creationId xmlns:p14="http://schemas.microsoft.com/office/powerpoint/2010/main" val="439588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dobe Clean"/>
              </a:rPr>
              <a:t>Le SPAW-RAC a lancé un appel à propositions pour soutenir des projets de conservation dans la région.</a:t>
            </a:r>
          </a:p>
          <a:p>
            <a:pPr>
              <a:buFont typeface="Arial" panose="020B0604020202020204" pitchFamily="34" charset="0"/>
              <a:buChar char="•"/>
            </a:pPr>
            <a:r>
              <a:rPr lang="fr-FR" b="0" i="0" dirty="0">
                <a:effectLst/>
                <a:latin typeface="Adobe Clean"/>
              </a:rPr>
              <a:t>En 2023 et 2024, 16 organisations ont été financées pour un total de 223 631 euros.</a:t>
            </a:r>
          </a:p>
          <a:p>
            <a:pPr>
              <a:buFont typeface="Arial" panose="020B0604020202020204" pitchFamily="34" charset="0"/>
              <a:buChar char="•"/>
            </a:pPr>
            <a:r>
              <a:rPr lang="fr-FR" b="0" i="0" dirty="0">
                <a:effectLst/>
                <a:latin typeface="Adobe Clean"/>
              </a:rPr>
              <a:t>Les projets soutenus visent à améliorer la conservation des espèces menacées et à sensibiliser les communautés locales.</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11</a:t>
            </a:fld>
            <a:endParaRPr lang="en-US"/>
          </a:p>
        </p:txBody>
      </p:sp>
    </p:spTree>
    <p:extLst>
      <p:ext uri="{BB962C8B-B14F-4D97-AF65-F5344CB8AC3E}">
        <p14:creationId xmlns:p14="http://schemas.microsoft.com/office/powerpoint/2010/main" val="257894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dobe Clean"/>
              </a:rPr>
              <a:t>La biodiversité des Caraïbes est menacée par la perte d'habitat, les espèces envahissantes et le changement climatique.</a:t>
            </a:r>
          </a:p>
          <a:p>
            <a:pPr>
              <a:buFont typeface="Arial" panose="020B0604020202020204" pitchFamily="34" charset="0"/>
              <a:buChar char="•"/>
            </a:pPr>
            <a:r>
              <a:rPr lang="fr-FR" b="0" i="0" dirty="0">
                <a:effectLst/>
                <a:latin typeface="Adobe Clean"/>
              </a:rPr>
              <a:t>Le SPAW-RAC mobilise des ressources pour soutenir les acteurs locaux et faciliter les groupes de travail.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Pour le </a:t>
            </a:r>
            <a:r>
              <a:rPr lang="en-US" dirty="0" err="1"/>
              <a:t>programme</a:t>
            </a:r>
            <a:r>
              <a:rPr lang="en-US" dirty="0"/>
              <a:t> small grants, on </a:t>
            </a:r>
            <a:r>
              <a:rPr lang="en-US" dirty="0" err="1"/>
              <a:t>peut</a:t>
            </a:r>
            <a:r>
              <a:rPr lang="en-US" dirty="0"/>
              <a:t> </a:t>
            </a:r>
            <a:r>
              <a:rPr lang="en-US" dirty="0" err="1"/>
              <a:t>évoquer</a:t>
            </a:r>
            <a:r>
              <a:rPr lang="en-US" dirty="0"/>
              <a:t> les actions de c</a:t>
            </a:r>
            <a:r>
              <a:rPr lang="fr-FR" b="0" i="0" dirty="0" err="1">
                <a:effectLst/>
                <a:latin typeface="Adobe Clean"/>
              </a:rPr>
              <a:t>onservation</a:t>
            </a:r>
            <a:r>
              <a:rPr lang="fr-FR" b="0" i="0" dirty="0">
                <a:effectLst/>
                <a:latin typeface="Adobe Clean"/>
              </a:rPr>
              <a:t> du poisson-perroquet en République dominicaine, suivi des lamantins à Cuba et Belize, protection des tortues et lamantins en Haïti et République dominicaine, sensibilisation sur le mérou de Nassau, et expéditions scientifiques pour les cétacés dans les îles ABC.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i="0" dirty="0">
                <a:effectLst/>
                <a:latin typeface="Adobe Clean"/>
              </a:rPr>
              <a:t>CAMAC</a:t>
            </a:r>
            <a:r>
              <a:rPr lang="fr-FR" b="0" i="0" dirty="0">
                <a:effectLst/>
                <a:latin typeface="Adobe Clean"/>
              </a:rPr>
              <a:t> : Projet visant à réduire les impacts des activités anthropiques sur la mégafaune marine menacée, notamment les mammifères marins, les oiseaux marins, les requins et les tortues. Phase 1 (2021-2023) a permis de développer des collaborations et des outils, tandis que la phase 2 (2024-2027) se concentrera sur des actions à grande échelle.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Adobe Clean"/>
              </a:rPr>
              <a:t>Réseaux régionaux : collaboration avec </a:t>
            </a:r>
            <a:r>
              <a:rPr lang="fr-FR" b="0" i="0" dirty="0" err="1">
                <a:effectLst/>
                <a:latin typeface="Adobe Clean"/>
              </a:rPr>
              <a:t>Widecast</a:t>
            </a:r>
            <a:r>
              <a:rPr lang="fr-FR" b="0" i="0" dirty="0">
                <a:effectLst/>
                <a:latin typeface="Adobe Clean"/>
              </a:rPr>
              <a:t> pour la protection des  tortues marines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effectLst/>
              <a:latin typeface="Adobe Cle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effectLst/>
              <a:latin typeface="Adobe Clean"/>
            </a:endParaRP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12</a:t>
            </a:fld>
            <a:endParaRPr lang="en-US"/>
          </a:p>
        </p:txBody>
      </p:sp>
    </p:spTree>
    <p:extLst>
      <p:ext uri="{BB962C8B-B14F-4D97-AF65-F5344CB8AC3E}">
        <p14:creationId xmlns:p14="http://schemas.microsoft.com/office/powerpoint/2010/main" val="298118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b="0" i="0" dirty="0">
                <a:effectLst/>
                <a:latin typeface="Adobe Clean"/>
              </a:rPr>
              <a:t>Pour mettre en œuvre ces actions de conservation sur les espèces, un projet </a:t>
            </a:r>
            <a:r>
              <a:rPr lang="fr-FR" b="0" i="0" dirty="0" err="1">
                <a:effectLst/>
                <a:latin typeface="Adobe Clean"/>
              </a:rPr>
              <a:t>interreg</a:t>
            </a:r>
            <a:r>
              <a:rPr lang="fr-FR" b="0" i="0" dirty="0">
                <a:effectLst/>
                <a:latin typeface="Adobe Clean"/>
              </a:rPr>
              <a:t> a été monté avec le sanctuaire AGOA : le projet CAMAC</a:t>
            </a:r>
          </a:p>
          <a:p>
            <a:pPr>
              <a:buFont typeface="Arial" panose="020B0604020202020204" pitchFamily="34" charset="0"/>
              <a:buChar char="•"/>
            </a:pPr>
            <a:r>
              <a:rPr lang="fr-FR" b="0" i="0" dirty="0">
                <a:effectLst/>
                <a:latin typeface="Adobe Clean"/>
              </a:rPr>
              <a:t>Ce projet se décline 2 phases afin d’être compatible avec les délais d’éligibilité des programmes </a:t>
            </a:r>
          </a:p>
          <a:p>
            <a:pPr>
              <a:buFont typeface="Arial" panose="020B0604020202020204" pitchFamily="34" charset="0"/>
              <a:buChar char="•"/>
            </a:pPr>
            <a:r>
              <a:rPr lang="fr-FR" b="0" i="0" dirty="0">
                <a:effectLst/>
                <a:latin typeface="Adobe Clean"/>
              </a:rPr>
              <a:t>La phase 2 du projet CAMAC, prévue pour septembre 2025, se concentrera sur l'évaluation des risques d'interactions entre la mégafaune marine et les pêches.</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13</a:t>
            </a:fld>
            <a:endParaRPr lang="en-US"/>
          </a:p>
        </p:txBody>
      </p:sp>
    </p:spTree>
    <p:extLst>
      <p:ext uri="{BB962C8B-B14F-4D97-AF65-F5344CB8AC3E}">
        <p14:creationId xmlns:p14="http://schemas.microsoft.com/office/powerpoint/2010/main" val="276226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14</a:t>
            </a:fld>
            <a:endParaRPr lang="en-US"/>
          </a:p>
        </p:txBody>
      </p:sp>
    </p:spTree>
    <p:extLst>
      <p:ext uri="{BB962C8B-B14F-4D97-AF65-F5344CB8AC3E}">
        <p14:creationId xmlns:p14="http://schemas.microsoft.com/office/powerpoint/2010/main" val="34097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15</a:t>
            </a:fld>
            <a:endParaRPr lang="en-US"/>
          </a:p>
        </p:txBody>
      </p:sp>
    </p:spTree>
    <p:extLst>
      <p:ext uri="{BB962C8B-B14F-4D97-AF65-F5344CB8AC3E}">
        <p14:creationId xmlns:p14="http://schemas.microsoft.com/office/powerpoint/2010/main" val="360921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Bef>
                <a:spcPts val="1200"/>
              </a:spcBef>
              <a:spcAft>
                <a:spcPts val="1200"/>
              </a:spcAft>
            </a:pPr>
            <a:r>
              <a:rPr lang="fr-FR" sz="1800" dirty="0">
                <a:effectLst/>
                <a:latin typeface="Arial" panose="020B0604020202020204" pitchFamily="34" charset="0"/>
                <a:ea typeface="Arial" panose="020B0604020202020204" pitchFamily="34" charset="0"/>
              </a:rPr>
              <a:t>Un des objectifs du Protocole SPAW est d’« identifier des zones particulièrement importantes pour la grande région Caraïbe » et de les intégrer dans un réseau dédié à la recherche scientifique et à la coopération régionale.</a:t>
            </a:r>
            <a:endParaRPr lang="en-US" sz="1800" dirty="0">
              <a:effectLst/>
              <a:latin typeface="Arial" panose="020B0604020202020204" pitchFamily="34" charset="0"/>
              <a:ea typeface="Arial" panose="020B0604020202020204" pitchFamily="34" charset="0"/>
            </a:endParaRPr>
          </a:p>
          <a:p>
            <a:pPr algn="just">
              <a:lnSpc>
                <a:spcPct val="115000"/>
              </a:lnSpc>
              <a:spcAft>
                <a:spcPts val="600"/>
              </a:spcAft>
            </a:pPr>
            <a:r>
              <a:rPr lang="fr-FR" sz="1800" dirty="0">
                <a:effectLst/>
                <a:latin typeface="Arial" panose="020B0604020202020204" pitchFamily="34" charset="0"/>
                <a:ea typeface="Arial" panose="020B0604020202020204" pitchFamily="34" charset="0"/>
              </a:rPr>
              <a:t>L’inscription des aires protégées au titre du Protocole SPAW est encadrée par des lignes directrices, et a conduit les Parties à reconnaître jusqu’à 37 aires protégées inscrites depuis 2012.</a:t>
            </a:r>
            <a:endParaRPr lang="en-US" sz="1800" dirty="0">
              <a:effectLst/>
              <a:latin typeface="Arial" panose="020B0604020202020204" pitchFamily="34" charset="0"/>
              <a:ea typeface="Arial" panose="020B0604020202020204" pitchFamily="34" charset="0"/>
            </a:endParaRPr>
          </a:p>
          <a:p>
            <a:r>
              <a:rPr lang="en-US" dirty="0"/>
              <a:t>A </a:t>
            </a:r>
            <a:r>
              <a:rPr lang="en-US" dirty="0" err="1"/>
              <a:t>ce</a:t>
            </a:r>
            <a:r>
              <a:rPr lang="en-US" dirty="0"/>
              <a:t> </a:t>
            </a:r>
            <a:r>
              <a:rPr lang="en-US" dirty="0" err="1"/>
              <a:t>titre</a:t>
            </a:r>
            <a:r>
              <a:rPr lang="en-US" dirty="0"/>
              <a:t>, suite à la </a:t>
            </a:r>
            <a:r>
              <a:rPr lang="en-US" dirty="0" err="1"/>
              <a:t>demande</a:t>
            </a:r>
            <a:r>
              <a:rPr lang="en-US" dirty="0"/>
              <a:t> </a:t>
            </a:r>
            <a:r>
              <a:rPr lang="en-US" dirty="0" err="1"/>
              <a:t>formulée</a:t>
            </a:r>
            <a:r>
              <a:rPr lang="en-US" dirty="0"/>
              <a:t> par les Parties </a:t>
            </a:r>
            <a:r>
              <a:rPr lang="en-US" dirty="0" err="1"/>
              <a:t>lors</a:t>
            </a:r>
            <a:r>
              <a:rPr lang="en-US" dirty="0"/>
              <a:t> de la </a:t>
            </a:r>
            <a:r>
              <a:rPr lang="en-US" dirty="0" err="1"/>
              <a:t>dernière</a:t>
            </a:r>
            <a:r>
              <a:rPr lang="en-US" dirty="0"/>
              <a:t> COP, le SPAW-RAC a </a:t>
            </a:r>
            <a:r>
              <a:rPr lang="en-US" dirty="0" err="1"/>
              <a:t>créé</a:t>
            </a:r>
            <a:r>
              <a:rPr lang="en-US" dirty="0"/>
              <a:t> le reseau des </a:t>
            </a:r>
            <a:r>
              <a:rPr lang="en-US" dirty="0" err="1"/>
              <a:t>aires</a:t>
            </a:r>
            <a:r>
              <a:rPr lang="en-US" dirty="0"/>
              <a:t> protégées SPAW</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17</a:t>
            </a:fld>
            <a:endParaRPr lang="en-US"/>
          </a:p>
        </p:txBody>
      </p:sp>
    </p:spTree>
    <p:extLst>
      <p:ext uri="{BB962C8B-B14F-4D97-AF65-F5344CB8AC3E}">
        <p14:creationId xmlns:p14="http://schemas.microsoft.com/office/powerpoint/2010/main" val="324175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18</a:t>
            </a:fld>
            <a:endParaRPr lang="en-US"/>
          </a:p>
        </p:txBody>
      </p:sp>
    </p:spTree>
    <p:extLst>
      <p:ext uri="{BB962C8B-B14F-4D97-AF65-F5344CB8AC3E}">
        <p14:creationId xmlns:p14="http://schemas.microsoft.com/office/powerpoint/2010/main" val="270966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19</a:t>
            </a:fld>
            <a:endParaRPr lang="en-US"/>
          </a:p>
        </p:txBody>
      </p:sp>
    </p:spTree>
    <p:extLst>
      <p:ext uri="{BB962C8B-B14F-4D97-AF65-F5344CB8AC3E}">
        <p14:creationId xmlns:p14="http://schemas.microsoft.com/office/powerpoint/2010/main" val="53635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20</a:t>
            </a:fld>
            <a:endParaRPr lang="en-US"/>
          </a:p>
        </p:txBody>
      </p:sp>
    </p:spTree>
    <p:extLst>
      <p:ext uri="{BB962C8B-B14F-4D97-AF65-F5344CB8AC3E}">
        <p14:creationId xmlns:p14="http://schemas.microsoft.com/office/powerpoint/2010/main" val="173909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Très rapidement j’évoquerai successivement sur les différentes actions menées, en commençant par la mise en œuvre du plan stratégique validé lors de la dernière COP SPAW puis détaillerai les différents travaux conduits tant du point de vue de la coordination et au support au protocole SPAW que les thématiques plus précises des espèces, des écosystèmes et des espaces. Je présenterai brièvement le budget et les financements de ces 2 années avant de conclure.</a:t>
            </a:r>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2</a:t>
            </a:fld>
            <a:endParaRPr lang="en-US"/>
          </a:p>
        </p:txBody>
      </p:sp>
    </p:spTree>
    <p:extLst>
      <p:ext uri="{BB962C8B-B14F-4D97-AF65-F5344CB8AC3E}">
        <p14:creationId xmlns:p14="http://schemas.microsoft.com/office/powerpoint/2010/main" val="54702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21</a:t>
            </a:fld>
            <a:endParaRPr lang="en-US"/>
          </a:p>
        </p:txBody>
      </p:sp>
    </p:spTree>
    <p:extLst>
      <p:ext uri="{BB962C8B-B14F-4D97-AF65-F5344CB8AC3E}">
        <p14:creationId xmlns:p14="http://schemas.microsoft.com/office/powerpoint/2010/main" val="415949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plan stratégique avait validé 4 objectifs :</a:t>
            </a:r>
          </a:p>
          <a:p>
            <a:pPr marL="171450" indent="-171450">
              <a:buFontTx/>
              <a:buChar char="-"/>
            </a:pPr>
            <a:r>
              <a:rPr lang="fr-FR" dirty="0"/>
              <a:t>l’amélioration interne du fonctionnement du SPAW-RAC</a:t>
            </a:r>
          </a:p>
          <a:p>
            <a:pPr marL="171450" indent="-171450">
              <a:buFontTx/>
              <a:buChar char="-"/>
            </a:pPr>
            <a:r>
              <a:rPr lang="fr-FR" dirty="0"/>
              <a:t>L’amélioration de la qualité de service rendu</a:t>
            </a:r>
          </a:p>
          <a:p>
            <a:pPr marL="171450" indent="-171450">
              <a:buFontTx/>
              <a:buChar char="-"/>
            </a:pPr>
            <a:r>
              <a:rPr lang="fr-FR" dirty="0"/>
              <a:t>La gouvernance </a:t>
            </a:r>
          </a:p>
          <a:p>
            <a:pPr marL="171450" indent="-171450">
              <a:buFontTx/>
              <a:buChar char="-"/>
            </a:pPr>
            <a:r>
              <a:rPr lang="fr-FR" dirty="0"/>
              <a:t>Et la Communication</a:t>
            </a:r>
          </a:p>
          <a:p>
            <a:pPr marL="171450" indent="-171450">
              <a:buFontTx/>
              <a:buChar char="-"/>
            </a:pPr>
            <a:endParaRPr lang="fr-FR" dirty="0"/>
          </a:p>
          <a:p>
            <a:pPr marL="0" indent="0">
              <a:buFontTx/>
              <a:buNone/>
            </a:pPr>
            <a:r>
              <a:rPr lang="fr-FR" dirty="0"/>
              <a:t>Ces objectifs avaient été détaillés en plan d’actions et indicateurs que je vais présenter ci-après</a:t>
            </a:r>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3</a:t>
            </a:fld>
            <a:endParaRPr lang="en-US"/>
          </a:p>
        </p:txBody>
      </p:sp>
    </p:spTree>
    <p:extLst>
      <p:ext uri="{BB962C8B-B14F-4D97-AF65-F5344CB8AC3E}">
        <p14:creationId xmlns:p14="http://schemas.microsoft.com/office/powerpoint/2010/main" val="402265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Adobe Clean"/>
              </a:rPr>
              <a:t>S’agissant de l’Amélioration interne, nous devions contractualiser des projets avec différents bailleurs de fonds pour un financement durable, améliorer nos procédures de paiement et analyser des statuts potentiels en adéquation avec nos missions internationales.</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4</a:t>
            </a:fld>
            <a:endParaRPr lang="en-US"/>
          </a:p>
        </p:txBody>
      </p:sp>
    </p:spTree>
    <p:extLst>
      <p:ext uri="{BB962C8B-B14F-4D97-AF65-F5344CB8AC3E}">
        <p14:creationId xmlns:p14="http://schemas.microsoft.com/office/powerpoint/2010/main" val="128919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Adobe Clean"/>
              </a:rPr>
              <a:t>Qualité de service : création d'un réseau de sites SPAW et mise à jour des procédures de certification.</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5</a:t>
            </a:fld>
            <a:endParaRPr lang="en-US"/>
          </a:p>
        </p:txBody>
      </p:sp>
    </p:spTree>
    <p:extLst>
      <p:ext uri="{BB962C8B-B14F-4D97-AF65-F5344CB8AC3E}">
        <p14:creationId xmlns:p14="http://schemas.microsoft.com/office/powerpoint/2010/main" val="225465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Adobe Clean"/>
              </a:rPr>
              <a:t>Communication : développement d'une stratégie de communication pour accroître la visibilité du SPAW-RAC.</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6</a:t>
            </a:fld>
            <a:endParaRPr lang="en-US"/>
          </a:p>
        </p:txBody>
      </p:sp>
    </p:spTree>
    <p:extLst>
      <p:ext uri="{BB962C8B-B14F-4D97-AF65-F5344CB8AC3E}">
        <p14:creationId xmlns:p14="http://schemas.microsoft.com/office/powerpoint/2010/main" val="313039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7</a:t>
            </a:fld>
            <a:endParaRPr lang="en-US"/>
          </a:p>
        </p:txBody>
      </p:sp>
    </p:spTree>
    <p:extLst>
      <p:ext uri="{BB962C8B-B14F-4D97-AF65-F5344CB8AC3E}">
        <p14:creationId xmlns:p14="http://schemas.microsoft.com/office/powerpoint/2010/main" val="256042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dobe Clean"/>
              </a:rPr>
              <a:t>Le SPAW-RAC a participé à 42 événements internationaux en 2023/2024, dont 20 en personne et 22 en ligne.</a:t>
            </a:r>
          </a:p>
          <a:p>
            <a:pPr>
              <a:buFont typeface="Arial" panose="020B0604020202020204" pitchFamily="34" charset="0"/>
              <a:buChar char="•"/>
            </a:pPr>
            <a:r>
              <a:rPr lang="fr-FR" b="0" i="0" dirty="0">
                <a:effectLst/>
                <a:latin typeface="Adobe Clean"/>
              </a:rPr>
              <a:t>Ces événements incluent des conférences annuelles et des ateliers sur des projets comme CAMAC et GCRMN.</a:t>
            </a:r>
          </a:p>
          <a:p>
            <a:pPr>
              <a:buFont typeface="Arial" panose="020B0604020202020204" pitchFamily="34" charset="0"/>
              <a:buChar char="•"/>
            </a:pPr>
            <a:r>
              <a:rPr lang="fr-FR" b="0" i="0" dirty="0">
                <a:effectLst/>
                <a:latin typeface="Adobe Clean"/>
              </a:rPr>
              <a:t>L'objectif est de limiter les déplacements tout en participant activement aux événements pertinents.</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8</a:t>
            </a:fld>
            <a:endParaRPr lang="en-US"/>
          </a:p>
        </p:txBody>
      </p:sp>
    </p:spTree>
    <p:extLst>
      <p:ext uri="{BB962C8B-B14F-4D97-AF65-F5344CB8AC3E}">
        <p14:creationId xmlns:p14="http://schemas.microsoft.com/office/powerpoint/2010/main" val="198081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dobe Clean"/>
              </a:rPr>
              <a:t>Le SPAW-RAC a élaboré une stratégie de communication pour renforcer la visibilité de ses activités et du Protocole SPAW.</a:t>
            </a:r>
          </a:p>
          <a:p>
            <a:pPr>
              <a:buFont typeface="Arial" panose="020B0604020202020204" pitchFamily="34" charset="0"/>
              <a:buChar char="•"/>
            </a:pPr>
            <a:r>
              <a:rPr lang="fr-FR" b="0" i="0" dirty="0">
                <a:effectLst/>
                <a:latin typeface="Adobe Clean"/>
              </a:rPr>
              <a:t>Les objectifs incluent l'amélioration de la compréhension des activités du SPAW-RAC et l'accès à l'information pour les bénéficiaires.</a:t>
            </a:r>
          </a:p>
          <a:p>
            <a:pPr>
              <a:buFont typeface="Arial" panose="020B0604020202020204" pitchFamily="34" charset="0"/>
              <a:buChar char="•"/>
            </a:pPr>
            <a:r>
              <a:rPr lang="fr-FR" b="0" i="0" dirty="0">
                <a:effectLst/>
                <a:latin typeface="Adobe Clean"/>
              </a:rPr>
              <a:t>La stratégie comprend des communications institutionnelles, opérationnelles, de partenariat et internes.</a:t>
            </a:r>
          </a:p>
          <a:p>
            <a:endParaRPr lang="en-US"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9</a:t>
            </a:fld>
            <a:endParaRPr lang="en-US"/>
          </a:p>
        </p:txBody>
      </p:sp>
    </p:spTree>
    <p:extLst>
      <p:ext uri="{BB962C8B-B14F-4D97-AF65-F5344CB8AC3E}">
        <p14:creationId xmlns:p14="http://schemas.microsoft.com/office/powerpoint/2010/main" val="288988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34990" y="1265520"/>
            <a:ext cx="6530072" cy="2922432"/>
          </a:xfrm>
        </p:spPr>
        <p:txBody>
          <a:bodyPr anchor="b">
            <a:normAutofit/>
          </a:bodyPr>
          <a:lstStyle>
            <a:lvl1pPr algn="l">
              <a:defRPr sz="5900" spc="-10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5634990" y="4351338"/>
            <a:ext cx="6530072"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78664709-9164-3712-DF74-B2E3197F81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636" t="2340"/>
          <a:stretch/>
        </p:blipFill>
        <p:spPr>
          <a:xfrm>
            <a:off x="-1" y="0"/>
            <a:ext cx="4800701" cy="6857999"/>
          </a:xfrm>
          <a:prstGeom prst="rect">
            <a:avLst/>
          </a:prstGeom>
        </p:spPr>
      </p:pic>
      <p:pic>
        <p:nvPicPr>
          <p:cNvPr id="10" name="Image 9">
            <a:extLst>
              <a:ext uri="{FF2B5EF4-FFF2-40B4-BE49-F238E27FC236}">
                <a16:creationId xmlns:a16="http://schemas.microsoft.com/office/drawing/2014/main" id="{5A0765C1-7FF9-7871-F5C4-78D2B4845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4220" y="1524"/>
            <a:ext cx="990842" cy="1182303"/>
          </a:xfrm>
          <a:prstGeom prst="rect">
            <a:avLst/>
          </a:prstGeom>
        </p:spPr>
      </p:pic>
      <p:grpSp>
        <p:nvGrpSpPr>
          <p:cNvPr id="11" name="Groupe 10">
            <a:extLst>
              <a:ext uri="{FF2B5EF4-FFF2-40B4-BE49-F238E27FC236}">
                <a16:creationId xmlns:a16="http://schemas.microsoft.com/office/drawing/2014/main" id="{2C2025EA-CC2A-399A-216E-175D0B1BD8DF}"/>
              </a:ext>
            </a:extLst>
          </p:cNvPr>
          <p:cNvGrpSpPr/>
          <p:nvPr/>
        </p:nvGrpSpPr>
        <p:grpSpPr>
          <a:xfrm>
            <a:off x="11284749" y="5214618"/>
            <a:ext cx="990842" cy="1643382"/>
            <a:chOff x="10210315" y="5237426"/>
            <a:chExt cx="990842" cy="1643382"/>
          </a:xfrm>
        </p:grpSpPr>
        <p:pic>
          <p:nvPicPr>
            <p:cNvPr id="12" name="Image 11">
              <a:extLst>
                <a:ext uri="{FF2B5EF4-FFF2-40B4-BE49-F238E27FC236}">
                  <a16:creationId xmlns:a16="http://schemas.microsoft.com/office/drawing/2014/main" id="{517CB402-19D8-4320-134F-839C3466F5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10315" y="5237426"/>
              <a:ext cx="990842" cy="990842"/>
            </a:xfrm>
            <a:prstGeom prst="rect">
              <a:avLst/>
            </a:prstGeom>
          </p:spPr>
        </p:pic>
        <p:pic>
          <p:nvPicPr>
            <p:cNvPr id="13" name="Image 12">
              <a:extLst>
                <a:ext uri="{FF2B5EF4-FFF2-40B4-BE49-F238E27FC236}">
                  <a16:creationId xmlns:a16="http://schemas.microsoft.com/office/drawing/2014/main" id="{EC7F6E1C-16A2-FB2F-7287-9A02A89CCC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9166" y="6048277"/>
              <a:ext cx="882384" cy="832531"/>
            </a:xfrm>
            <a:prstGeom prst="rect">
              <a:avLst/>
            </a:prstGeom>
          </p:spPr>
        </p:pic>
      </p:grpSp>
    </p:spTree>
    <p:extLst>
      <p:ext uri="{BB962C8B-B14F-4D97-AF65-F5344CB8AC3E}">
        <p14:creationId xmlns:p14="http://schemas.microsoft.com/office/powerpoint/2010/main" val="258259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638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7113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946161" y="6356350"/>
            <a:ext cx="1836654" cy="365125"/>
          </a:xfrm>
          <a:prstGeom prst="rect">
            <a:avLst/>
          </a:prstGeom>
        </p:spPr>
        <p:txBody>
          <a:bodyPr/>
          <a:lstStyle/>
          <a:p>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2686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946161" y="6356350"/>
            <a:ext cx="1836654" cy="365125"/>
          </a:xfrm>
          <a:prstGeom prst="rect">
            <a:avLst/>
          </a:prstGeom>
        </p:spPr>
        <p:txBody>
          <a:bodyPr/>
          <a:lstStyle/>
          <a:p>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4094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946161" y="6356350"/>
            <a:ext cx="1836654"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9380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946161" y="6356350"/>
            <a:ext cx="1836654" cy="365125"/>
          </a:xfrm>
          <a:prstGeom prst="rect">
            <a:avLst/>
          </a:prstGeom>
        </p:spPr>
        <p:txBody>
          <a:bodyPr/>
          <a:lstStyle/>
          <a:p>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77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946161" y="6356350"/>
            <a:ext cx="1836654" cy="365125"/>
          </a:xfrm>
          <a:prstGeom prst="rect">
            <a:avLst/>
          </a:prstGeom>
        </p:spPr>
        <p:txBody>
          <a:bodyPr/>
          <a:lstStyle/>
          <a:p>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63264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46161" y="6356350"/>
            <a:ext cx="1836654" cy="365125"/>
          </a:xfrm>
          <a:prstGeom prst="rect">
            <a:avLst/>
          </a:prstGeom>
        </p:spPr>
        <p:txBody>
          <a:bodyPr/>
          <a:lstStyle/>
          <a:p>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85784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946161" y="6356350"/>
            <a:ext cx="1836654"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16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946161" y="6356350"/>
            <a:ext cx="1836654" cy="365125"/>
          </a:xfrm>
          <a:prstGeom prst="rect">
            <a:avLst/>
          </a:prstGeom>
        </p:spPr>
        <p:txBody>
          <a:bodyPr/>
          <a:lstStyle/>
          <a:p>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2437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77503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946161" y="6356350"/>
            <a:ext cx="1836654"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33599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946161" y="6356350"/>
            <a:ext cx="1836654"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702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808669" y="6356350"/>
            <a:ext cx="1974146" cy="365125"/>
          </a:xfrm>
          <a:prstGeom prst="rect">
            <a:avLst/>
          </a:prstGeom>
        </p:spPr>
        <p:txBody>
          <a:bodyPr/>
          <a:lstStyle/>
          <a:p>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2871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808669" y="6356350"/>
            <a:ext cx="1974146" cy="365125"/>
          </a:xfrm>
          <a:prstGeom prst="rect">
            <a:avLst/>
          </a:prstGeom>
        </p:spPr>
        <p:txBody>
          <a:bodyPr/>
          <a:lstStyle/>
          <a:p>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3646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808669" y="6356350"/>
            <a:ext cx="1974146"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81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8320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472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08669" y="6356350"/>
            <a:ext cx="1974146" cy="365125"/>
          </a:xfrm>
          <a:prstGeom prst="rect">
            <a:avLst/>
          </a:prstGeom>
        </p:spPr>
        <p:txBody>
          <a:bodyPr/>
          <a:lstStyle/>
          <a:p>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7809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9599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1943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160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93423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15487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808669" y="6356350"/>
            <a:ext cx="1974146" cy="365125"/>
          </a:xfrm>
          <a:prstGeom prst="rect">
            <a:avLst/>
          </a:prstGeom>
        </p:spPr>
        <p:txBody>
          <a:bodyPr/>
          <a:lstStyle/>
          <a:p>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9555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808669" y="6356350"/>
            <a:ext cx="1974146" cy="365125"/>
          </a:xfrm>
          <a:prstGeom prst="rect">
            <a:avLst/>
          </a:prstGeom>
        </p:spPr>
        <p:txBody>
          <a:bodyPr/>
          <a:lstStyle/>
          <a:p>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7940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808669" y="6356350"/>
            <a:ext cx="1974146"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49830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90116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63960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08669" y="6356350"/>
            <a:ext cx="1974146" cy="365125"/>
          </a:xfrm>
          <a:prstGeom prst="rect">
            <a:avLst/>
          </a:prstGeom>
        </p:spPr>
        <p:txBody>
          <a:bodyPr/>
          <a:lstStyle/>
          <a:p>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53782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02326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582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3067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1850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079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7257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7073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725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284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7336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9.png"/><Relationship Id="rId2" Type="http://schemas.openxmlformats.org/officeDocument/2006/relationships/slideLayout" Target="../slideLayouts/slideLayout23.xml"/><Relationship Id="rId16"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4.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1.png"/><Relationship Id="rId2" Type="http://schemas.openxmlformats.org/officeDocument/2006/relationships/slideLayout" Target="../slideLayouts/slideLayout33.xml"/><Relationship Id="rId16" Type="http://schemas.openxmlformats.org/officeDocument/2006/relationships/image" Target="../media/image1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5" Type="http://schemas.openxmlformats.org/officeDocument/2006/relationships/image" Target="../media/image4.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46779"/>
          <a:stretch/>
        </p:blipFill>
        <p:spPr>
          <a:xfrm>
            <a:off x="-9203" y="-10837"/>
            <a:ext cx="3209604" cy="6030698"/>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
        <p:nvSpPr>
          <p:cNvPr id="6" name="Slide Number Placeholder 5"/>
          <p:cNvSpPr>
            <a:spLocks noGrp="1"/>
          </p:cNvSpPr>
          <p:nvPr>
            <p:ph type="sldNum" sz="quarter" idx="4"/>
          </p:nvPr>
        </p:nvSpPr>
        <p:spPr>
          <a:xfrm>
            <a:off x="9854991" y="6356350"/>
            <a:ext cx="1329477" cy="365125"/>
          </a:xfrm>
          <a:prstGeom prst="rect">
            <a:avLst/>
          </a:prstGeom>
        </p:spPr>
        <p:txBody>
          <a:bodyPr vert="horz" lIns="91440" tIns="45720" rIns="91440" bIns="45720" rtlCol="0" anchor="ctr"/>
          <a:lstStyle>
            <a:lvl1pPr algn="r">
              <a:defRPr sz="1200" b="1">
                <a:solidFill>
                  <a:schemeClr val="accent1"/>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7AD2A6E2-F5DC-4E1F-B69E-8439EEB78E2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73537982-E208-40B5-95FD-F2688B96B3E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061FF9A2-4A4F-4E54-9DB9-B0F8E397D92C}"/>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55319" y="6054973"/>
            <a:ext cx="882384" cy="832531"/>
          </a:xfrm>
          <a:prstGeom prst="rect">
            <a:avLst/>
          </a:prstGeom>
        </p:spPr>
      </p:pic>
      <p:pic>
        <p:nvPicPr>
          <p:cNvPr id="13" name="Image 12">
            <a:extLst>
              <a:ext uri="{FF2B5EF4-FFF2-40B4-BE49-F238E27FC236}">
                <a16:creationId xmlns:a16="http://schemas.microsoft.com/office/drawing/2014/main" id="{10FC9AFB-DE8D-444D-9318-7D8DE6834004}"/>
              </a:ext>
            </a:extLst>
          </p:cNvPr>
          <p:cNvPicPr>
            <a:picLocks noChangeAspect="1"/>
          </p:cNvPicPr>
          <p:nvPr userDrawn="1"/>
        </p:nvPicPr>
        <p:blipFill>
          <a:blip r:embed="rId17" cstate="screen">
            <a:alphaModFix amt="35000"/>
            <a:duotone>
              <a:schemeClr val="accent1">
                <a:shade val="45000"/>
                <a:satMod val="135000"/>
              </a:schemeClr>
              <a:prstClr val="white"/>
            </a:duotone>
            <a:extLst>
              <a:ext uri="{BEBA8EAE-BF5A-486C-A8C5-ECC9F3942E4B}">
                <a14:imgProps xmlns:a14="http://schemas.microsoft.com/office/drawing/2010/main">
                  <a14:imgLayer r:embed="rId18">
                    <a14:imgEffect>
                      <a14:saturation sat="200000"/>
                    </a14:imgEffect>
                  </a14:imgLayer>
                </a14:imgProps>
              </a:ext>
              <a:ext uri="{28A0092B-C50C-407E-A947-70E740481C1C}">
                <a14:useLocalDpi xmlns:a14="http://schemas.microsoft.com/office/drawing/2010/main"/>
              </a:ext>
            </a:extLst>
          </a:blip>
          <a:srcRect/>
          <a:stretch/>
        </p:blipFill>
        <p:spPr>
          <a:xfrm>
            <a:off x="672139" y="74455"/>
            <a:ext cx="3405442" cy="3095611"/>
          </a:xfrm>
          <a:prstGeom prst="rect">
            <a:avLst/>
          </a:prstGeom>
        </p:spPr>
      </p:pic>
    </p:spTree>
    <p:extLst>
      <p:ext uri="{BB962C8B-B14F-4D97-AF65-F5344CB8AC3E}">
        <p14:creationId xmlns:p14="http://schemas.microsoft.com/office/powerpoint/2010/main" val="24125027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203" y="-10837"/>
            <a:ext cx="3209604" cy="6030698"/>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45329" y="6356350"/>
            <a:ext cx="1239139" cy="365125"/>
          </a:xfrm>
          <a:prstGeom prst="rect">
            <a:avLst/>
          </a:prstGeom>
        </p:spPr>
        <p:txBody>
          <a:bodyPr vert="horz" lIns="91440" tIns="45720" rIns="91440" bIns="45720" rtlCol="0" anchor="ctr"/>
          <a:lstStyle>
            <a:lvl1pPr algn="r">
              <a:defRPr sz="1200" b="1">
                <a:solidFill>
                  <a:srgbClr val="F47503"/>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13" name="Date Placeholder 3">
            <a:extLst>
              <a:ext uri="{FF2B5EF4-FFF2-40B4-BE49-F238E27FC236}">
                <a16:creationId xmlns:a16="http://schemas.microsoft.com/office/drawing/2014/main" id="{24388E96-3658-46BF-ABC5-3E81E46740B8}"/>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endParaRPr lang="en-US" dirty="0"/>
          </a:p>
        </p:txBody>
      </p:sp>
      <p:sp>
        <p:nvSpPr>
          <p:cNvPr id="14" name="Footer Placeholder 4">
            <a:extLst>
              <a:ext uri="{FF2B5EF4-FFF2-40B4-BE49-F238E27FC236}">
                <a16:creationId xmlns:a16="http://schemas.microsoft.com/office/drawing/2014/main" id="{B8D1FA36-970F-4646-A136-CDC0F04157D2}"/>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pic>
        <p:nvPicPr>
          <p:cNvPr id="15" name="Image 14">
            <a:extLst>
              <a:ext uri="{FF2B5EF4-FFF2-40B4-BE49-F238E27FC236}">
                <a16:creationId xmlns:a16="http://schemas.microsoft.com/office/drawing/2014/main" id="{9C1EAC33-6F37-459E-B987-7834CE0AB93D}"/>
              </a:ext>
            </a:extLst>
          </p:cNvPr>
          <p:cNvPicPr>
            <a:picLocks noChangeAspect="1"/>
          </p:cNvPicPr>
          <p:nvPr userDrawn="1"/>
        </p:nvPicPr>
        <p:blipFill>
          <a:blip r:embed="rId16">
            <a:alphaModFix amt="35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85800" y="0"/>
            <a:ext cx="3969737" cy="3490931"/>
          </a:xfrm>
          <a:prstGeom prst="rect">
            <a:avLst/>
          </a:prstGeom>
        </p:spPr>
      </p:pic>
    </p:spTree>
    <p:extLst>
      <p:ext uri="{BB962C8B-B14F-4D97-AF65-F5344CB8AC3E}">
        <p14:creationId xmlns:p14="http://schemas.microsoft.com/office/powerpoint/2010/main" val="37086242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F47503"/>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flipH="1">
            <a:off x="0" y="-12116"/>
            <a:ext cx="3200401" cy="6040685"/>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05607" y="6354727"/>
            <a:ext cx="1278862" cy="365125"/>
          </a:xfrm>
          <a:prstGeom prst="rect">
            <a:avLst/>
          </a:prstGeom>
        </p:spPr>
        <p:txBody>
          <a:bodyPr vert="horz" lIns="91440" tIns="45720" rIns="91440" bIns="45720" rtlCol="0" anchor="ctr"/>
          <a:lstStyle>
            <a:lvl1pPr algn="r">
              <a:defRPr sz="1200" b="1">
                <a:solidFill>
                  <a:srgbClr val="FF0000"/>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468392"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cstate="screen">
            <a:alphaModFix amt="35000"/>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437592">
            <a:off x="821676" y="30438"/>
            <a:ext cx="2947482" cy="4048801"/>
          </a:xfrm>
          <a:prstGeom prst="rect">
            <a:avLst/>
          </a:prstGeom>
        </p:spPr>
      </p:pic>
      <p:sp>
        <p:nvSpPr>
          <p:cNvPr id="13" name="Date Placeholder 3">
            <a:extLst>
              <a:ext uri="{FF2B5EF4-FFF2-40B4-BE49-F238E27FC236}">
                <a16:creationId xmlns:a16="http://schemas.microsoft.com/office/drawing/2014/main" id="{C6A72BA2-5D00-447C-8C4E-B6B6CDC332E8}"/>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endParaRPr lang="en-US" dirty="0"/>
          </a:p>
        </p:txBody>
      </p:sp>
      <p:sp>
        <p:nvSpPr>
          <p:cNvPr id="14" name="Footer Placeholder 4">
            <a:extLst>
              <a:ext uri="{FF2B5EF4-FFF2-40B4-BE49-F238E27FC236}">
                <a16:creationId xmlns:a16="http://schemas.microsoft.com/office/drawing/2014/main" id="{E6231B28-31F5-469A-888C-589BEEE7D037}"/>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6059477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flipH="1">
            <a:off x="-1" y="-24091"/>
            <a:ext cx="3237872" cy="6043951"/>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45329" y="6356350"/>
            <a:ext cx="1239139" cy="365125"/>
          </a:xfrm>
          <a:prstGeom prst="rect">
            <a:avLst/>
          </a:prstGeom>
        </p:spPr>
        <p:txBody>
          <a:bodyPr vert="horz" lIns="91440" tIns="45720" rIns="91440" bIns="45720" rtlCol="0" anchor="ctr"/>
          <a:lstStyle>
            <a:lvl1pPr algn="r">
              <a:defRPr sz="1200" b="1">
                <a:solidFill>
                  <a:srgbClr val="00B050"/>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cstate="screen">
            <a:alphaModFix amt="35000"/>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20033750">
            <a:off x="1741156" y="3095826"/>
            <a:ext cx="3543571" cy="3819971"/>
          </a:xfrm>
          <a:prstGeom prst="rect">
            <a:avLst/>
          </a:prstGeom>
        </p:spPr>
      </p:pic>
      <p:sp>
        <p:nvSpPr>
          <p:cNvPr id="13" name="Date Placeholder 3">
            <a:extLst>
              <a:ext uri="{FF2B5EF4-FFF2-40B4-BE49-F238E27FC236}">
                <a16:creationId xmlns:a16="http://schemas.microsoft.com/office/drawing/2014/main" id="{C9B0C150-0C1F-4BFB-8CB1-159DBF97D199}"/>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endParaRPr lang="en-US" dirty="0"/>
          </a:p>
        </p:txBody>
      </p:sp>
      <p:sp>
        <p:nvSpPr>
          <p:cNvPr id="14" name="Footer Placeholder 4">
            <a:extLst>
              <a:ext uri="{FF2B5EF4-FFF2-40B4-BE49-F238E27FC236}">
                <a16:creationId xmlns:a16="http://schemas.microsoft.com/office/drawing/2014/main" id="{BF40B1BA-CE3F-492C-A2A6-2C75EC7A701E}"/>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12249988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00B05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4.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2.jpeg"/><Relationship Id="rId4" Type="http://schemas.openxmlformats.org/officeDocument/2006/relationships/image" Target="../media/image71.jpe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0.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5.jpeg"/></Relationships>
</file>

<file path=ppt/slides/_rels/slide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87.jpeg"/></Relationships>
</file>

<file path=ppt/slides/_rels/slide1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png"/><Relationship Id="rId3" Type="http://schemas.openxmlformats.org/officeDocument/2006/relationships/image" Target="../media/image90.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jpeg"/><Relationship Id="rId10" Type="http://schemas.openxmlformats.org/officeDocument/2006/relationships/image" Target="../media/image96.png"/><Relationship Id="rId4" Type="http://schemas.openxmlformats.org/officeDocument/2006/relationships/hyperlink" Target="https://www.youtube.com/watch?v=2hG5wM5F-iI" TargetMode="External"/><Relationship Id="rId9" Type="http://schemas.openxmlformats.org/officeDocument/2006/relationships/image" Target="../media/image95.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56.svg"/><Relationship Id="rId1" Type="http://schemas.openxmlformats.org/officeDocument/2006/relationships/slideLayout" Target="../slideLayouts/slideLayout23.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84B01-B560-486C-91E9-2FFC4E08FC08}"/>
              </a:ext>
            </a:extLst>
          </p:cNvPr>
          <p:cNvSpPr>
            <a:spLocks noGrp="1"/>
          </p:cNvSpPr>
          <p:nvPr>
            <p:ph type="ctrTitle"/>
          </p:nvPr>
        </p:nvSpPr>
        <p:spPr/>
        <p:txBody>
          <a:bodyPr/>
          <a:lstStyle/>
          <a:p>
            <a:r>
              <a:rPr lang="fr-FR" dirty="0"/>
              <a:t>Operations &amp; budget for 2023-2024</a:t>
            </a:r>
          </a:p>
        </p:txBody>
      </p:sp>
      <p:sp>
        <p:nvSpPr>
          <p:cNvPr id="3" name="Sous-titre 2">
            <a:extLst>
              <a:ext uri="{FF2B5EF4-FFF2-40B4-BE49-F238E27FC236}">
                <a16:creationId xmlns:a16="http://schemas.microsoft.com/office/drawing/2014/main" id="{B45FC575-DA8B-48BB-B596-A4B41BA7FE74}"/>
              </a:ext>
            </a:extLst>
          </p:cNvPr>
          <p:cNvSpPr>
            <a:spLocks noGrp="1"/>
          </p:cNvSpPr>
          <p:nvPr>
            <p:ph type="subTitle" idx="1"/>
          </p:nvPr>
        </p:nvSpPr>
        <p:spPr/>
        <p:txBody>
          <a:bodyPr>
            <a:normAutofit fontScale="70000" lnSpcReduction="20000"/>
          </a:bodyPr>
          <a:lstStyle/>
          <a:p>
            <a:r>
              <a:rPr lang="fr-FR" dirty="0"/>
              <a:t>Lucile ROSSIN – SPAW-RAC </a:t>
            </a:r>
            <a:r>
              <a:rPr lang="fr-FR" dirty="0" err="1"/>
              <a:t>Director</a:t>
            </a:r>
            <a:endParaRPr lang="fr-FR" dirty="0"/>
          </a:p>
          <a:p>
            <a:endParaRPr lang="fr-FR" dirty="0"/>
          </a:p>
          <a:p>
            <a:r>
              <a:rPr lang="fr-FR" dirty="0"/>
              <a:t>11th meeting of the SPAW STAC</a:t>
            </a:r>
            <a:endParaRPr lang="en-US" dirty="0"/>
          </a:p>
        </p:txBody>
      </p:sp>
    </p:spTree>
    <p:extLst>
      <p:ext uri="{BB962C8B-B14F-4D97-AF65-F5344CB8AC3E}">
        <p14:creationId xmlns:p14="http://schemas.microsoft.com/office/powerpoint/2010/main" val="399108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3F90344-6C92-49C7-AA05-F492315CD165}"/>
              </a:ext>
            </a:extLst>
          </p:cNvPr>
          <p:cNvPicPr/>
          <p:nvPr/>
        </p:nvPicPr>
        <p:blipFill rotWithShape="1">
          <a:blip r:embed="rId3" cstate="screen">
            <a:extLst>
              <a:ext uri="{28A0092B-C50C-407E-A947-70E740481C1C}">
                <a14:useLocalDpi xmlns:a14="http://schemas.microsoft.com/office/drawing/2010/main"/>
              </a:ext>
            </a:extLst>
          </a:blip>
          <a:srcRect l="361" t="5605" r="2879" b="15478"/>
          <a:stretch/>
        </p:blipFill>
        <p:spPr bwMode="auto">
          <a:xfrm>
            <a:off x="3200401" y="2400301"/>
            <a:ext cx="8991599" cy="4457700"/>
          </a:xfrm>
          <a:prstGeom prst="rect">
            <a:avLst/>
          </a:prstGeom>
          <a:noFill/>
        </p:spPr>
      </p:pic>
      <p:sp>
        <p:nvSpPr>
          <p:cNvPr id="6" name="Titre 5">
            <a:extLst>
              <a:ext uri="{FF2B5EF4-FFF2-40B4-BE49-F238E27FC236}">
                <a16:creationId xmlns:a16="http://schemas.microsoft.com/office/drawing/2014/main" id="{D0500B91-D4B4-429C-8675-4F733240E8D1}"/>
              </a:ext>
            </a:extLst>
          </p:cNvPr>
          <p:cNvSpPr>
            <a:spLocks noGrp="1"/>
          </p:cNvSpPr>
          <p:nvPr>
            <p:ph type="title"/>
          </p:nvPr>
        </p:nvSpPr>
        <p:spPr/>
        <p:txBody>
          <a:bodyPr/>
          <a:lstStyle/>
          <a:p>
            <a:r>
              <a:rPr lang="fr-FR" dirty="0"/>
              <a:t>SPAW </a:t>
            </a:r>
            <a:r>
              <a:rPr lang="fr-FR" dirty="0" err="1"/>
              <a:t>Working</a:t>
            </a:r>
            <a:r>
              <a:rPr lang="fr-FR" dirty="0"/>
              <a:t> groups</a:t>
            </a:r>
            <a:endParaRPr lang="en-US" dirty="0"/>
          </a:p>
        </p:txBody>
      </p:sp>
      <p:graphicFrame>
        <p:nvGraphicFramePr>
          <p:cNvPr id="9" name="Diagramme 8">
            <a:extLst>
              <a:ext uri="{FF2B5EF4-FFF2-40B4-BE49-F238E27FC236}">
                <a16:creationId xmlns:a16="http://schemas.microsoft.com/office/drawing/2014/main" id="{0F569D9B-5D06-4E56-82FA-05FAE806DA15}"/>
              </a:ext>
            </a:extLst>
          </p:cNvPr>
          <p:cNvGraphicFramePr/>
          <p:nvPr>
            <p:extLst>
              <p:ext uri="{D42A27DB-BD31-4B8C-83A1-F6EECF244321}">
                <p14:modId xmlns:p14="http://schemas.microsoft.com/office/powerpoint/2010/main" val="3738925427"/>
              </p:ext>
            </p:extLst>
          </p:nvPr>
        </p:nvGraphicFramePr>
        <p:xfrm>
          <a:off x="6478429" y="-336028"/>
          <a:ext cx="5026343" cy="3765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Ellipse 11">
            <a:extLst>
              <a:ext uri="{FF2B5EF4-FFF2-40B4-BE49-F238E27FC236}">
                <a16:creationId xmlns:a16="http://schemas.microsoft.com/office/drawing/2014/main" id="{1FC1603E-AEE2-4ECF-B80C-28A982B65BF9}"/>
              </a:ext>
            </a:extLst>
          </p:cNvPr>
          <p:cNvSpPr/>
          <p:nvPr/>
        </p:nvSpPr>
        <p:spPr>
          <a:xfrm>
            <a:off x="4381500" y="619125"/>
            <a:ext cx="1514476" cy="15430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51 meetings</a:t>
            </a:r>
            <a:endParaRPr lang="en-US" dirty="0"/>
          </a:p>
        </p:txBody>
      </p:sp>
    </p:spTree>
    <p:extLst>
      <p:ext uri="{BB962C8B-B14F-4D97-AF65-F5344CB8AC3E}">
        <p14:creationId xmlns:p14="http://schemas.microsoft.com/office/powerpoint/2010/main" val="59376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41FEB37-4F8F-44CE-8C88-1DFFBCBFED0D}"/>
              </a:ext>
            </a:extLst>
          </p:cNvPr>
          <p:cNvSpPr>
            <a:spLocks noGrp="1"/>
          </p:cNvSpPr>
          <p:nvPr>
            <p:ph type="title"/>
          </p:nvPr>
        </p:nvSpPr>
        <p:spPr/>
        <p:txBody>
          <a:bodyPr/>
          <a:lstStyle/>
          <a:p>
            <a:r>
              <a:rPr lang="fr-FR" dirty="0"/>
              <a:t>Small </a:t>
            </a:r>
            <a:r>
              <a:rPr lang="fr-FR" dirty="0" err="1"/>
              <a:t>grants</a:t>
            </a:r>
            <a:r>
              <a:rPr lang="fr-FR" dirty="0"/>
              <a:t> program</a:t>
            </a:r>
            <a:endParaRPr lang="en-US" dirty="0"/>
          </a:p>
        </p:txBody>
      </p:sp>
      <p:sp>
        <p:nvSpPr>
          <p:cNvPr id="12" name="Espace réservé du contenu 11">
            <a:extLst>
              <a:ext uri="{FF2B5EF4-FFF2-40B4-BE49-F238E27FC236}">
                <a16:creationId xmlns:a16="http://schemas.microsoft.com/office/drawing/2014/main" id="{1BA3236B-5051-4180-8F60-E50FFCBD1EB3}"/>
              </a:ext>
            </a:extLst>
          </p:cNvPr>
          <p:cNvSpPr>
            <a:spLocks noGrp="1"/>
          </p:cNvSpPr>
          <p:nvPr>
            <p:ph sz="half" idx="2"/>
          </p:nvPr>
        </p:nvSpPr>
        <p:spPr>
          <a:xfrm>
            <a:off x="3200401" y="2829230"/>
            <a:ext cx="2639813" cy="4028770"/>
          </a:xfrm>
        </p:spPr>
        <p:txBody>
          <a:bodyPr anchor="t">
            <a:normAutofit fontScale="70000" lnSpcReduction="20000"/>
          </a:bodyPr>
          <a:lstStyle/>
          <a:p>
            <a:r>
              <a:rPr lang="en-US" dirty="0"/>
              <a:t>Raise awareness and promoting a natural heritage for the conservation of marine biodiversity;</a:t>
            </a:r>
          </a:p>
          <a:p>
            <a:r>
              <a:rPr lang="en-US" dirty="0"/>
              <a:t>Empower communities and support sustainable resources management;</a:t>
            </a:r>
          </a:p>
          <a:p>
            <a:r>
              <a:rPr lang="en-US" dirty="0"/>
              <a:t>Support capacity-building programs;</a:t>
            </a:r>
          </a:p>
          <a:p>
            <a:r>
              <a:rPr lang="en-US" dirty="0"/>
              <a:t>Improve efficiently the conservation status of threatened species;</a:t>
            </a:r>
          </a:p>
          <a:p>
            <a:r>
              <a:rPr lang="en-US" dirty="0"/>
              <a:t>Support PA’s managers to improve the effectiveness of PA management;</a:t>
            </a:r>
          </a:p>
          <a:p>
            <a:r>
              <a:rPr lang="en-US" dirty="0"/>
              <a:t>Implement actions to restore ecosystems or species populations;</a:t>
            </a:r>
          </a:p>
        </p:txBody>
      </p:sp>
      <p:sp>
        <p:nvSpPr>
          <p:cNvPr id="5" name="Espace réservé du numéro de diapositive 4">
            <a:extLst>
              <a:ext uri="{FF2B5EF4-FFF2-40B4-BE49-F238E27FC236}">
                <a16:creationId xmlns:a16="http://schemas.microsoft.com/office/drawing/2014/main" id="{398AFF83-19D3-4481-97AA-8C75B1B90CCE}"/>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8" name="image17.png">
            <a:extLst>
              <a:ext uri="{FF2B5EF4-FFF2-40B4-BE49-F238E27FC236}">
                <a16:creationId xmlns:a16="http://schemas.microsoft.com/office/drawing/2014/main" id="{0A543F8C-79AE-4EE2-B483-8C3A6829BFAD}"/>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5901317" y="2256817"/>
            <a:ext cx="6328321" cy="4601183"/>
          </a:xfrm>
          <a:prstGeom prst="rect">
            <a:avLst/>
          </a:prstGeom>
          <a:ln/>
        </p:spPr>
      </p:pic>
      <p:graphicFrame>
        <p:nvGraphicFramePr>
          <p:cNvPr id="13" name="Graphique 12">
            <a:extLst>
              <a:ext uri="{FF2B5EF4-FFF2-40B4-BE49-F238E27FC236}">
                <a16:creationId xmlns:a16="http://schemas.microsoft.com/office/drawing/2014/main" id="{4ED009C7-03BA-41BE-9CD7-3A0238C1A02F}"/>
              </a:ext>
            </a:extLst>
          </p:cNvPr>
          <p:cNvGraphicFramePr/>
          <p:nvPr>
            <p:extLst>
              <p:ext uri="{D42A27DB-BD31-4B8C-83A1-F6EECF244321}">
                <p14:modId xmlns:p14="http://schemas.microsoft.com/office/powerpoint/2010/main" val="3442972325"/>
              </p:ext>
            </p:extLst>
          </p:nvPr>
        </p:nvGraphicFramePr>
        <p:xfrm>
          <a:off x="3200401" y="-394195"/>
          <a:ext cx="4546600" cy="3054350"/>
        </p:xfrm>
        <a:graphic>
          <a:graphicData uri="http://schemas.openxmlformats.org/drawingml/2006/chart">
            <c:chart xmlns:c="http://schemas.openxmlformats.org/drawingml/2006/chart" xmlns:r="http://schemas.openxmlformats.org/officeDocument/2006/relationships" r:id="rId4"/>
          </a:graphicData>
        </a:graphic>
      </p:graphicFrame>
      <p:sp>
        <p:nvSpPr>
          <p:cNvPr id="2" name="Ellipse 1">
            <a:extLst>
              <a:ext uri="{FF2B5EF4-FFF2-40B4-BE49-F238E27FC236}">
                <a16:creationId xmlns:a16="http://schemas.microsoft.com/office/drawing/2014/main" id="{21619CCC-ECEC-4351-AE02-2852B410649B}"/>
              </a:ext>
            </a:extLst>
          </p:cNvPr>
          <p:cNvSpPr/>
          <p:nvPr/>
        </p:nvSpPr>
        <p:spPr>
          <a:xfrm>
            <a:off x="8037428" y="170329"/>
            <a:ext cx="1656000" cy="1656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16 </a:t>
            </a:r>
            <a:r>
              <a:rPr lang="fr-FR" dirty="0" err="1"/>
              <a:t>projects</a:t>
            </a:r>
            <a:r>
              <a:rPr lang="fr-FR" dirty="0"/>
              <a:t> </a:t>
            </a:r>
            <a:r>
              <a:rPr lang="fr-FR" dirty="0" err="1"/>
              <a:t>supported</a:t>
            </a:r>
            <a:endParaRPr lang="en-US" dirty="0"/>
          </a:p>
        </p:txBody>
      </p:sp>
      <p:sp>
        <p:nvSpPr>
          <p:cNvPr id="9" name="Ellipse 8">
            <a:extLst>
              <a:ext uri="{FF2B5EF4-FFF2-40B4-BE49-F238E27FC236}">
                <a16:creationId xmlns:a16="http://schemas.microsoft.com/office/drawing/2014/main" id="{B6663BFF-0A05-4898-B5C3-DD546812B112}"/>
              </a:ext>
            </a:extLst>
          </p:cNvPr>
          <p:cNvSpPr/>
          <p:nvPr/>
        </p:nvSpPr>
        <p:spPr>
          <a:xfrm>
            <a:off x="9905607" y="170329"/>
            <a:ext cx="1656000" cy="1656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223,631€</a:t>
            </a:r>
            <a:endParaRPr lang="en-US" dirty="0"/>
          </a:p>
        </p:txBody>
      </p:sp>
    </p:spTree>
    <p:extLst>
      <p:ext uri="{BB962C8B-B14F-4D97-AF65-F5344CB8AC3E}">
        <p14:creationId xmlns:p14="http://schemas.microsoft.com/office/powerpoint/2010/main" val="227438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5406E-7E12-4EC3-B1CA-25F2B24A8735}"/>
              </a:ext>
            </a:extLst>
          </p:cNvPr>
          <p:cNvSpPr>
            <a:spLocks noGrp="1"/>
          </p:cNvSpPr>
          <p:nvPr>
            <p:ph type="title"/>
          </p:nvPr>
        </p:nvSpPr>
        <p:spPr/>
        <p:txBody>
          <a:bodyPr/>
          <a:lstStyle/>
          <a:p>
            <a:r>
              <a:rPr lang="fr-FR" dirty="0" err="1"/>
              <a:t>Species</a:t>
            </a:r>
            <a:endParaRPr lang="en-US" dirty="0"/>
          </a:p>
        </p:txBody>
      </p:sp>
      <p:grpSp>
        <p:nvGrpSpPr>
          <p:cNvPr id="26" name="Groupe 25">
            <a:extLst>
              <a:ext uri="{FF2B5EF4-FFF2-40B4-BE49-F238E27FC236}">
                <a16:creationId xmlns:a16="http://schemas.microsoft.com/office/drawing/2014/main" id="{F84DBF02-21F5-4131-8262-5862AA483C5A}"/>
              </a:ext>
            </a:extLst>
          </p:cNvPr>
          <p:cNvGrpSpPr/>
          <p:nvPr/>
        </p:nvGrpSpPr>
        <p:grpSpPr>
          <a:xfrm>
            <a:off x="6990616" y="198202"/>
            <a:ext cx="4193852" cy="1744863"/>
            <a:chOff x="7539290" y="251405"/>
            <a:chExt cx="4193852" cy="1744863"/>
          </a:xfrm>
        </p:grpSpPr>
        <p:sp>
          <p:nvSpPr>
            <p:cNvPr id="15" name="Forme libre : forme 14">
              <a:extLst>
                <a:ext uri="{FF2B5EF4-FFF2-40B4-BE49-F238E27FC236}">
                  <a16:creationId xmlns:a16="http://schemas.microsoft.com/office/drawing/2014/main" id="{4A1CC6E1-2879-4D52-94CD-0E071A48DD7C}"/>
                </a:ext>
              </a:extLst>
            </p:cNvPr>
            <p:cNvSpPr/>
            <p:nvPr/>
          </p:nvSpPr>
          <p:spPr>
            <a:xfrm>
              <a:off x="7708376" y="1741831"/>
              <a:ext cx="2019834" cy="184955"/>
            </a:xfrm>
            <a:custGeom>
              <a:avLst/>
              <a:gdLst>
                <a:gd name="connsiteX0" fmla="*/ 0 w 2019834"/>
                <a:gd name="connsiteY0" fmla="*/ 0 h 184955"/>
                <a:gd name="connsiteX1" fmla="*/ 2019834 w 2019834"/>
                <a:gd name="connsiteY1" fmla="*/ 0 h 184955"/>
                <a:gd name="connsiteX2" fmla="*/ 2019834 w 2019834"/>
                <a:gd name="connsiteY2" fmla="*/ 184955 h 184955"/>
                <a:gd name="connsiteX3" fmla="*/ 0 w 2019834"/>
                <a:gd name="connsiteY3" fmla="*/ 184955 h 184955"/>
                <a:gd name="connsiteX4" fmla="*/ 0 w 2019834"/>
                <a:gd name="connsiteY4" fmla="*/ 0 h 18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34" h="184955">
                  <a:moveTo>
                    <a:pt x="0" y="0"/>
                  </a:moveTo>
                  <a:lnTo>
                    <a:pt x="2019834" y="0"/>
                  </a:lnTo>
                  <a:lnTo>
                    <a:pt x="2019834" y="184955"/>
                  </a:lnTo>
                  <a:lnTo>
                    <a:pt x="0" y="184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30480" rIns="81280" bIns="30480" numCol="1" spcCol="1270" anchor="ctr" anchorCtr="0">
              <a:noAutofit/>
            </a:bodyPr>
            <a:lstStyle/>
            <a:p>
              <a:pPr marL="0" lvl="0" indent="0" algn="l" defTabSz="355600">
                <a:lnSpc>
                  <a:spcPct val="90000"/>
                </a:lnSpc>
                <a:spcBef>
                  <a:spcPct val="0"/>
                </a:spcBef>
                <a:spcAft>
                  <a:spcPct val="35000"/>
                </a:spcAft>
                <a:buNone/>
              </a:pPr>
              <a:r>
                <a:rPr lang="fr-FR" sz="1400" kern="1200" dirty="0">
                  <a:latin typeface="Helvetica" pitchFamily="2" charset="0"/>
                </a:rPr>
                <a:t>Ad hoc WG</a:t>
              </a:r>
              <a:endParaRPr lang="en-US" sz="1400" kern="1200" dirty="0">
                <a:latin typeface="Helvetica" pitchFamily="2" charset="0"/>
              </a:endParaRPr>
            </a:p>
          </p:txBody>
        </p:sp>
        <p:grpSp>
          <p:nvGrpSpPr>
            <p:cNvPr id="24" name="Groupe 23">
              <a:extLst>
                <a:ext uri="{FF2B5EF4-FFF2-40B4-BE49-F238E27FC236}">
                  <a16:creationId xmlns:a16="http://schemas.microsoft.com/office/drawing/2014/main" id="{CC35A27A-2B92-4028-BDF8-6EF9E44E24F2}"/>
                </a:ext>
              </a:extLst>
            </p:cNvPr>
            <p:cNvGrpSpPr/>
            <p:nvPr/>
          </p:nvGrpSpPr>
          <p:grpSpPr>
            <a:xfrm>
              <a:off x="7539290" y="251405"/>
              <a:ext cx="4193852" cy="1744863"/>
              <a:chOff x="7586182" y="295699"/>
              <a:chExt cx="4193852" cy="1744863"/>
            </a:xfrm>
          </p:grpSpPr>
          <p:sp>
            <p:nvSpPr>
              <p:cNvPr id="10" name="Cadre 9">
                <a:extLst>
                  <a:ext uri="{FF2B5EF4-FFF2-40B4-BE49-F238E27FC236}">
                    <a16:creationId xmlns:a16="http://schemas.microsoft.com/office/drawing/2014/main" id="{7C7BF018-63FB-45E3-A388-CB332A71F3DD}"/>
                  </a:ext>
                </a:extLst>
              </p:cNvPr>
              <p:cNvSpPr/>
              <p:nvPr/>
            </p:nvSpPr>
            <p:spPr>
              <a:xfrm>
                <a:off x="7670371" y="482399"/>
                <a:ext cx="2189628" cy="1558163"/>
              </a:xfrm>
              <a:prstGeom prst="frame">
                <a:avLst>
                  <a:gd name="adj1" fmla="val 5450"/>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Rectangle 10">
                <a:extLst>
                  <a:ext uri="{FF2B5EF4-FFF2-40B4-BE49-F238E27FC236}">
                    <a16:creationId xmlns:a16="http://schemas.microsoft.com/office/drawing/2014/main" id="{FFFA5B35-4318-4ADD-820F-D91F5BFF5079}"/>
                  </a:ext>
                </a:extLst>
              </p:cNvPr>
              <p:cNvSpPr/>
              <p:nvPr/>
            </p:nvSpPr>
            <p:spPr>
              <a:xfrm>
                <a:off x="11695845" y="482399"/>
                <a:ext cx="84189" cy="1558163"/>
              </a:xfrm>
              <a:prstGeom prst="rect">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4" name="Rectangle 13">
                <a:extLst>
                  <a:ext uri="{FF2B5EF4-FFF2-40B4-BE49-F238E27FC236}">
                    <a16:creationId xmlns:a16="http://schemas.microsoft.com/office/drawing/2014/main" id="{1E3D050D-C8D9-4156-9228-3F152A311929}"/>
                  </a:ext>
                </a:extLst>
              </p:cNvPr>
              <p:cNvSpPr/>
              <p:nvPr/>
            </p:nvSpPr>
            <p:spPr>
              <a:xfrm>
                <a:off x="7586182" y="295699"/>
                <a:ext cx="2105438" cy="1473886"/>
              </a:xfrm>
              <a:prstGeom prst="rect">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orme libre : forme 15">
                <a:extLst>
                  <a:ext uri="{FF2B5EF4-FFF2-40B4-BE49-F238E27FC236}">
                    <a16:creationId xmlns:a16="http://schemas.microsoft.com/office/drawing/2014/main" id="{D21D289B-4C81-4CB8-B6D8-57163AB39887}"/>
                  </a:ext>
                </a:extLst>
              </p:cNvPr>
              <p:cNvSpPr/>
              <p:nvPr/>
            </p:nvSpPr>
            <p:spPr>
              <a:xfrm>
                <a:off x="9949141" y="482399"/>
                <a:ext cx="1662515" cy="1558163"/>
              </a:xfrm>
              <a:custGeom>
                <a:avLst/>
                <a:gdLst>
                  <a:gd name="connsiteX0" fmla="*/ 0 w 1001073"/>
                  <a:gd name="connsiteY0" fmla="*/ 0 h 1558163"/>
                  <a:gd name="connsiteX1" fmla="*/ 1001073 w 1001073"/>
                  <a:gd name="connsiteY1" fmla="*/ 0 h 1558163"/>
                  <a:gd name="connsiteX2" fmla="*/ 1001073 w 1001073"/>
                  <a:gd name="connsiteY2" fmla="*/ 1558163 h 1558163"/>
                  <a:gd name="connsiteX3" fmla="*/ 0 w 1001073"/>
                  <a:gd name="connsiteY3" fmla="*/ 1558163 h 1558163"/>
                  <a:gd name="connsiteX4" fmla="*/ 0 w 1001073"/>
                  <a:gd name="connsiteY4" fmla="*/ 0 h 155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73" h="1558163">
                    <a:moveTo>
                      <a:pt x="0" y="0"/>
                    </a:moveTo>
                    <a:lnTo>
                      <a:pt x="1001073" y="0"/>
                    </a:lnTo>
                    <a:lnTo>
                      <a:pt x="1001073" y="1558163"/>
                    </a:lnTo>
                    <a:lnTo>
                      <a:pt x="0" y="1558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err="1">
                    <a:latin typeface="Helvetica" pitchFamily="2" charset="0"/>
                  </a:rPr>
                  <a:t>Saw</a:t>
                </a:r>
                <a:r>
                  <a:rPr lang="fr-FR" sz="1400" kern="1200" dirty="0">
                    <a:latin typeface="Helvetica" pitchFamily="2" charset="0"/>
                  </a:rPr>
                  <a:t> </a:t>
                </a:r>
                <a:r>
                  <a:rPr lang="fr-FR" sz="1400" kern="1200" dirty="0" err="1">
                    <a:latin typeface="Helvetica" pitchFamily="2" charset="0"/>
                  </a:rPr>
                  <a:t>Fishes</a:t>
                </a:r>
                <a:endParaRPr lang="en-US" sz="1400" kern="1200" dirty="0">
                  <a:latin typeface="Helvetica" pitchFamily="2" charset="0"/>
                </a:endParaRPr>
              </a:p>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a:latin typeface="Helvetica" pitchFamily="2" charset="0"/>
                  </a:rPr>
                  <a:t>Nassau grouper</a:t>
                </a:r>
                <a:endParaRPr lang="en-US" sz="1400" kern="1200" dirty="0">
                  <a:latin typeface="Helvetica" pitchFamily="2" charset="0"/>
                </a:endParaRPr>
              </a:p>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a:latin typeface="Helvetica" pitchFamily="2" charset="0"/>
                  </a:rPr>
                  <a:t>Parrot Fish</a:t>
                </a:r>
                <a:endParaRPr lang="en-US" sz="1400" kern="1200" dirty="0">
                  <a:latin typeface="Helvetica" pitchFamily="2" charset="0"/>
                </a:endParaRPr>
              </a:p>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err="1">
                    <a:latin typeface="Helvetica" pitchFamily="2" charset="0"/>
                  </a:rPr>
                  <a:t>Sharks</a:t>
                </a:r>
                <a:r>
                  <a:rPr lang="fr-FR" sz="1400" kern="1200" dirty="0">
                    <a:latin typeface="Helvetica" pitchFamily="2" charset="0"/>
                  </a:rPr>
                  <a:t> &amp; Rays</a:t>
                </a:r>
                <a:endParaRPr lang="en-US" sz="1400" kern="1200" dirty="0">
                  <a:latin typeface="Helvetica" pitchFamily="2" charset="0"/>
                </a:endParaRPr>
              </a:p>
            </p:txBody>
          </p:sp>
        </p:grpSp>
      </p:grpSp>
      <p:grpSp>
        <p:nvGrpSpPr>
          <p:cNvPr id="27" name="Groupe 26">
            <a:extLst>
              <a:ext uri="{FF2B5EF4-FFF2-40B4-BE49-F238E27FC236}">
                <a16:creationId xmlns:a16="http://schemas.microsoft.com/office/drawing/2014/main" id="{FB3B6BBD-9D3D-40F1-8EC8-04029C27A2B7}"/>
              </a:ext>
            </a:extLst>
          </p:cNvPr>
          <p:cNvGrpSpPr/>
          <p:nvPr/>
        </p:nvGrpSpPr>
        <p:grpSpPr>
          <a:xfrm>
            <a:off x="6990616" y="2129740"/>
            <a:ext cx="4193852" cy="1744863"/>
            <a:chOff x="7539290" y="2182943"/>
            <a:chExt cx="4193852" cy="1744863"/>
          </a:xfrm>
        </p:grpSpPr>
        <p:sp>
          <p:nvSpPr>
            <p:cNvPr id="18" name="Forme libre : forme 17">
              <a:extLst>
                <a:ext uri="{FF2B5EF4-FFF2-40B4-BE49-F238E27FC236}">
                  <a16:creationId xmlns:a16="http://schemas.microsoft.com/office/drawing/2014/main" id="{FA047714-0880-465F-AF8F-2593B443A57A}"/>
                </a:ext>
              </a:extLst>
            </p:cNvPr>
            <p:cNvSpPr/>
            <p:nvPr/>
          </p:nvSpPr>
          <p:spPr>
            <a:xfrm>
              <a:off x="7708376" y="3656829"/>
              <a:ext cx="2019834" cy="184955"/>
            </a:xfrm>
            <a:custGeom>
              <a:avLst/>
              <a:gdLst>
                <a:gd name="connsiteX0" fmla="*/ 0 w 2019834"/>
                <a:gd name="connsiteY0" fmla="*/ 0 h 184955"/>
                <a:gd name="connsiteX1" fmla="*/ 2019834 w 2019834"/>
                <a:gd name="connsiteY1" fmla="*/ 0 h 184955"/>
                <a:gd name="connsiteX2" fmla="*/ 2019834 w 2019834"/>
                <a:gd name="connsiteY2" fmla="*/ 184955 h 184955"/>
                <a:gd name="connsiteX3" fmla="*/ 0 w 2019834"/>
                <a:gd name="connsiteY3" fmla="*/ 184955 h 184955"/>
                <a:gd name="connsiteX4" fmla="*/ 0 w 2019834"/>
                <a:gd name="connsiteY4" fmla="*/ 0 h 18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34" h="184955">
                  <a:moveTo>
                    <a:pt x="0" y="0"/>
                  </a:moveTo>
                  <a:lnTo>
                    <a:pt x="2019834" y="0"/>
                  </a:lnTo>
                  <a:lnTo>
                    <a:pt x="2019834" y="184955"/>
                  </a:lnTo>
                  <a:lnTo>
                    <a:pt x="0" y="184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30480" rIns="81280" bIns="30480" numCol="1" spcCol="1270" anchor="ctr" anchorCtr="0">
              <a:noAutofit/>
            </a:bodyPr>
            <a:lstStyle/>
            <a:p>
              <a:pPr marL="0" lvl="0" indent="0" algn="l" defTabSz="355600">
                <a:lnSpc>
                  <a:spcPct val="90000"/>
                </a:lnSpc>
                <a:spcBef>
                  <a:spcPct val="0"/>
                </a:spcBef>
                <a:spcAft>
                  <a:spcPct val="35000"/>
                </a:spcAft>
                <a:buNone/>
              </a:pPr>
              <a:r>
                <a:rPr lang="fr-FR" sz="1400" kern="1200" dirty="0">
                  <a:latin typeface="Helvetica" pitchFamily="2" charset="0"/>
                </a:rPr>
                <a:t>Small </a:t>
              </a:r>
              <a:r>
                <a:rPr lang="fr-FR" sz="1400" kern="1200" dirty="0" err="1">
                  <a:latin typeface="Helvetica" pitchFamily="2" charset="0"/>
                </a:rPr>
                <a:t>grants</a:t>
              </a:r>
              <a:endParaRPr lang="en-US" sz="1400" kern="1200" dirty="0">
                <a:latin typeface="Helvetica" pitchFamily="2" charset="0"/>
              </a:endParaRPr>
            </a:p>
          </p:txBody>
        </p:sp>
        <p:grpSp>
          <p:nvGrpSpPr>
            <p:cNvPr id="23" name="Groupe 22">
              <a:extLst>
                <a:ext uri="{FF2B5EF4-FFF2-40B4-BE49-F238E27FC236}">
                  <a16:creationId xmlns:a16="http://schemas.microsoft.com/office/drawing/2014/main" id="{6EC09B20-0652-4768-9479-907D3505ACC2}"/>
                </a:ext>
              </a:extLst>
            </p:cNvPr>
            <p:cNvGrpSpPr/>
            <p:nvPr/>
          </p:nvGrpSpPr>
          <p:grpSpPr>
            <a:xfrm>
              <a:off x="7539290" y="2182943"/>
              <a:ext cx="4193852" cy="1744863"/>
              <a:chOff x="7586182" y="2497952"/>
              <a:chExt cx="4193852" cy="1744863"/>
            </a:xfrm>
          </p:grpSpPr>
          <p:sp>
            <p:nvSpPr>
              <p:cNvPr id="7" name="Rectangle 6">
                <a:extLst>
                  <a:ext uri="{FF2B5EF4-FFF2-40B4-BE49-F238E27FC236}">
                    <a16:creationId xmlns:a16="http://schemas.microsoft.com/office/drawing/2014/main" id="{AA4B5EDB-BB56-4FEE-BBF5-6442CE757B88}"/>
                  </a:ext>
                </a:extLst>
              </p:cNvPr>
              <p:cNvSpPr/>
              <p:nvPr/>
            </p:nvSpPr>
            <p:spPr>
              <a:xfrm>
                <a:off x="11695845" y="2684652"/>
                <a:ext cx="84189" cy="1558163"/>
              </a:xfrm>
              <a:prstGeom prst="rect">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 name="Cadre 8">
                <a:extLst>
                  <a:ext uri="{FF2B5EF4-FFF2-40B4-BE49-F238E27FC236}">
                    <a16:creationId xmlns:a16="http://schemas.microsoft.com/office/drawing/2014/main" id="{35394D9E-664A-4898-BC16-B6EE5663130E}"/>
                  </a:ext>
                </a:extLst>
              </p:cNvPr>
              <p:cNvSpPr/>
              <p:nvPr/>
            </p:nvSpPr>
            <p:spPr>
              <a:xfrm>
                <a:off x="7670371" y="2684652"/>
                <a:ext cx="2189628" cy="1558163"/>
              </a:xfrm>
              <a:prstGeom prst="frame">
                <a:avLst>
                  <a:gd name="adj1" fmla="val 5450"/>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7" name="Rectangle 16">
                <a:extLst>
                  <a:ext uri="{FF2B5EF4-FFF2-40B4-BE49-F238E27FC236}">
                    <a16:creationId xmlns:a16="http://schemas.microsoft.com/office/drawing/2014/main" id="{9BA05FA2-35B1-4072-A8C2-66D65FCC5203}"/>
                  </a:ext>
                </a:extLst>
              </p:cNvPr>
              <p:cNvSpPr/>
              <p:nvPr/>
            </p:nvSpPr>
            <p:spPr>
              <a:xfrm>
                <a:off x="7586182" y="2497952"/>
                <a:ext cx="2105438" cy="1473886"/>
              </a:xfrm>
              <a:prstGeom prst="rect">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4881741"/>
                  <a:satOff val="21010"/>
                  <a:lumOff val="5827"/>
                  <a:alphaOff val="0"/>
                </a:schemeClr>
              </a:effectRef>
              <a:fontRef idx="minor">
                <a:schemeClr val="lt1">
                  <a:hueOff val="0"/>
                  <a:satOff val="0"/>
                  <a:lumOff val="0"/>
                  <a:alphaOff val="0"/>
                </a:schemeClr>
              </a:fontRef>
            </p:style>
          </p:sp>
          <p:sp>
            <p:nvSpPr>
              <p:cNvPr id="19" name="Forme libre : forme 18">
                <a:extLst>
                  <a:ext uri="{FF2B5EF4-FFF2-40B4-BE49-F238E27FC236}">
                    <a16:creationId xmlns:a16="http://schemas.microsoft.com/office/drawing/2014/main" id="{51686664-D29F-4348-8C23-8050B42D35AE}"/>
                  </a:ext>
                </a:extLst>
              </p:cNvPr>
              <p:cNvSpPr/>
              <p:nvPr/>
            </p:nvSpPr>
            <p:spPr>
              <a:xfrm>
                <a:off x="9949141" y="2684652"/>
                <a:ext cx="1662515" cy="1558163"/>
              </a:xfrm>
              <a:custGeom>
                <a:avLst/>
                <a:gdLst>
                  <a:gd name="connsiteX0" fmla="*/ 0 w 1001073"/>
                  <a:gd name="connsiteY0" fmla="*/ 0 h 1558163"/>
                  <a:gd name="connsiteX1" fmla="*/ 1001073 w 1001073"/>
                  <a:gd name="connsiteY1" fmla="*/ 0 h 1558163"/>
                  <a:gd name="connsiteX2" fmla="*/ 1001073 w 1001073"/>
                  <a:gd name="connsiteY2" fmla="*/ 1558163 h 1558163"/>
                  <a:gd name="connsiteX3" fmla="*/ 0 w 1001073"/>
                  <a:gd name="connsiteY3" fmla="*/ 1558163 h 1558163"/>
                  <a:gd name="connsiteX4" fmla="*/ 0 w 1001073"/>
                  <a:gd name="connsiteY4" fmla="*/ 0 h 155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73" h="1558163">
                    <a:moveTo>
                      <a:pt x="0" y="0"/>
                    </a:moveTo>
                    <a:lnTo>
                      <a:pt x="1001073" y="0"/>
                    </a:lnTo>
                    <a:lnTo>
                      <a:pt x="1001073" y="1558163"/>
                    </a:lnTo>
                    <a:lnTo>
                      <a:pt x="0" y="1558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a:latin typeface="Helvetica" pitchFamily="2" charset="0"/>
                  </a:rPr>
                  <a:t>Management plans</a:t>
                </a:r>
                <a:endParaRPr lang="en-US" sz="1400" kern="1200" dirty="0">
                  <a:latin typeface="Helvetica" pitchFamily="2" charset="0"/>
                </a:endParaRPr>
              </a:p>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a:latin typeface="Helvetica" pitchFamily="2" charset="0"/>
                  </a:rPr>
                  <a:t>Scientific </a:t>
                </a:r>
                <a:r>
                  <a:rPr lang="fr-FR" sz="1400" kern="1200" dirty="0" err="1">
                    <a:latin typeface="Helvetica" pitchFamily="2" charset="0"/>
                  </a:rPr>
                  <a:t>expeditions</a:t>
                </a:r>
                <a:endParaRPr lang="en-US" sz="1400" kern="1200" dirty="0">
                  <a:latin typeface="Helvetica" pitchFamily="2" charset="0"/>
                </a:endParaRPr>
              </a:p>
              <a:p>
                <a:pPr marL="285750" lvl="0" indent="-285750" algn="l" defTabSz="355600">
                  <a:lnSpc>
                    <a:spcPct val="90000"/>
                  </a:lnSpc>
                  <a:spcBef>
                    <a:spcPct val="0"/>
                  </a:spcBef>
                  <a:spcAft>
                    <a:spcPct val="35000"/>
                  </a:spcAft>
                  <a:buFont typeface="Arial" panose="020B0604020202020204" pitchFamily="34" charset="0"/>
                  <a:buChar char="•"/>
                </a:pPr>
                <a:r>
                  <a:rPr lang="fr-FR" sz="1400" kern="1200" dirty="0">
                    <a:latin typeface="Helvetica" pitchFamily="2" charset="0"/>
                  </a:rPr>
                  <a:t>Conservation &amp; monitoring</a:t>
                </a:r>
                <a:endParaRPr lang="en-US" sz="1400" kern="1200" dirty="0">
                  <a:latin typeface="Helvetica" pitchFamily="2" charset="0"/>
                </a:endParaRPr>
              </a:p>
            </p:txBody>
          </p:sp>
        </p:grpSp>
      </p:grpSp>
      <p:grpSp>
        <p:nvGrpSpPr>
          <p:cNvPr id="28" name="Groupe 27">
            <a:extLst>
              <a:ext uri="{FF2B5EF4-FFF2-40B4-BE49-F238E27FC236}">
                <a16:creationId xmlns:a16="http://schemas.microsoft.com/office/drawing/2014/main" id="{3FCE311F-DD51-4291-8BA3-A391B1B7E7B2}"/>
              </a:ext>
            </a:extLst>
          </p:cNvPr>
          <p:cNvGrpSpPr/>
          <p:nvPr/>
        </p:nvGrpSpPr>
        <p:grpSpPr>
          <a:xfrm>
            <a:off x="6990616" y="4126523"/>
            <a:ext cx="4193852" cy="1859658"/>
            <a:chOff x="7539290" y="4179726"/>
            <a:chExt cx="4193852" cy="1859658"/>
          </a:xfrm>
        </p:grpSpPr>
        <p:sp>
          <p:nvSpPr>
            <p:cNvPr id="21" name="Forme libre : forme 20">
              <a:extLst>
                <a:ext uri="{FF2B5EF4-FFF2-40B4-BE49-F238E27FC236}">
                  <a16:creationId xmlns:a16="http://schemas.microsoft.com/office/drawing/2014/main" id="{46678332-EAC4-4897-844F-CD3DE5A3928F}"/>
                </a:ext>
              </a:extLst>
            </p:cNvPr>
            <p:cNvSpPr/>
            <p:nvPr/>
          </p:nvSpPr>
          <p:spPr>
            <a:xfrm>
              <a:off x="7708376" y="5790412"/>
              <a:ext cx="2019834" cy="184955"/>
            </a:xfrm>
            <a:custGeom>
              <a:avLst/>
              <a:gdLst>
                <a:gd name="connsiteX0" fmla="*/ 0 w 2019834"/>
                <a:gd name="connsiteY0" fmla="*/ 0 h 184955"/>
                <a:gd name="connsiteX1" fmla="*/ 2019834 w 2019834"/>
                <a:gd name="connsiteY1" fmla="*/ 0 h 184955"/>
                <a:gd name="connsiteX2" fmla="*/ 2019834 w 2019834"/>
                <a:gd name="connsiteY2" fmla="*/ 184955 h 184955"/>
                <a:gd name="connsiteX3" fmla="*/ 0 w 2019834"/>
                <a:gd name="connsiteY3" fmla="*/ 184955 h 184955"/>
                <a:gd name="connsiteX4" fmla="*/ 0 w 2019834"/>
                <a:gd name="connsiteY4" fmla="*/ 0 h 18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34" h="184955">
                  <a:moveTo>
                    <a:pt x="0" y="0"/>
                  </a:moveTo>
                  <a:lnTo>
                    <a:pt x="2019834" y="0"/>
                  </a:lnTo>
                  <a:lnTo>
                    <a:pt x="2019834" y="184955"/>
                  </a:lnTo>
                  <a:lnTo>
                    <a:pt x="0" y="1849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280" tIns="30480" rIns="81280" bIns="30480" numCol="1" spcCol="1270" anchor="ctr" anchorCtr="0">
              <a:noAutofit/>
            </a:bodyPr>
            <a:lstStyle/>
            <a:p>
              <a:pPr marL="0" lvl="0" indent="0" algn="l" defTabSz="355600">
                <a:lnSpc>
                  <a:spcPct val="90000"/>
                </a:lnSpc>
                <a:spcBef>
                  <a:spcPct val="0"/>
                </a:spcBef>
                <a:spcAft>
                  <a:spcPct val="35000"/>
                </a:spcAft>
                <a:buNone/>
              </a:pPr>
              <a:r>
                <a:rPr lang="fr-FR" sz="1400" kern="1200" dirty="0">
                  <a:latin typeface="Helvetica" pitchFamily="2" charset="0"/>
                </a:rPr>
                <a:t>CAMAC</a:t>
              </a:r>
              <a:endParaRPr lang="en-US" sz="1400" kern="1200" dirty="0">
                <a:latin typeface="Helvetica" pitchFamily="2" charset="0"/>
              </a:endParaRPr>
            </a:p>
          </p:txBody>
        </p:sp>
        <p:grpSp>
          <p:nvGrpSpPr>
            <p:cNvPr id="25" name="Groupe 24">
              <a:extLst>
                <a:ext uri="{FF2B5EF4-FFF2-40B4-BE49-F238E27FC236}">
                  <a16:creationId xmlns:a16="http://schemas.microsoft.com/office/drawing/2014/main" id="{3216C5FC-5112-4B32-912B-E5FCE01A143B}"/>
                </a:ext>
              </a:extLst>
            </p:cNvPr>
            <p:cNvGrpSpPr/>
            <p:nvPr/>
          </p:nvGrpSpPr>
          <p:grpSpPr>
            <a:xfrm>
              <a:off x="7539290" y="4179726"/>
              <a:ext cx="4193852" cy="1859658"/>
              <a:chOff x="7586182" y="4585412"/>
              <a:chExt cx="4193852" cy="1859658"/>
            </a:xfrm>
          </p:grpSpPr>
          <p:sp>
            <p:nvSpPr>
              <p:cNvPr id="12" name="Cadre 11">
                <a:extLst>
                  <a:ext uri="{FF2B5EF4-FFF2-40B4-BE49-F238E27FC236}">
                    <a16:creationId xmlns:a16="http://schemas.microsoft.com/office/drawing/2014/main" id="{A34C8E70-E54B-4607-B835-826AC9B25CE9}"/>
                  </a:ext>
                </a:extLst>
              </p:cNvPr>
              <p:cNvSpPr/>
              <p:nvPr/>
            </p:nvSpPr>
            <p:spPr>
              <a:xfrm>
                <a:off x="7670371" y="4886906"/>
                <a:ext cx="2189628" cy="1558163"/>
              </a:xfrm>
              <a:prstGeom prst="frame">
                <a:avLst>
                  <a:gd name="adj1" fmla="val 5450"/>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 name="Rectangle 12">
                <a:extLst>
                  <a:ext uri="{FF2B5EF4-FFF2-40B4-BE49-F238E27FC236}">
                    <a16:creationId xmlns:a16="http://schemas.microsoft.com/office/drawing/2014/main" id="{9EBB7BDB-3F49-4040-92FD-625030A19A7F}"/>
                  </a:ext>
                </a:extLst>
              </p:cNvPr>
              <p:cNvSpPr/>
              <p:nvPr/>
            </p:nvSpPr>
            <p:spPr>
              <a:xfrm>
                <a:off x="11695845" y="4886906"/>
                <a:ext cx="84189" cy="1558163"/>
              </a:xfrm>
              <a:prstGeom prst="rect">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0" name="Rectangle 19">
                <a:extLst>
                  <a:ext uri="{FF2B5EF4-FFF2-40B4-BE49-F238E27FC236}">
                    <a16:creationId xmlns:a16="http://schemas.microsoft.com/office/drawing/2014/main" id="{193EA36D-F56F-47CC-89AB-366CE210A197}"/>
                  </a:ext>
                </a:extLst>
              </p:cNvPr>
              <p:cNvSpPr>
                <a:spLocks noChangeAspect="1"/>
              </p:cNvSpPr>
              <p:nvPr/>
            </p:nvSpPr>
            <p:spPr>
              <a:xfrm>
                <a:off x="7586182" y="4700205"/>
                <a:ext cx="2105438" cy="1473886"/>
              </a:xfrm>
              <a:prstGeom prst="rect">
                <a:avLst/>
              </a:prstGeom>
              <a:blipFill>
                <a:blip r:embed="rId5"/>
                <a:srcRect/>
                <a:stretch>
                  <a:fillRect/>
                </a:stretch>
              </a:blipFill>
            </p:spPr>
            <p:style>
              <a:lnRef idx="2">
                <a:schemeClr val="lt1">
                  <a:hueOff val="0"/>
                  <a:satOff val="0"/>
                  <a:lumOff val="0"/>
                  <a:alphaOff val="0"/>
                </a:schemeClr>
              </a:lnRef>
              <a:fillRef idx="1">
                <a:scrgbClr r="0" g="0" b="0"/>
              </a:fillRef>
              <a:effectRef idx="0">
                <a:schemeClr val="accent1">
                  <a:tint val="50000"/>
                  <a:hueOff val="-9763481"/>
                  <a:satOff val="42019"/>
                  <a:lumOff val="11653"/>
                  <a:alphaOff val="0"/>
                </a:schemeClr>
              </a:effectRef>
              <a:fontRef idx="minor">
                <a:schemeClr val="lt1">
                  <a:hueOff val="0"/>
                  <a:satOff val="0"/>
                  <a:lumOff val="0"/>
                  <a:alphaOff val="0"/>
                </a:schemeClr>
              </a:fontRef>
            </p:style>
          </p:sp>
          <p:sp>
            <p:nvSpPr>
              <p:cNvPr id="22" name="Forme libre : forme 21">
                <a:extLst>
                  <a:ext uri="{FF2B5EF4-FFF2-40B4-BE49-F238E27FC236}">
                    <a16:creationId xmlns:a16="http://schemas.microsoft.com/office/drawing/2014/main" id="{C5365627-0499-4D28-9A8E-C54FF804911E}"/>
                  </a:ext>
                </a:extLst>
              </p:cNvPr>
              <p:cNvSpPr/>
              <p:nvPr/>
            </p:nvSpPr>
            <p:spPr>
              <a:xfrm>
                <a:off x="9949141" y="4585412"/>
                <a:ext cx="1662515" cy="1859658"/>
              </a:xfrm>
              <a:custGeom>
                <a:avLst/>
                <a:gdLst>
                  <a:gd name="connsiteX0" fmla="*/ 0 w 1001073"/>
                  <a:gd name="connsiteY0" fmla="*/ 0 h 1558163"/>
                  <a:gd name="connsiteX1" fmla="*/ 1001073 w 1001073"/>
                  <a:gd name="connsiteY1" fmla="*/ 0 h 1558163"/>
                  <a:gd name="connsiteX2" fmla="*/ 1001073 w 1001073"/>
                  <a:gd name="connsiteY2" fmla="*/ 1558163 h 1558163"/>
                  <a:gd name="connsiteX3" fmla="*/ 0 w 1001073"/>
                  <a:gd name="connsiteY3" fmla="*/ 1558163 h 1558163"/>
                  <a:gd name="connsiteX4" fmla="*/ 0 w 1001073"/>
                  <a:gd name="connsiteY4" fmla="*/ 0 h 155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73" h="1558163">
                    <a:moveTo>
                      <a:pt x="0" y="0"/>
                    </a:moveTo>
                    <a:lnTo>
                      <a:pt x="1001073" y="0"/>
                    </a:lnTo>
                    <a:lnTo>
                      <a:pt x="1001073" y="1558163"/>
                    </a:lnTo>
                    <a:lnTo>
                      <a:pt x="0" y="1558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355600">
                  <a:lnSpc>
                    <a:spcPct val="90000"/>
                  </a:lnSpc>
                  <a:spcBef>
                    <a:spcPct val="0"/>
                  </a:spcBef>
                  <a:spcAft>
                    <a:spcPct val="35000"/>
                  </a:spcAft>
                  <a:buNone/>
                </a:pPr>
                <a:r>
                  <a:rPr lang="fr-FR" kern="1200" dirty="0">
                    <a:latin typeface="Helvetica" pitchFamily="2" charset="0"/>
                  </a:rPr>
                  <a:t>Phase 1:</a:t>
                </a:r>
                <a:endParaRPr lang="en-US" kern="1200" dirty="0">
                  <a:latin typeface="Helvetica" pitchFamily="2" charset="0"/>
                </a:endParaRPr>
              </a:p>
              <a:p>
                <a:pPr marL="285750" lvl="1" indent="-285750" algn="l" defTabSz="266700">
                  <a:lnSpc>
                    <a:spcPct val="90000"/>
                  </a:lnSpc>
                  <a:spcBef>
                    <a:spcPct val="0"/>
                  </a:spcBef>
                  <a:spcAft>
                    <a:spcPct val="15000"/>
                  </a:spcAft>
                  <a:buFont typeface="Arial" panose="020B0604020202020204" pitchFamily="34" charset="0"/>
                  <a:buChar char="•"/>
                </a:pPr>
                <a:r>
                  <a:rPr lang="en-US" sz="1400" b="0" strike="noStrike" kern="1200" spc="-1" dirty="0">
                    <a:solidFill>
                      <a:srgbClr val="000000"/>
                    </a:solidFill>
                    <a:latin typeface="Helvetica" pitchFamily="2" charset="0"/>
                    <a:ea typeface="NSimSun"/>
                  </a:rPr>
                  <a:t>Collaboration development </a:t>
                </a:r>
                <a:endParaRPr lang="en-US" sz="1400" kern="1200" dirty="0">
                  <a:latin typeface="Helvetica" pitchFamily="2" charset="0"/>
                </a:endParaRPr>
              </a:p>
              <a:p>
                <a:pPr marL="285750" lvl="1" indent="-285750" algn="l" defTabSz="266700">
                  <a:lnSpc>
                    <a:spcPct val="90000"/>
                  </a:lnSpc>
                  <a:spcBef>
                    <a:spcPct val="0"/>
                  </a:spcBef>
                  <a:spcAft>
                    <a:spcPct val="15000"/>
                  </a:spcAft>
                  <a:buFont typeface="Arial" panose="020B0604020202020204" pitchFamily="34" charset="0"/>
                  <a:buChar char="•"/>
                </a:pPr>
                <a:r>
                  <a:rPr lang="en-US" sz="1400" b="0" strike="noStrike" kern="1200" spc="-1" dirty="0">
                    <a:solidFill>
                      <a:srgbClr val="000000"/>
                    </a:solidFill>
                    <a:latin typeface="Helvetica" pitchFamily="2" charset="0"/>
                    <a:ea typeface="NSimSun"/>
                  </a:rPr>
                  <a:t>Assessment of available data </a:t>
                </a:r>
                <a:endParaRPr lang="en-US" sz="1400" b="0" strike="noStrike" kern="1200" spc="-1" dirty="0">
                  <a:latin typeface="Helvetica" pitchFamily="2" charset="0"/>
                </a:endParaRPr>
              </a:p>
              <a:p>
                <a:pPr marL="285750" lvl="1" indent="-285750" algn="l" defTabSz="266700">
                  <a:lnSpc>
                    <a:spcPct val="90000"/>
                  </a:lnSpc>
                  <a:spcBef>
                    <a:spcPct val="0"/>
                  </a:spcBef>
                  <a:spcAft>
                    <a:spcPct val="15000"/>
                  </a:spcAft>
                  <a:buFont typeface="Arial" panose="020B0604020202020204" pitchFamily="34" charset="0"/>
                  <a:buChar char="•"/>
                </a:pPr>
                <a:r>
                  <a:rPr lang="en-US" sz="1400" b="0" strike="noStrike" kern="1200" spc="-1" dirty="0">
                    <a:solidFill>
                      <a:srgbClr val="000000"/>
                    </a:solidFill>
                    <a:latin typeface="Helvetica" pitchFamily="2" charset="0"/>
                    <a:ea typeface="NSimSun"/>
                  </a:rPr>
                  <a:t>Determination of protocols </a:t>
                </a:r>
                <a:endParaRPr lang="en-US" sz="1400" b="0" strike="noStrike" kern="1200" spc="-1" dirty="0">
                  <a:latin typeface="Helvetica" pitchFamily="2" charset="0"/>
                </a:endParaRPr>
              </a:p>
              <a:p>
                <a:pPr marL="0" lvl="0" indent="0" algn="l" defTabSz="355600">
                  <a:lnSpc>
                    <a:spcPct val="90000"/>
                  </a:lnSpc>
                  <a:spcBef>
                    <a:spcPct val="0"/>
                  </a:spcBef>
                  <a:spcAft>
                    <a:spcPct val="35000"/>
                  </a:spcAft>
                  <a:buNone/>
                </a:pPr>
                <a:r>
                  <a:rPr lang="fr-FR" kern="1200" dirty="0">
                    <a:latin typeface="Helvetica" pitchFamily="2" charset="0"/>
                  </a:rPr>
                  <a:t>Phase 2: </a:t>
                </a:r>
                <a:r>
                  <a:rPr lang="fr-FR" kern="1200" dirty="0" err="1">
                    <a:latin typeface="Helvetica" pitchFamily="2" charset="0"/>
                  </a:rPr>
                  <a:t>implementation</a:t>
                </a:r>
                <a:endParaRPr lang="en-US" kern="1200" dirty="0">
                  <a:latin typeface="Helvetica" pitchFamily="2" charset="0"/>
                </a:endParaRPr>
              </a:p>
            </p:txBody>
          </p:sp>
        </p:grpSp>
      </p:grpSp>
      <p:sp>
        <p:nvSpPr>
          <p:cNvPr id="3" name="Espace réservé du contenu 2">
            <a:extLst>
              <a:ext uri="{FF2B5EF4-FFF2-40B4-BE49-F238E27FC236}">
                <a16:creationId xmlns:a16="http://schemas.microsoft.com/office/drawing/2014/main" id="{801B9F54-3BC7-48E0-99BE-3E116345D3D8}"/>
              </a:ext>
            </a:extLst>
          </p:cNvPr>
          <p:cNvSpPr>
            <a:spLocks noGrp="1"/>
          </p:cNvSpPr>
          <p:nvPr>
            <p:ph sz="half" idx="2"/>
          </p:nvPr>
        </p:nvSpPr>
        <p:spPr>
          <a:xfrm>
            <a:off x="3350306" y="868997"/>
            <a:ext cx="3474720" cy="5120640"/>
          </a:xfrm>
        </p:spPr>
        <p:txBody>
          <a:bodyPr/>
          <a:lstStyle/>
          <a:p>
            <a:pPr marL="0" indent="0">
              <a:buNone/>
            </a:pPr>
            <a:r>
              <a:rPr lang="en-US" sz="1800" b="1" dirty="0"/>
              <a:t>Threatened and endangered species</a:t>
            </a:r>
          </a:p>
          <a:p>
            <a:pPr lvl="1"/>
            <a:r>
              <a:rPr lang="en-US" sz="1800" dirty="0"/>
              <a:t>Build consensus in the region on priorities </a:t>
            </a:r>
          </a:p>
          <a:p>
            <a:pPr lvl="1"/>
            <a:r>
              <a:rPr lang="en-US" sz="1800" dirty="0"/>
              <a:t>Implement priority activities on existing species recovery and management plans </a:t>
            </a:r>
          </a:p>
          <a:p>
            <a:pPr lvl="1"/>
            <a:r>
              <a:rPr lang="en-US" sz="1800" dirty="0"/>
              <a:t>Develop adequate management plans and programs </a:t>
            </a:r>
          </a:p>
          <a:p>
            <a:pPr lvl="1"/>
            <a:r>
              <a:rPr lang="en-US" sz="1800" dirty="0"/>
              <a:t>Invasive alien species (IAS) </a:t>
            </a:r>
          </a:p>
          <a:p>
            <a:pPr marL="0" indent="0">
              <a:buNone/>
            </a:pPr>
            <a:endParaRPr lang="en-US" dirty="0"/>
          </a:p>
        </p:txBody>
      </p:sp>
      <p:sp>
        <p:nvSpPr>
          <p:cNvPr id="4" name="Espace réservé du pied de page 3">
            <a:extLst>
              <a:ext uri="{FF2B5EF4-FFF2-40B4-BE49-F238E27FC236}">
                <a16:creationId xmlns:a16="http://schemas.microsoft.com/office/drawing/2014/main" id="{2A1EEFFF-0D7F-41E7-A2AB-7DD04888C6C9}"/>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B3F9A438-C41F-4D06-ADE5-D917B0CBA65E}"/>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84500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161E8CB4-17C9-4A72-8AEE-0D62457BBE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727" y="5133967"/>
            <a:ext cx="2348075" cy="1241286"/>
          </a:xfrm>
          <a:prstGeom prst="rect">
            <a:avLst/>
          </a:prstGeom>
        </p:spPr>
      </p:pic>
      <p:pic>
        <p:nvPicPr>
          <p:cNvPr id="17" name="Image 16">
            <a:extLst>
              <a:ext uri="{FF2B5EF4-FFF2-40B4-BE49-F238E27FC236}">
                <a16:creationId xmlns:a16="http://schemas.microsoft.com/office/drawing/2014/main" id="{E6FDF5AC-3779-4CF6-87AF-BBD5FDA79C15}"/>
              </a:ext>
            </a:extLst>
          </p:cNvPr>
          <p:cNvPicPr/>
          <p:nvPr/>
        </p:nvPicPr>
        <p:blipFill>
          <a:blip r:embed="rId4" cstate="screen">
            <a:extLst>
              <a:ext uri="{28A0092B-C50C-407E-A947-70E740481C1C}">
                <a14:useLocalDpi xmlns:a14="http://schemas.microsoft.com/office/drawing/2010/main"/>
              </a:ext>
            </a:extLst>
          </a:blip>
          <a:stretch/>
        </p:blipFill>
        <p:spPr>
          <a:xfrm>
            <a:off x="2512070" y="5261585"/>
            <a:ext cx="999850" cy="945155"/>
          </a:xfrm>
          <a:prstGeom prst="rect">
            <a:avLst/>
          </a:prstGeom>
          <a:ln w="0">
            <a:noFill/>
          </a:ln>
        </p:spPr>
      </p:pic>
      <p:sp>
        <p:nvSpPr>
          <p:cNvPr id="6" name="Titre 5">
            <a:extLst>
              <a:ext uri="{FF2B5EF4-FFF2-40B4-BE49-F238E27FC236}">
                <a16:creationId xmlns:a16="http://schemas.microsoft.com/office/drawing/2014/main" id="{D3BDD842-AEA7-4557-AD8D-B41BBB20840F}"/>
              </a:ext>
            </a:extLst>
          </p:cNvPr>
          <p:cNvSpPr>
            <a:spLocks noGrp="1"/>
          </p:cNvSpPr>
          <p:nvPr>
            <p:ph type="title"/>
          </p:nvPr>
        </p:nvSpPr>
        <p:spPr/>
        <p:txBody>
          <a:bodyPr/>
          <a:lstStyle/>
          <a:p>
            <a:r>
              <a:rPr lang="fr-FR" dirty="0"/>
              <a:t>CAMAC phase 1 main </a:t>
            </a:r>
            <a:r>
              <a:rPr lang="fr-FR" dirty="0" err="1"/>
              <a:t>activities</a:t>
            </a:r>
            <a:endParaRPr lang="en-US" dirty="0"/>
          </a:p>
        </p:txBody>
      </p:sp>
      <p:sp>
        <p:nvSpPr>
          <p:cNvPr id="8" name="Espace réservé du contenu 7">
            <a:extLst>
              <a:ext uri="{FF2B5EF4-FFF2-40B4-BE49-F238E27FC236}">
                <a16:creationId xmlns:a16="http://schemas.microsoft.com/office/drawing/2014/main" id="{429868E7-639F-4ACB-8044-44DF0438D87F}"/>
              </a:ext>
            </a:extLst>
          </p:cNvPr>
          <p:cNvSpPr>
            <a:spLocks noGrp="1"/>
          </p:cNvSpPr>
          <p:nvPr>
            <p:ph sz="half" idx="1"/>
          </p:nvPr>
        </p:nvSpPr>
        <p:spPr>
          <a:xfrm>
            <a:off x="3239966" y="254046"/>
            <a:ext cx="2384891" cy="4981449"/>
          </a:xfrm>
        </p:spPr>
        <p:txBody>
          <a:bodyPr anchor="t"/>
          <a:lstStyle/>
          <a:p>
            <a:pPr marL="0" indent="0">
              <a:buNone/>
            </a:pPr>
            <a:r>
              <a:rPr lang="en-US" dirty="0"/>
              <a:t>4 work packages: </a:t>
            </a:r>
          </a:p>
          <a:p>
            <a:endParaRPr lang="en-US" dirty="0"/>
          </a:p>
          <a:p>
            <a:r>
              <a:rPr lang="en-US" dirty="0"/>
              <a:t>Assess Interaction with fisheries</a:t>
            </a:r>
          </a:p>
          <a:p>
            <a:r>
              <a:rPr lang="en-US" dirty="0"/>
              <a:t>Strengthen stranding networks</a:t>
            </a:r>
          </a:p>
          <a:p>
            <a:r>
              <a:rPr lang="en-US" dirty="0"/>
              <a:t>Raise awareness</a:t>
            </a:r>
          </a:p>
          <a:p>
            <a:r>
              <a:rPr lang="en-US" dirty="0"/>
              <a:t>Enhance knowledge on species distribution </a:t>
            </a:r>
            <a:br>
              <a:rPr lang="en-US" dirty="0"/>
            </a:br>
            <a:r>
              <a:rPr lang="en-US" dirty="0"/>
              <a:t>and abundance</a:t>
            </a:r>
          </a:p>
          <a:p>
            <a:endParaRPr lang="en-US" dirty="0"/>
          </a:p>
        </p:txBody>
      </p:sp>
      <p:sp>
        <p:nvSpPr>
          <p:cNvPr id="19" name="Espace réservé du contenu 18">
            <a:extLst>
              <a:ext uri="{FF2B5EF4-FFF2-40B4-BE49-F238E27FC236}">
                <a16:creationId xmlns:a16="http://schemas.microsoft.com/office/drawing/2014/main" id="{A6CB78BD-371F-4E58-B40C-57E31031AF21}"/>
              </a:ext>
            </a:extLst>
          </p:cNvPr>
          <p:cNvSpPr>
            <a:spLocks noGrp="1"/>
          </p:cNvSpPr>
          <p:nvPr>
            <p:ph sz="half" idx="2"/>
          </p:nvPr>
        </p:nvSpPr>
        <p:spPr/>
        <p:txBody>
          <a:bodyPr/>
          <a:lstStyle/>
          <a:p>
            <a:endParaRPr lang="en-US"/>
          </a:p>
        </p:txBody>
      </p:sp>
      <p:sp>
        <p:nvSpPr>
          <p:cNvPr id="4" name="Espace réservé du pied de page 3">
            <a:extLst>
              <a:ext uri="{FF2B5EF4-FFF2-40B4-BE49-F238E27FC236}">
                <a16:creationId xmlns:a16="http://schemas.microsoft.com/office/drawing/2014/main" id="{E23EEBFB-ED10-4977-96CA-0E9FC1FF51C1}"/>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65C809E8-CCB3-4061-BA42-85F21F862568}"/>
              </a:ext>
            </a:extLst>
          </p:cNvPr>
          <p:cNvSpPr>
            <a:spLocks noGrp="1"/>
          </p:cNvSpPr>
          <p:nvPr>
            <p:ph type="sldNum" sz="quarter" idx="12"/>
          </p:nvPr>
        </p:nvSpPr>
        <p:spPr/>
        <p:txBody>
          <a:bodyPr/>
          <a:lstStyle/>
          <a:p>
            <a:fld id="{6D22F896-40B5-4ADD-8801-0D06FADFA095}" type="slidenum">
              <a:rPr lang="en-US" smtClean="0"/>
              <a:t>13</a:t>
            </a:fld>
            <a:endParaRPr lang="en-US" dirty="0"/>
          </a:p>
        </p:txBody>
      </p:sp>
      <p:grpSp>
        <p:nvGrpSpPr>
          <p:cNvPr id="2" name="Groupe 1">
            <a:extLst>
              <a:ext uri="{FF2B5EF4-FFF2-40B4-BE49-F238E27FC236}">
                <a16:creationId xmlns:a16="http://schemas.microsoft.com/office/drawing/2014/main" id="{BCFD3970-40EF-4CC9-9703-8A0B3A0A0227}"/>
              </a:ext>
            </a:extLst>
          </p:cNvPr>
          <p:cNvGrpSpPr/>
          <p:nvPr/>
        </p:nvGrpSpPr>
        <p:grpSpPr>
          <a:xfrm>
            <a:off x="5584722" y="0"/>
            <a:ext cx="6013850" cy="6284866"/>
            <a:chOff x="5282748" y="103798"/>
            <a:chExt cx="6013850" cy="6284866"/>
          </a:xfrm>
        </p:grpSpPr>
        <p:sp>
          <p:nvSpPr>
            <p:cNvPr id="3" name="Forme libre : forme 2">
              <a:extLst>
                <a:ext uri="{FF2B5EF4-FFF2-40B4-BE49-F238E27FC236}">
                  <a16:creationId xmlns:a16="http://schemas.microsoft.com/office/drawing/2014/main" id="{0CDF8208-7BD5-4498-8ADA-E9E2910459A2}"/>
                </a:ext>
              </a:extLst>
            </p:cNvPr>
            <p:cNvSpPr/>
            <p:nvPr/>
          </p:nvSpPr>
          <p:spPr>
            <a:xfrm>
              <a:off x="6514958" y="126818"/>
              <a:ext cx="4770248" cy="1116000"/>
            </a:xfrm>
            <a:custGeom>
              <a:avLst/>
              <a:gdLst>
                <a:gd name="connsiteX0" fmla="*/ 0 w 2000112"/>
                <a:gd name="connsiteY0" fmla="*/ 0 h 904619"/>
                <a:gd name="connsiteX1" fmla="*/ 2000112 w 2000112"/>
                <a:gd name="connsiteY1" fmla="*/ 0 h 904619"/>
                <a:gd name="connsiteX2" fmla="*/ 2000112 w 2000112"/>
                <a:gd name="connsiteY2" fmla="*/ 904619 h 904619"/>
                <a:gd name="connsiteX3" fmla="*/ 0 w 2000112"/>
                <a:gd name="connsiteY3" fmla="*/ 904619 h 904619"/>
                <a:gd name="connsiteX4" fmla="*/ 0 w 2000112"/>
                <a:gd name="connsiteY4" fmla="*/ 0 h 90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12" h="904619">
                  <a:moveTo>
                    <a:pt x="0" y="0"/>
                  </a:moveTo>
                  <a:lnTo>
                    <a:pt x="2000112" y="0"/>
                  </a:lnTo>
                  <a:lnTo>
                    <a:pt x="2000112" y="904619"/>
                  </a:lnTo>
                  <a:lnTo>
                    <a:pt x="0" y="904619"/>
                  </a:lnTo>
                  <a:lnTo>
                    <a:pt x="0" y="0"/>
                  </a:lnTo>
                  <a:close/>
                </a:path>
              </a:pathLst>
            </a:custGeom>
            <a:solidFill>
              <a:srgbClr val="0070C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latin typeface="Helvetica" pitchFamily="2" charset="0"/>
                </a:rPr>
                <a:t>A </a:t>
              </a:r>
              <a:r>
                <a:rPr lang="en-US" sz="1600" b="1" kern="1200" dirty="0">
                  <a:latin typeface="Helvetica" pitchFamily="2" charset="0"/>
                </a:rPr>
                <a:t>toolkit for marine mammal stranding response </a:t>
              </a:r>
              <a:r>
                <a:rPr lang="en-US" sz="1600" kern="1200" dirty="0">
                  <a:latin typeface="Helvetica" pitchFamily="2" charset="0"/>
                </a:rPr>
                <a:t>consists of a field guide with 9 field sheets in pdf format, and 5 training videos, including a necropsy video (available in the </a:t>
              </a:r>
              <a:r>
                <a:rPr lang="en-US" sz="1600" kern="1200" dirty="0" err="1">
                  <a:latin typeface="Helvetica" pitchFamily="2" charset="0"/>
                </a:rPr>
                <a:t>Agoa</a:t>
              </a:r>
              <a:r>
                <a:rPr lang="en-US" sz="1600" kern="1200" dirty="0">
                  <a:latin typeface="Helvetica" pitchFamily="2" charset="0"/>
                </a:rPr>
                <a:t> website).</a:t>
              </a:r>
            </a:p>
          </p:txBody>
        </p:sp>
        <p:sp>
          <p:nvSpPr>
            <p:cNvPr id="7" name="Rectangle 6">
              <a:extLst>
                <a:ext uri="{FF2B5EF4-FFF2-40B4-BE49-F238E27FC236}">
                  <a16:creationId xmlns:a16="http://schemas.microsoft.com/office/drawing/2014/main" id="{67EAD364-8533-4B37-88C0-543147E144B5}"/>
                </a:ext>
              </a:extLst>
            </p:cNvPr>
            <p:cNvSpPr/>
            <p:nvPr/>
          </p:nvSpPr>
          <p:spPr>
            <a:xfrm>
              <a:off x="5299483" y="103798"/>
              <a:ext cx="1116000" cy="1116000"/>
            </a:xfrm>
            <a:prstGeom prst="rect">
              <a:avLst/>
            </a:prstGeom>
            <a:blipFill>
              <a:blip r:embed="rId5"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sp>
        <p:sp>
          <p:nvSpPr>
            <p:cNvPr id="9" name="Forme libre : forme 8">
              <a:extLst>
                <a:ext uri="{FF2B5EF4-FFF2-40B4-BE49-F238E27FC236}">
                  <a16:creationId xmlns:a16="http://schemas.microsoft.com/office/drawing/2014/main" id="{7EAA0422-4D94-49F0-B55B-C6C9D2F1F069}"/>
                </a:ext>
              </a:extLst>
            </p:cNvPr>
            <p:cNvSpPr/>
            <p:nvPr/>
          </p:nvSpPr>
          <p:spPr>
            <a:xfrm>
              <a:off x="5299483" y="1392283"/>
              <a:ext cx="4770248" cy="1116000"/>
            </a:xfrm>
            <a:custGeom>
              <a:avLst/>
              <a:gdLst>
                <a:gd name="connsiteX0" fmla="*/ 0 w 2000112"/>
                <a:gd name="connsiteY0" fmla="*/ 0 h 904619"/>
                <a:gd name="connsiteX1" fmla="*/ 2000112 w 2000112"/>
                <a:gd name="connsiteY1" fmla="*/ 0 h 904619"/>
                <a:gd name="connsiteX2" fmla="*/ 2000112 w 2000112"/>
                <a:gd name="connsiteY2" fmla="*/ 904619 h 904619"/>
                <a:gd name="connsiteX3" fmla="*/ 0 w 2000112"/>
                <a:gd name="connsiteY3" fmla="*/ 904619 h 904619"/>
                <a:gd name="connsiteX4" fmla="*/ 0 w 2000112"/>
                <a:gd name="connsiteY4" fmla="*/ 0 h 90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12" h="904619">
                  <a:moveTo>
                    <a:pt x="0" y="0"/>
                  </a:moveTo>
                  <a:lnTo>
                    <a:pt x="2000112" y="0"/>
                  </a:lnTo>
                  <a:lnTo>
                    <a:pt x="2000112" y="904619"/>
                  </a:lnTo>
                  <a:lnTo>
                    <a:pt x="0" y="904619"/>
                  </a:lnTo>
                  <a:lnTo>
                    <a:pt x="0" y="0"/>
                  </a:lnTo>
                  <a:close/>
                </a:path>
              </a:pathLst>
            </a:custGeom>
            <a:solidFill>
              <a:srgbClr val="00B0F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50000"/>
                <a:hueOff val="96814"/>
                <a:satOff val="-1806"/>
                <a:lumOff val="17040"/>
                <a:alphaOff val="0"/>
              </a:schemeClr>
            </a:fillRef>
            <a:effectRef idx="0">
              <a:schemeClr val="accent1">
                <a:shade val="50000"/>
                <a:hueOff val="96814"/>
                <a:satOff val="-1806"/>
                <a:lumOff val="17040"/>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b="1" kern="1200">
                  <a:latin typeface="Helvetica" pitchFamily="2" charset="0"/>
                </a:rPr>
                <a:t>Eight training courses </a:t>
              </a:r>
              <a:r>
                <a:rPr lang="en-US" sz="1600" kern="1200">
                  <a:latin typeface="Helvetica" pitchFamily="2" charset="0"/>
                </a:rPr>
                <a:t>were organized by IWC and local partners in different territories of the CAMAC area, based on the toolkit</a:t>
              </a:r>
              <a:endParaRPr lang="en-US" sz="1600" kern="1200" dirty="0">
                <a:latin typeface="Helvetica" pitchFamily="2" charset="0"/>
              </a:endParaRPr>
            </a:p>
          </p:txBody>
        </p:sp>
        <p:sp>
          <p:nvSpPr>
            <p:cNvPr id="10" name="Rectangle 9">
              <a:extLst>
                <a:ext uri="{FF2B5EF4-FFF2-40B4-BE49-F238E27FC236}">
                  <a16:creationId xmlns:a16="http://schemas.microsoft.com/office/drawing/2014/main" id="{384E359C-A8C5-4F83-8ACF-A65065577BB5}"/>
                </a:ext>
              </a:extLst>
            </p:cNvPr>
            <p:cNvSpPr/>
            <p:nvPr/>
          </p:nvSpPr>
          <p:spPr>
            <a:xfrm>
              <a:off x="10180598" y="1403792"/>
              <a:ext cx="1116000" cy="1116000"/>
            </a:xfrm>
            <a:prstGeom prst="rect">
              <a:avLst/>
            </a:prstGeom>
            <a:blipFill>
              <a:blip r:embed="rId6"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shade val="50000"/>
                <a:hueOff val="96814"/>
                <a:satOff val="-1806"/>
                <a:lumOff val="17040"/>
                <a:alphaOff val="0"/>
              </a:schemeClr>
            </a:effectRef>
            <a:fontRef idx="minor">
              <a:schemeClr val="lt1"/>
            </a:fontRef>
          </p:style>
        </p:sp>
        <p:sp>
          <p:nvSpPr>
            <p:cNvPr id="11" name="Forme libre : forme 10">
              <a:extLst>
                <a:ext uri="{FF2B5EF4-FFF2-40B4-BE49-F238E27FC236}">
                  <a16:creationId xmlns:a16="http://schemas.microsoft.com/office/drawing/2014/main" id="{E24A3945-ECF0-45D0-822D-DC1EE475DFB4}"/>
                </a:ext>
              </a:extLst>
            </p:cNvPr>
            <p:cNvSpPr/>
            <p:nvPr/>
          </p:nvSpPr>
          <p:spPr>
            <a:xfrm>
              <a:off x="6526350" y="2728877"/>
              <a:ext cx="4770248" cy="1116000"/>
            </a:xfrm>
            <a:custGeom>
              <a:avLst/>
              <a:gdLst>
                <a:gd name="connsiteX0" fmla="*/ 0 w 2000112"/>
                <a:gd name="connsiteY0" fmla="*/ 0 h 904619"/>
                <a:gd name="connsiteX1" fmla="*/ 2000112 w 2000112"/>
                <a:gd name="connsiteY1" fmla="*/ 0 h 904619"/>
                <a:gd name="connsiteX2" fmla="*/ 2000112 w 2000112"/>
                <a:gd name="connsiteY2" fmla="*/ 904619 h 904619"/>
                <a:gd name="connsiteX3" fmla="*/ 0 w 2000112"/>
                <a:gd name="connsiteY3" fmla="*/ 904619 h 904619"/>
                <a:gd name="connsiteX4" fmla="*/ 0 w 2000112"/>
                <a:gd name="connsiteY4" fmla="*/ 0 h 90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12" h="904619">
                  <a:moveTo>
                    <a:pt x="0" y="0"/>
                  </a:moveTo>
                  <a:lnTo>
                    <a:pt x="2000112" y="0"/>
                  </a:lnTo>
                  <a:lnTo>
                    <a:pt x="2000112" y="904619"/>
                  </a:lnTo>
                  <a:lnTo>
                    <a:pt x="0" y="904619"/>
                  </a:lnTo>
                  <a:lnTo>
                    <a:pt x="0" y="0"/>
                  </a:lnTo>
                  <a:close/>
                </a:path>
              </a:pathLst>
            </a:custGeom>
            <a:solidFill>
              <a:srgbClr val="7BBAF9"/>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50000"/>
                <a:hueOff val="193627"/>
                <a:satOff val="-3612"/>
                <a:lumOff val="34079"/>
                <a:alphaOff val="0"/>
              </a:schemeClr>
            </a:fillRef>
            <a:effectRef idx="0">
              <a:schemeClr val="accent1">
                <a:shade val="50000"/>
                <a:hueOff val="193627"/>
                <a:satOff val="-3612"/>
                <a:lumOff val="34079"/>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u="none" kern="1200" dirty="0">
                  <a:latin typeface="Helvetica" pitchFamily="2" charset="0"/>
                </a:rPr>
                <a:t>An overview of available information on interactions between </a:t>
              </a:r>
              <a:r>
                <a:rPr lang="en-US" sz="1600" b="1" u="none" kern="1200" dirty="0">
                  <a:latin typeface="Helvetica" pitchFamily="2" charset="0"/>
                </a:rPr>
                <a:t>fisheries and marine megafauna</a:t>
              </a:r>
              <a:r>
                <a:rPr lang="en-US" sz="1600" u="none" kern="1200" dirty="0">
                  <a:latin typeface="Helvetica" pitchFamily="2" charset="0"/>
                </a:rPr>
                <a:t> in the CAMAC area has been completed.</a:t>
              </a:r>
              <a:endParaRPr lang="en-US" sz="1600" kern="1200" dirty="0">
                <a:effectLst/>
                <a:latin typeface="Helvetica" pitchFamily="2" charset="0"/>
                <a:ea typeface="Arial" panose="020B0604020202020204" pitchFamily="34" charset="0"/>
              </a:endParaRPr>
            </a:p>
          </p:txBody>
        </p:sp>
        <p:sp>
          <p:nvSpPr>
            <p:cNvPr id="12" name="Rectangle 11">
              <a:extLst>
                <a:ext uri="{FF2B5EF4-FFF2-40B4-BE49-F238E27FC236}">
                  <a16:creationId xmlns:a16="http://schemas.microsoft.com/office/drawing/2014/main" id="{641349BC-E8A6-4F18-A72F-CDDEAC62CA1A}"/>
                </a:ext>
              </a:extLst>
            </p:cNvPr>
            <p:cNvSpPr/>
            <p:nvPr/>
          </p:nvSpPr>
          <p:spPr>
            <a:xfrm>
              <a:off x="5294865" y="2707205"/>
              <a:ext cx="1116000" cy="1116000"/>
            </a:xfrm>
            <a:prstGeom prst="rect">
              <a:avLst/>
            </a:prstGeom>
            <a:blipFill>
              <a:blip r:embed="rId7"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shade val="50000"/>
                <a:hueOff val="193627"/>
                <a:satOff val="-3612"/>
                <a:lumOff val="34079"/>
                <a:alphaOff val="0"/>
              </a:schemeClr>
            </a:effectRef>
            <a:fontRef idx="minor">
              <a:schemeClr val="lt1"/>
            </a:fontRef>
          </p:style>
        </p:sp>
        <p:sp>
          <p:nvSpPr>
            <p:cNvPr id="13" name="Forme libre : forme 12">
              <a:extLst>
                <a:ext uri="{FF2B5EF4-FFF2-40B4-BE49-F238E27FC236}">
                  <a16:creationId xmlns:a16="http://schemas.microsoft.com/office/drawing/2014/main" id="{C00057CA-71BD-4D83-A4B4-BB9FF5F24A8D}"/>
                </a:ext>
              </a:extLst>
            </p:cNvPr>
            <p:cNvSpPr/>
            <p:nvPr/>
          </p:nvSpPr>
          <p:spPr>
            <a:xfrm>
              <a:off x="5299483" y="3969251"/>
              <a:ext cx="4770248" cy="1115996"/>
            </a:xfrm>
            <a:custGeom>
              <a:avLst/>
              <a:gdLst>
                <a:gd name="connsiteX0" fmla="*/ 0 w 2000112"/>
                <a:gd name="connsiteY0" fmla="*/ 0 h 904619"/>
                <a:gd name="connsiteX1" fmla="*/ 2000112 w 2000112"/>
                <a:gd name="connsiteY1" fmla="*/ 0 h 904619"/>
                <a:gd name="connsiteX2" fmla="*/ 2000112 w 2000112"/>
                <a:gd name="connsiteY2" fmla="*/ 904619 h 904619"/>
                <a:gd name="connsiteX3" fmla="*/ 0 w 2000112"/>
                <a:gd name="connsiteY3" fmla="*/ 904619 h 904619"/>
                <a:gd name="connsiteX4" fmla="*/ 0 w 2000112"/>
                <a:gd name="connsiteY4" fmla="*/ 0 h 90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12" h="904619">
                  <a:moveTo>
                    <a:pt x="0" y="0"/>
                  </a:moveTo>
                  <a:lnTo>
                    <a:pt x="2000112" y="0"/>
                  </a:lnTo>
                  <a:lnTo>
                    <a:pt x="2000112" y="904619"/>
                  </a:lnTo>
                  <a:lnTo>
                    <a:pt x="0" y="904619"/>
                  </a:lnTo>
                  <a:lnTo>
                    <a:pt x="0" y="0"/>
                  </a:lnTo>
                  <a:close/>
                </a:path>
              </a:pathLst>
            </a:custGeom>
            <a:solidFill>
              <a:srgbClr val="33CCF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50000"/>
                <a:hueOff val="193627"/>
                <a:satOff val="-3612"/>
                <a:lumOff val="34079"/>
                <a:alphaOff val="0"/>
              </a:schemeClr>
            </a:fillRef>
            <a:effectRef idx="0">
              <a:schemeClr val="accent1">
                <a:shade val="50000"/>
                <a:hueOff val="193627"/>
                <a:satOff val="-3612"/>
                <a:lumOff val="34079"/>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effectLst/>
                  <a:latin typeface="Helvetica" pitchFamily="2" charset="0"/>
                  <a:ea typeface="Arial" panose="020B0604020202020204" pitchFamily="34" charset="0"/>
                </a:rPr>
                <a:t>The work on </a:t>
              </a:r>
              <a:r>
                <a:rPr lang="en-US" sz="1600" b="1" kern="1200" dirty="0">
                  <a:effectLst/>
                  <a:latin typeface="Helvetica" pitchFamily="2" charset="0"/>
                  <a:ea typeface="Arial" panose="020B0604020202020204" pitchFamily="34" charset="0"/>
                </a:rPr>
                <a:t>elasmobranchs</a:t>
              </a:r>
              <a:r>
                <a:rPr lang="en-US" sz="1600" kern="1200" dirty="0">
                  <a:effectLst/>
                  <a:latin typeface="Helvetica" pitchFamily="2" charset="0"/>
                  <a:ea typeface="Arial" panose="020B0604020202020204" pitchFamily="34" charset="0"/>
                </a:rPr>
                <a:t> in the Wider Caribbean Region has resulted in the production of a </a:t>
              </a:r>
              <a:r>
                <a:rPr lang="en-US" sz="1600" b="1" kern="1200" dirty="0">
                  <a:effectLst/>
                  <a:latin typeface="Helvetica" pitchFamily="2" charset="0"/>
                  <a:ea typeface="Arial" panose="020B0604020202020204" pitchFamily="34" charset="0"/>
                </a:rPr>
                <a:t>bibliographical review</a:t>
              </a:r>
              <a:r>
                <a:rPr lang="en-US" sz="1600" kern="1200" dirty="0">
                  <a:effectLst/>
                  <a:latin typeface="Helvetica" pitchFamily="2" charset="0"/>
                  <a:ea typeface="Arial" panose="020B0604020202020204" pitchFamily="34" charset="0"/>
                </a:rPr>
                <a:t> of the state of knowledge on this group of species in the CAMAC area as well as to the development of an </a:t>
              </a:r>
              <a:r>
                <a:rPr lang="en-US" sz="1600" b="1" kern="1200" dirty="0">
                  <a:effectLst/>
                  <a:latin typeface="Helvetica" pitchFamily="2" charset="0"/>
                  <a:ea typeface="Arial" panose="020B0604020202020204" pitchFamily="34" charset="0"/>
                </a:rPr>
                <a:t>action plan</a:t>
              </a:r>
              <a:endParaRPr lang="en-US" sz="1600" b="1" kern="1200" dirty="0">
                <a:latin typeface="Helvetica" pitchFamily="2" charset="0"/>
                <a:ea typeface="Arial" panose="020B0604020202020204" pitchFamily="34" charset="0"/>
              </a:endParaRPr>
            </a:p>
          </p:txBody>
        </p:sp>
        <p:sp>
          <p:nvSpPr>
            <p:cNvPr id="14" name="Rectangle 13">
              <a:extLst>
                <a:ext uri="{FF2B5EF4-FFF2-40B4-BE49-F238E27FC236}">
                  <a16:creationId xmlns:a16="http://schemas.microsoft.com/office/drawing/2014/main" id="{8696D74E-5B55-461A-AE37-50BD20F3DF61}"/>
                </a:ext>
              </a:extLst>
            </p:cNvPr>
            <p:cNvSpPr/>
            <p:nvPr/>
          </p:nvSpPr>
          <p:spPr>
            <a:xfrm>
              <a:off x="5282748" y="5237765"/>
              <a:ext cx="1116000" cy="1116000"/>
            </a:xfrm>
            <a:prstGeom prst="rect">
              <a:avLst/>
            </a:prstGeom>
            <a:blipFill>
              <a:blip r:embed="rId8"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shade val="50000"/>
                <a:hueOff val="193627"/>
                <a:satOff val="-3612"/>
                <a:lumOff val="34079"/>
                <a:alphaOff val="0"/>
              </a:schemeClr>
            </a:effectRef>
            <a:fontRef idx="minor">
              <a:schemeClr val="lt1"/>
            </a:fontRef>
          </p:style>
        </p:sp>
        <p:sp>
          <p:nvSpPr>
            <p:cNvPr id="15" name="Forme libre : forme 14">
              <a:extLst>
                <a:ext uri="{FF2B5EF4-FFF2-40B4-BE49-F238E27FC236}">
                  <a16:creationId xmlns:a16="http://schemas.microsoft.com/office/drawing/2014/main" id="{D2EB4079-1915-41B7-B625-02A489E7DB92}"/>
                </a:ext>
              </a:extLst>
            </p:cNvPr>
            <p:cNvSpPr/>
            <p:nvPr/>
          </p:nvSpPr>
          <p:spPr>
            <a:xfrm>
              <a:off x="6519846" y="5272664"/>
              <a:ext cx="4770248" cy="1116000"/>
            </a:xfrm>
            <a:custGeom>
              <a:avLst/>
              <a:gdLst>
                <a:gd name="connsiteX0" fmla="*/ 0 w 2000112"/>
                <a:gd name="connsiteY0" fmla="*/ 0 h 904619"/>
                <a:gd name="connsiteX1" fmla="*/ 2000112 w 2000112"/>
                <a:gd name="connsiteY1" fmla="*/ 0 h 904619"/>
                <a:gd name="connsiteX2" fmla="*/ 2000112 w 2000112"/>
                <a:gd name="connsiteY2" fmla="*/ 904619 h 904619"/>
                <a:gd name="connsiteX3" fmla="*/ 0 w 2000112"/>
                <a:gd name="connsiteY3" fmla="*/ 904619 h 904619"/>
                <a:gd name="connsiteX4" fmla="*/ 0 w 2000112"/>
                <a:gd name="connsiteY4" fmla="*/ 0 h 90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12" h="904619">
                  <a:moveTo>
                    <a:pt x="0" y="0"/>
                  </a:moveTo>
                  <a:lnTo>
                    <a:pt x="2000112" y="0"/>
                  </a:lnTo>
                  <a:lnTo>
                    <a:pt x="2000112" y="904619"/>
                  </a:lnTo>
                  <a:lnTo>
                    <a:pt x="0" y="904619"/>
                  </a:lnTo>
                  <a:lnTo>
                    <a:pt x="0" y="0"/>
                  </a:lnTo>
                  <a:close/>
                </a:path>
              </a:pathLst>
            </a:custGeom>
            <a:solidFill>
              <a:srgbClr val="689EFE"/>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50000"/>
                <a:hueOff val="96814"/>
                <a:satOff val="-1806"/>
                <a:lumOff val="17040"/>
                <a:alphaOff val="0"/>
              </a:schemeClr>
            </a:fillRef>
            <a:effectRef idx="0">
              <a:schemeClr val="accent1">
                <a:shade val="50000"/>
                <a:hueOff val="96814"/>
                <a:satOff val="-1806"/>
                <a:lumOff val="17040"/>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1600" kern="1200" dirty="0">
                  <a:effectLst/>
                  <a:latin typeface="Helvetica" pitchFamily="2" charset="0"/>
                  <a:ea typeface="Arial" panose="020B0604020202020204" pitchFamily="34" charset="0"/>
                </a:rPr>
                <a:t>A study of the </a:t>
              </a:r>
              <a:r>
                <a:rPr lang="en-US" sz="1600" b="1" kern="1200" dirty="0">
                  <a:effectLst/>
                  <a:latin typeface="Helvetica" pitchFamily="2" charset="0"/>
                  <a:ea typeface="Arial" panose="020B0604020202020204" pitchFamily="34" charset="0"/>
                </a:rPr>
                <a:t>distribution of the Hawksbill turtle</a:t>
              </a:r>
              <a:r>
                <a:rPr lang="en-US" sz="1600" kern="1200" dirty="0">
                  <a:effectLst/>
                  <a:latin typeface="Helvetica" pitchFamily="2" charset="0"/>
                  <a:ea typeface="Arial" panose="020B0604020202020204" pitchFamily="34" charset="0"/>
                </a:rPr>
                <a:t> in the Wider Caribbean Region made by WIDECAST has been produced</a:t>
              </a:r>
              <a:endParaRPr lang="en-US" sz="1600" kern="1200" dirty="0">
                <a:latin typeface="Helvetica" pitchFamily="2" charset="0"/>
              </a:endParaRPr>
            </a:p>
          </p:txBody>
        </p:sp>
        <p:sp>
          <p:nvSpPr>
            <p:cNvPr id="16" name="Rectangle 15">
              <a:extLst>
                <a:ext uri="{FF2B5EF4-FFF2-40B4-BE49-F238E27FC236}">
                  <a16:creationId xmlns:a16="http://schemas.microsoft.com/office/drawing/2014/main" id="{70F501A1-9A6A-44F8-B88B-681E6E33F700}"/>
                </a:ext>
              </a:extLst>
            </p:cNvPr>
            <p:cNvSpPr/>
            <p:nvPr/>
          </p:nvSpPr>
          <p:spPr>
            <a:xfrm>
              <a:off x="10180598" y="3969249"/>
              <a:ext cx="1116000" cy="1116000"/>
            </a:xfrm>
            <a:prstGeom prst="rect">
              <a:avLst/>
            </a:prstGeom>
            <a:blipFill>
              <a:blip r:embed="rId9"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shade val="50000"/>
                <a:hueOff val="96814"/>
                <a:satOff val="-1806"/>
                <a:lumOff val="17040"/>
                <a:alphaOff val="0"/>
              </a:schemeClr>
            </a:effectRef>
            <a:fontRef idx="minor">
              <a:schemeClr val="lt1"/>
            </a:fontRef>
          </p:style>
        </p:sp>
      </p:grpSp>
    </p:spTree>
    <p:extLst>
      <p:ext uri="{BB962C8B-B14F-4D97-AF65-F5344CB8AC3E}">
        <p14:creationId xmlns:p14="http://schemas.microsoft.com/office/powerpoint/2010/main" val="341430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07D55-3BC7-4720-A38D-471BBCB7955A}"/>
              </a:ext>
            </a:extLst>
          </p:cNvPr>
          <p:cNvSpPr>
            <a:spLocks noGrp="1"/>
          </p:cNvSpPr>
          <p:nvPr>
            <p:ph type="title"/>
          </p:nvPr>
        </p:nvSpPr>
        <p:spPr/>
        <p:txBody>
          <a:bodyPr/>
          <a:lstStyle/>
          <a:p>
            <a:r>
              <a:rPr lang="fr-FR" dirty="0" err="1"/>
              <a:t>Ecosystems</a:t>
            </a:r>
            <a:r>
              <a:rPr lang="fr-FR" dirty="0"/>
              <a:t> management</a:t>
            </a:r>
            <a:endParaRPr lang="en-US" dirty="0"/>
          </a:p>
        </p:txBody>
      </p:sp>
      <p:sp>
        <p:nvSpPr>
          <p:cNvPr id="11" name="Espace réservé du texte 10">
            <a:extLst>
              <a:ext uri="{FF2B5EF4-FFF2-40B4-BE49-F238E27FC236}">
                <a16:creationId xmlns:a16="http://schemas.microsoft.com/office/drawing/2014/main" id="{13861210-BDD2-44FC-88B1-BF2F762E83C0}"/>
              </a:ext>
            </a:extLst>
          </p:cNvPr>
          <p:cNvSpPr>
            <a:spLocks noGrp="1"/>
          </p:cNvSpPr>
          <p:nvPr>
            <p:ph type="body" idx="1"/>
          </p:nvPr>
        </p:nvSpPr>
        <p:spPr>
          <a:xfrm>
            <a:off x="3325602" y="40111"/>
            <a:ext cx="3856892" cy="807720"/>
          </a:xfrm>
        </p:spPr>
        <p:txBody>
          <a:bodyPr/>
          <a:lstStyle/>
          <a:p>
            <a:r>
              <a:rPr lang="fr-FR" dirty="0">
                <a:solidFill>
                  <a:srgbClr val="F47503"/>
                </a:solidFill>
              </a:rPr>
              <a:t>CORAL REEFS: GCRMN</a:t>
            </a:r>
            <a:endParaRPr lang="en-US" dirty="0">
              <a:solidFill>
                <a:srgbClr val="F47503"/>
              </a:solidFill>
            </a:endParaRPr>
          </a:p>
        </p:txBody>
      </p:sp>
      <p:sp>
        <p:nvSpPr>
          <p:cNvPr id="12" name="Espace réservé du contenu 11">
            <a:extLst>
              <a:ext uri="{FF2B5EF4-FFF2-40B4-BE49-F238E27FC236}">
                <a16:creationId xmlns:a16="http://schemas.microsoft.com/office/drawing/2014/main" id="{B3A8A272-839E-471B-80D3-05603941FCD3}"/>
              </a:ext>
            </a:extLst>
          </p:cNvPr>
          <p:cNvSpPr>
            <a:spLocks noGrp="1"/>
          </p:cNvSpPr>
          <p:nvPr>
            <p:ph sz="half" idx="2"/>
          </p:nvPr>
        </p:nvSpPr>
        <p:spPr>
          <a:xfrm>
            <a:off x="7495032" y="911356"/>
            <a:ext cx="3856892" cy="2203940"/>
          </a:xfrm>
        </p:spPr>
        <p:txBody>
          <a:bodyPr>
            <a:normAutofit/>
          </a:bodyPr>
          <a:lstStyle/>
          <a:p>
            <a:r>
              <a:rPr lang="fr-FR" dirty="0"/>
              <a:t>8 </a:t>
            </a:r>
            <a:r>
              <a:rPr lang="fr-FR" dirty="0" err="1"/>
              <a:t>projects</a:t>
            </a:r>
            <a:r>
              <a:rPr lang="fr-FR" dirty="0"/>
              <a:t> on </a:t>
            </a:r>
            <a:r>
              <a:rPr lang="fr-FR" dirty="0" err="1"/>
              <a:t>corals</a:t>
            </a:r>
            <a:r>
              <a:rPr lang="fr-FR" dirty="0"/>
              <a:t>: restauration, expansion, action plan &amp; guidelines </a:t>
            </a:r>
            <a:r>
              <a:rPr lang="fr-FR" dirty="0" err="1"/>
              <a:t>against</a:t>
            </a:r>
            <a:r>
              <a:rPr lang="fr-FR" dirty="0"/>
              <a:t> SCTLD</a:t>
            </a:r>
          </a:p>
          <a:p>
            <a:r>
              <a:rPr lang="fr-FR" dirty="0"/>
              <a:t>2 </a:t>
            </a:r>
            <a:r>
              <a:rPr lang="fr-FR" dirty="0" err="1"/>
              <a:t>projects</a:t>
            </a:r>
            <a:r>
              <a:rPr lang="fr-FR" dirty="0"/>
              <a:t> on Mangrove restauration</a:t>
            </a:r>
            <a:endParaRPr lang="en-US" dirty="0"/>
          </a:p>
        </p:txBody>
      </p:sp>
      <p:sp>
        <p:nvSpPr>
          <p:cNvPr id="13" name="Espace réservé du texte 12">
            <a:extLst>
              <a:ext uri="{FF2B5EF4-FFF2-40B4-BE49-F238E27FC236}">
                <a16:creationId xmlns:a16="http://schemas.microsoft.com/office/drawing/2014/main" id="{DF82C666-48B1-4FD5-B864-AAF253872ADB}"/>
              </a:ext>
            </a:extLst>
          </p:cNvPr>
          <p:cNvSpPr>
            <a:spLocks noGrp="1"/>
          </p:cNvSpPr>
          <p:nvPr>
            <p:ph type="body" sz="quarter" idx="3"/>
          </p:nvPr>
        </p:nvSpPr>
        <p:spPr>
          <a:xfrm>
            <a:off x="3481871" y="3004974"/>
            <a:ext cx="3856892" cy="813171"/>
          </a:xfrm>
        </p:spPr>
        <p:txBody>
          <a:bodyPr/>
          <a:lstStyle/>
          <a:p>
            <a:r>
              <a:rPr lang="fr-FR" dirty="0">
                <a:solidFill>
                  <a:srgbClr val="F47503"/>
                </a:solidFill>
              </a:rPr>
              <a:t>SARGASSUM: SARG’COOP2</a:t>
            </a:r>
            <a:endParaRPr lang="en-US" dirty="0">
              <a:solidFill>
                <a:srgbClr val="F47503"/>
              </a:solidFill>
            </a:endParaRPr>
          </a:p>
        </p:txBody>
      </p:sp>
      <p:sp>
        <p:nvSpPr>
          <p:cNvPr id="4" name="Espace réservé du pied de page 3">
            <a:extLst>
              <a:ext uri="{FF2B5EF4-FFF2-40B4-BE49-F238E27FC236}">
                <a16:creationId xmlns:a16="http://schemas.microsoft.com/office/drawing/2014/main" id="{62F4D2CA-D123-4913-8ECC-F9CA657BE3FB}"/>
              </a:ext>
            </a:extLst>
          </p:cNvPr>
          <p:cNvSpPr>
            <a:spLocks noGrp="1"/>
          </p:cNvSpPr>
          <p:nvPr>
            <p:ph type="ftr" sz="quarter" idx="11"/>
          </p:nvPr>
        </p:nvSpPr>
        <p:spPr/>
        <p:txBody>
          <a:bodyPr/>
          <a:lstStyle/>
          <a:p>
            <a:r>
              <a:rPr lang="en-US" dirty="0"/>
              <a:t>STAC 11</a:t>
            </a:r>
          </a:p>
        </p:txBody>
      </p:sp>
      <p:sp>
        <p:nvSpPr>
          <p:cNvPr id="5" name="Espace réservé du numéro de diapositive 4">
            <a:extLst>
              <a:ext uri="{FF2B5EF4-FFF2-40B4-BE49-F238E27FC236}">
                <a16:creationId xmlns:a16="http://schemas.microsoft.com/office/drawing/2014/main" id="{FFA1234E-0364-42B0-80D2-CDD068388996}"/>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16" name="Image 15">
            <a:extLst>
              <a:ext uri="{FF2B5EF4-FFF2-40B4-BE49-F238E27FC236}">
                <a16:creationId xmlns:a16="http://schemas.microsoft.com/office/drawing/2014/main" id="{8EA1897A-1E6F-4078-BE9E-8B37F6B7B7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5602" y="847831"/>
            <a:ext cx="3856892" cy="2203939"/>
          </a:xfrm>
          <a:prstGeom prst="rect">
            <a:avLst/>
          </a:prstGeom>
        </p:spPr>
      </p:pic>
      <p:sp>
        <p:nvSpPr>
          <p:cNvPr id="17" name="Espace réservé du texte 10">
            <a:extLst>
              <a:ext uri="{FF2B5EF4-FFF2-40B4-BE49-F238E27FC236}">
                <a16:creationId xmlns:a16="http://schemas.microsoft.com/office/drawing/2014/main" id="{E5957720-3E6D-4D39-8EF5-2325F32C851F}"/>
              </a:ext>
            </a:extLst>
          </p:cNvPr>
          <p:cNvSpPr txBox="1">
            <a:spLocks/>
          </p:cNvSpPr>
          <p:nvPr/>
        </p:nvSpPr>
        <p:spPr>
          <a:xfrm>
            <a:off x="7495032" y="43818"/>
            <a:ext cx="3856892" cy="8077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rgbClr val="F47503"/>
              </a:buClr>
              <a:buFont typeface="Courier New" panose="02070309020205020404" pitchFamily="49" charset="0"/>
              <a:buNone/>
              <a:defRPr sz="2000" b="1" kern="1200">
                <a:solidFill>
                  <a:schemeClr val="tx1">
                    <a:lumMod val="65000"/>
                    <a:lumOff val="35000"/>
                  </a:schemeClr>
                </a:solidFill>
                <a:latin typeface="Helvetica" pitchFamily="2" charset="0"/>
                <a:ea typeface="+mn-ea"/>
                <a:cs typeface="+mn-cs"/>
              </a:defRPr>
            </a:lvl1pPr>
            <a:lvl2pPr marL="457200" indent="0" algn="l" defTabSz="914400" rtl="0" eaLnBrk="1" latinLnBrk="0" hangingPunct="1">
              <a:lnSpc>
                <a:spcPct val="90000"/>
              </a:lnSpc>
              <a:spcBef>
                <a:spcPts val="250"/>
              </a:spcBef>
              <a:spcAft>
                <a:spcPts val="250"/>
              </a:spcAft>
              <a:buClr>
                <a:srgbClr val="F47503"/>
              </a:buClr>
              <a:buFont typeface="Courier New" panose="02070309020205020404" pitchFamily="49" charset="0"/>
              <a:buNone/>
              <a:defRPr sz="2000" b="1" kern="1200">
                <a:solidFill>
                  <a:schemeClr val="tx1">
                    <a:lumMod val="65000"/>
                    <a:lumOff val="35000"/>
                  </a:schemeClr>
                </a:solidFill>
                <a:latin typeface="Helvetica" pitchFamily="2" charset="0"/>
                <a:ea typeface="+mn-ea"/>
                <a:cs typeface="+mn-cs"/>
              </a:defRPr>
            </a:lvl2pPr>
            <a:lvl3pPr marL="914400" indent="0" algn="l" defTabSz="914400" rtl="0" eaLnBrk="1" latinLnBrk="0" hangingPunct="1">
              <a:lnSpc>
                <a:spcPct val="90000"/>
              </a:lnSpc>
              <a:spcBef>
                <a:spcPts val="250"/>
              </a:spcBef>
              <a:spcAft>
                <a:spcPts val="250"/>
              </a:spcAft>
              <a:buClr>
                <a:srgbClr val="F47503"/>
              </a:buClr>
              <a:buFont typeface="Courier New" panose="02070309020205020404" pitchFamily="49" charset="0"/>
              <a:buNone/>
              <a:defRPr sz="1800" b="1" kern="1200">
                <a:solidFill>
                  <a:schemeClr val="tx1">
                    <a:lumMod val="65000"/>
                    <a:lumOff val="35000"/>
                  </a:schemeClr>
                </a:solidFill>
                <a:latin typeface="Helvetica" pitchFamily="2" charset="0"/>
                <a:ea typeface="+mn-ea"/>
                <a:cs typeface="+mn-cs"/>
              </a:defRPr>
            </a:lvl3pPr>
            <a:lvl4pPr marL="1371600" indent="0" algn="l" defTabSz="914400" rtl="0" eaLnBrk="1" latinLnBrk="0" hangingPunct="1">
              <a:lnSpc>
                <a:spcPct val="90000"/>
              </a:lnSpc>
              <a:spcBef>
                <a:spcPts val="250"/>
              </a:spcBef>
              <a:spcAft>
                <a:spcPts val="250"/>
              </a:spcAft>
              <a:buClr>
                <a:srgbClr val="F47503"/>
              </a:buClr>
              <a:buFont typeface="Courier New" panose="02070309020205020404" pitchFamily="49" charset="0"/>
              <a:buNone/>
              <a:defRPr sz="1600" b="1" kern="1200">
                <a:solidFill>
                  <a:schemeClr val="tx1">
                    <a:lumMod val="65000"/>
                    <a:lumOff val="35000"/>
                  </a:schemeClr>
                </a:solidFill>
                <a:latin typeface="Helvetica" pitchFamily="2" charset="0"/>
                <a:ea typeface="+mn-ea"/>
                <a:cs typeface="+mn-cs"/>
              </a:defRPr>
            </a:lvl4pPr>
            <a:lvl5pPr marL="1828800" indent="0" algn="l" defTabSz="914400" rtl="0" eaLnBrk="1" latinLnBrk="0" hangingPunct="1">
              <a:lnSpc>
                <a:spcPct val="90000"/>
              </a:lnSpc>
              <a:spcBef>
                <a:spcPts val="250"/>
              </a:spcBef>
              <a:spcAft>
                <a:spcPts val="250"/>
              </a:spcAft>
              <a:buClr>
                <a:srgbClr val="F47503"/>
              </a:buClr>
              <a:buFont typeface="Courier New" panose="02070309020205020404" pitchFamily="49" charset="0"/>
              <a:buNone/>
              <a:defRPr sz="1600" b="1" kern="1200">
                <a:solidFill>
                  <a:schemeClr val="tx1">
                    <a:lumMod val="65000"/>
                    <a:lumOff val="35000"/>
                  </a:schemeClr>
                </a:solidFill>
                <a:latin typeface="Helvetica" pitchFamily="2" charset="0"/>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r>
              <a:rPr lang="fr-FR" dirty="0">
                <a:solidFill>
                  <a:srgbClr val="F47503"/>
                </a:solidFill>
              </a:rPr>
              <a:t>SMALL GRANTS</a:t>
            </a:r>
            <a:endParaRPr lang="en-US" dirty="0">
              <a:solidFill>
                <a:srgbClr val="F47503"/>
              </a:solidFill>
            </a:endParaRPr>
          </a:p>
        </p:txBody>
      </p:sp>
      <p:graphicFrame>
        <p:nvGraphicFramePr>
          <p:cNvPr id="21" name="Diagramme 20">
            <a:extLst>
              <a:ext uri="{FF2B5EF4-FFF2-40B4-BE49-F238E27FC236}">
                <a16:creationId xmlns:a16="http://schemas.microsoft.com/office/drawing/2014/main" id="{BF07D694-168A-4311-BD7F-D93D264790E0}"/>
              </a:ext>
            </a:extLst>
          </p:cNvPr>
          <p:cNvGraphicFramePr/>
          <p:nvPr>
            <p:extLst>
              <p:ext uri="{D42A27DB-BD31-4B8C-83A1-F6EECF244321}">
                <p14:modId xmlns:p14="http://schemas.microsoft.com/office/powerpoint/2010/main" val="1703045300"/>
              </p:ext>
            </p:extLst>
          </p:nvPr>
        </p:nvGraphicFramePr>
        <p:xfrm>
          <a:off x="2581578" y="3881671"/>
          <a:ext cx="7983320" cy="2203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5" name="Image 24">
            <a:extLst>
              <a:ext uri="{FF2B5EF4-FFF2-40B4-BE49-F238E27FC236}">
                <a16:creationId xmlns:a16="http://schemas.microsoft.com/office/drawing/2014/main" id="{8FDD705F-B885-459F-9C63-EC7F566436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08007" y="4982308"/>
            <a:ext cx="2735918" cy="1238673"/>
          </a:xfrm>
          <a:prstGeom prst="rect">
            <a:avLst/>
          </a:prstGeom>
        </p:spPr>
      </p:pic>
    </p:spTree>
    <p:extLst>
      <p:ext uri="{BB962C8B-B14F-4D97-AF65-F5344CB8AC3E}">
        <p14:creationId xmlns:p14="http://schemas.microsoft.com/office/powerpoint/2010/main" val="248337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Connecteur droit 116">
            <a:extLst>
              <a:ext uri="{FF2B5EF4-FFF2-40B4-BE49-F238E27FC236}">
                <a16:creationId xmlns:a16="http://schemas.microsoft.com/office/drawing/2014/main" id="{2C53E95B-091F-42B0-A216-43AC092D6FDB}"/>
              </a:ext>
            </a:extLst>
          </p:cNvPr>
          <p:cNvCxnSpPr>
            <a:cxnSpLocks/>
          </p:cNvCxnSpPr>
          <p:nvPr/>
        </p:nvCxnSpPr>
        <p:spPr>
          <a:xfrm flipH="1" flipV="1">
            <a:off x="3269956" y="188208"/>
            <a:ext cx="1586981" cy="1"/>
          </a:xfrm>
          <a:prstGeom prst="line">
            <a:avLst/>
          </a:prstGeom>
          <a:noFill/>
          <a:ln w="9525" cap="flat" cmpd="sng" algn="ctr">
            <a:solidFill>
              <a:srgbClr val="FFC000">
                <a:shade val="95000"/>
                <a:satMod val="105000"/>
              </a:srgbClr>
            </a:solidFill>
            <a:prstDash val="solid"/>
          </a:ln>
          <a:effectLst/>
        </p:spPr>
      </p:cxnSp>
      <p:sp>
        <p:nvSpPr>
          <p:cNvPr id="9" name="Titre 8">
            <a:extLst>
              <a:ext uri="{FF2B5EF4-FFF2-40B4-BE49-F238E27FC236}">
                <a16:creationId xmlns:a16="http://schemas.microsoft.com/office/drawing/2014/main" id="{3282C212-59B2-4FC0-8071-6598EF22A6F8}"/>
              </a:ext>
            </a:extLst>
          </p:cNvPr>
          <p:cNvSpPr>
            <a:spLocks noGrp="1"/>
          </p:cNvSpPr>
          <p:nvPr>
            <p:ph type="title"/>
          </p:nvPr>
        </p:nvSpPr>
        <p:spPr/>
        <p:txBody>
          <a:bodyPr/>
          <a:lstStyle/>
          <a:p>
            <a:r>
              <a:rPr lang="fr-FR" dirty="0"/>
              <a:t>GCRMN- Caribbean Report</a:t>
            </a:r>
            <a:endParaRPr lang="en-US" dirty="0"/>
          </a:p>
        </p:txBody>
      </p:sp>
      <p:sp>
        <p:nvSpPr>
          <p:cNvPr id="7" name="Espace réservé du pied de page 6">
            <a:extLst>
              <a:ext uri="{FF2B5EF4-FFF2-40B4-BE49-F238E27FC236}">
                <a16:creationId xmlns:a16="http://schemas.microsoft.com/office/drawing/2014/main" id="{0534C0A7-4A0F-4C30-A803-41ADF209F409}"/>
              </a:ext>
            </a:extLst>
          </p:cNvPr>
          <p:cNvSpPr>
            <a:spLocks noGrp="1"/>
          </p:cNvSpPr>
          <p:nvPr>
            <p:ph type="ftr" sz="quarter" idx="11"/>
          </p:nvPr>
        </p:nvSpPr>
        <p:spPr/>
        <p:txBody>
          <a:bodyPr/>
          <a:lstStyle/>
          <a:p>
            <a:r>
              <a:rPr lang="en-US"/>
              <a:t>STAC 11</a:t>
            </a:r>
            <a:endParaRPr lang="en-US" dirty="0"/>
          </a:p>
        </p:txBody>
      </p:sp>
      <p:sp>
        <p:nvSpPr>
          <p:cNvPr id="8" name="Espace réservé du numéro de diapositive 7">
            <a:extLst>
              <a:ext uri="{FF2B5EF4-FFF2-40B4-BE49-F238E27FC236}">
                <a16:creationId xmlns:a16="http://schemas.microsoft.com/office/drawing/2014/main" id="{4E2CFF0A-D530-4D0A-8408-BF1E9D6E33CC}"/>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86" name="Google Shape;523;p31">
            <a:extLst>
              <a:ext uri="{FF2B5EF4-FFF2-40B4-BE49-F238E27FC236}">
                <a16:creationId xmlns:a16="http://schemas.microsoft.com/office/drawing/2014/main" id="{A61FF2C5-7EF9-4CF3-8CAC-24AC24B8CC77}"/>
              </a:ext>
            </a:extLst>
          </p:cNvPr>
          <p:cNvSpPr/>
          <p:nvPr/>
        </p:nvSpPr>
        <p:spPr>
          <a:xfrm>
            <a:off x="3215085" y="1592963"/>
            <a:ext cx="8500736" cy="384586"/>
          </a:xfrm>
          <a:prstGeom prst="rightArrow">
            <a:avLst>
              <a:gd name="adj1" fmla="val 50000"/>
              <a:gd name="adj2" fmla="val 50000"/>
            </a:avLst>
          </a:prstGeom>
          <a:gradFill flip="none" rotWithShape="1">
            <a:gsLst>
              <a:gs pos="53000">
                <a:srgbClr val="FFC000"/>
              </a:gs>
              <a:gs pos="0">
                <a:srgbClr val="F9A307"/>
              </a:gs>
              <a:gs pos="94000">
                <a:srgbClr val="FFFFFF"/>
              </a:gs>
            </a:gsLst>
            <a:lin ang="10800000" scaled="1"/>
            <a:tileRect/>
          </a:gradFill>
          <a:ln w="12700" cap="flat" cmpd="sng">
            <a:solidFill>
              <a:srgbClr val="FFC637"/>
            </a:solidFill>
            <a:prstDash val="solid"/>
            <a:miter lim="800000"/>
            <a:headEnd type="none" w="sm" len="sm"/>
            <a:tailEnd type="none" w="sm" len="sm"/>
          </a:ln>
        </p:spPr>
        <p:txBody>
          <a:bodyPr spcFirstLastPara="1" wrap="square" lIns="91425" tIns="45700" rIns="91425" bIns="45700" anchor="ctr" anchorCtr="0">
            <a:no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effectLst/>
              <a:uLnTx/>
              <a:uFillTx/>
              <a:latin typeface="Calibri"/>
              <a:ea typeface="Calibri"/>
              <a:cs typeface="Calibri"/>
              <a:sym typeface="Calibri"/>
            </a:endParaRPr>
          </a:p>
        </p:txBody>
      </p:sp>
      <p:grpSp>
        <p:nvGrpSpPr>
          <p:cNvPr id="161" name="Groupe 160">
            <a:extLst>
              <a:ext uri="{FF2B5EF4-FFF2-40B4-BE49-F238E27FC236}">
                <a16:creationId xmlns:a16="http://schemas.microsoft.com/office/drawing/2014/main" id="{36CE8F96-576D-4908-86C4-E91696561D5E}"/>
              </a:ext>
            </a:extLst>
          </p:cNvPr>
          <p:cNvGrpSpPr/>
          <p:nvPr/>
        </p:nvGrpSpPr>
        <p:grpSpPr>
          <a:xfrm>
            <a:off x="8584497" y="1996194"/>
            <a:ext cx="1605126" cy="3218263"/>
            <a:chOff x="7350693" y="1827341"/>
            <a:chExt cx="1605126" cy="3218263"/>
          </a:xfrm>
        </p:grpSpPr>
        <p:grpSp>
          <p:nvGrpSpPr>
            <p:cNvPr id="159" name="Groupe 158">
              <a:extLst>
                <a:ext uri="{FF2B5EF4-FFF2-40B4-BE49-F238E27FC236}">
                  <a16:creationId xmlns:a16="http://schemas.microsoft.com/office/drawing/2014/main" id="{339221C1-03CD-4BCD-90E5-2A9B07022349}"/>
                </a:ext>
              </a:extLst>
            </p:cNvPr>
            <p:cNvGrpSpPr/>
            <p:nvPr/>
          </p:nvGrpSpPr>
          <p:grpSpPr>
            <a:xfrm>
              <a:off x="7350693" y="4399698"/>
              <a:ext cx="1605126" cy="645906"/>
              <a:chOff x="7350693" y="4399698"/>
              <a:chExt cx="1605126" cy="645906"/>
            </a:xfrm>
          </p:grpSpPr>
          <p:pic>
            <p:nvPicPr>
              <p:cNvPr id="88" name="Google Shape;524;p31" descr="Mille avec un remplissage uni">
                <a:extLst>
                  <a:ext uri="{FF2B5EF4-FFF2-40B4-BE49-F238E27FC236}">
                    <a16:creationId xmlns:a16="http://schemas.microsoft.com/office/drawing/2014/main" id="{1155887C-81E6-493F-9932-F5063C9CC26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09516" y="4399698"/>
                <a:ext cx="446146" cy="446320"/>
              </a:xfrm>
              <a:prstGeom prst="rect">
                <a:avLst/>
              </a:prstGeom>
              <a:noFill/>
              <a:ln>
                <a:noFill/>
              </a:ln>
            </p:spPr>
          </p:pic>
          <p:sp>
            <p:nvSpPr>
              <p:cNvPr id="89" name="Google Shape;525;p31">
                <a:extLst>
                  <a:ext uri="{FF2B5EF4-FFF2-40B4-BE49-F238E27FC236}">
                    <a16:creationId xmlns:a16="http://schemas.microsoft.com/office/drawing/2014/main" id="{30912FDE-D863-488C-942D-AADD7BFFEB1A}"/>
                  </a:ext>
                </a:extLst>
              </p:cNvPr>
              <p:cNvSpPr txBox="1"/>
              <p:nvPr/>
            </p:nvSpPr>
            <p:spPr>
              <a:xfrm>
                <a:off x="7350693" y="4768645"/>
                <a:ext cx="1605126" cy="276959"/>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D7D31"/>
                  </a:buClr>
                  <a:buSzPts val="1800"/>
                  <a:buFont typeface="Calibri"/>
                  <a:buNone/>
                  <a:tabLst/>
                  <a:defRPr/>
                </a:pPr>
                <a:r>
                  <a:rPr kumimoji="0" lang="fr-FR" sz="1200" b="1" i="0" u="none" strike="noStrike" kern="0" cap="none" spc="0" normalizeH="0" baseline="0" noProof="0" dirty="0">
                    <a:ln>
                      <a:noFill/>
                    </a:ln>
                    <a:solidFill>
                      <a:srgbClr val="F47503"/>
                    </a:solidFill>
                    <a:effectLst/>
                    <a:uLnTx/>
                    <a:uFillTx/>
                    <a:latin typeface="Calibri"/>
                    <a:ea typeface="Calibri"/>
                    <a:cs typeface="Calibri"/>
                    <a:sym typeface="Calibri"/>
                  </a:rPr>
                  <a:t>Teasing</a:t>
                </a:r>
                <a:endParaRPr kumimoji="0" sz="1050" b="0" i="0" u="none" strike="noStrike" kern="0" cap="none" spc="0" normalizeH="0" baseline="0" noProof="0" dirty="0">
                  <a:ln>
                    <a:noFill/>
                  </a:ln>
                  <a:solidFill>
                    <a:srgbClr val="F47503"/>
                  </a:solidFill>
                  <a:effectLst/>
                  <a:uLnTx/>
                  <a:uFillTx/>
                  <a:latin typeface="Arial"/>
                  <a:cs typeface="Arial"/>
                  <a:sym typeface="Arial"/>
                </a:endParaRPr>
              </a:p>
            </p:txBody>
          </p:sp>
        </p:grpSp>
        <p:cxnSp>
          <p:nvCxnSpPr>
            <p:cNvPr id="90" name="Google Shape;526;p31">
              <a:extLst>
                <a:ext uri="{FF2B5EF4-FFF2-40B4-BE49-F238E27FC236}">
                  <a16:creationId xmlns:a16="http://schemas.microsoft.com/office/drawing/2014/main" id="{84D0FBA8-6582-4025-B9B0-98EC872F9F9E}"/>
                </a:ext>
              </a:extLst>
            </p:cNvPr>
            <p:cNvCxnSpPr>
              <a:cxnSpLocks/>
            </p:cNvCxnSpPr>
            <p:nvPr/>
          </p:nvCxnSpPr>
          <p:spPr>
            <a:xfrm>
              <a:off x="8109709" y="1827341"/>
              <a:ext cx="5545" cy="2530481"/>
            </a:xfrm>
            <a:prstGeom prst="straightConnector1">
              <a:avLst/>
            </a:prstGeom>
            <a:noFill/>
            <a:ln w="12700" cap="flat" cmpd="sng">
              <a:solidFill>
                <a:srgbClr val="FFFFFF">
                  <a:lumMod val="85000"/>
                </a:srgbClr>
              </a:solidFill>
              <a:prstDash val="dash"/>
              <a:miter lim="800000"/>
              <a:headEnd type="none" w="sm" len="sm"/>
              <a:tailEnd type="none" w="sm" len="sm"/>
            </a:ln>
          </p:spPr>
        </p:cxnSp>
      </p:grpSp>
      <p:grpSp>
        <p:nvGrpSpPr>
          <p:cNvPr id="154" name="Groupe 153">
            <a:extLst>
              <a:ext uri="{FF2B5EF4-FFF2-40B4-BE49-F238E27FC236}">
                <a16:creationId xmlns:a16="http://schemas.microsoft.com/office/drawing/2014/main" id="{70118A56-2610-4216-B9DF-66D864E0A2EE}"/>
              </a:ext>
            </a:extLst>
          </p:cNvPr>
          <p:cNvGrpSpPr/>
          <p:nvPr/>
        </p:nvGrpSpPr>
        <p:grpSpPr>
          <a:xfrm>
            <a:off x="5849538" y="1996194"/>
            <a:ext cx="1305095" cy="3829471"/>
            <a:chOff x="3833360" y="1839000"/>
            <a:chExt cx="1305095" cy="3829471"/>
          </a:xfrm>
        </p:grpSpPr>
        <p:cxnSp>
          <p:nvCxnSpPr>
            <p:cNvPr id="83" name="Google Shape;535;p31">
              <a:extLst>
                <a:ext uri="{FF2B5EF4-FFF2-40B4-BE49-F238E27FC236}">
                  <a16:creationId xmlns:a16="http://schemas.microsoft.com/office/drawing/2014/main" id="{B0CCC79D-74B3-4C4C-A971-DF449AC6C7CF}"/>
                </a:ext>
              </a:extLst>
            </p:cNvPr>
            <p:cNvCxnSpPr>
              <a:cxnSpLocks/>
            </p:cNvCxnSpPr>
            <p:nvPr/>
          </p:nvCxnSpPr>
          <p:spPr>
            <a:xfrm>
              <a:off x="4475836" y="1839000"/>
              <a:ext cx="0" cy="3231711"/>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94" name="Google Shape;537;p31">
              <a:extLst>
                <a:ext uri="{FF2B5EF4-FFF2-40B4-BE49-F238E27FC236}">
                  <a16:creationId xmlns:a16="http://schemas.microsoft.com/office/drawing/2014/main" id="{C472D9F5-1E06-43A5-9086-6EC71EEB3734}"/>
                </a:ext>
              </a:extLst>
            </p:cNvPr>
            <p:cNvSpPr txBox="1"/>
            <p:nvPr/>
          </p:nvSpPr>
          <p:spPr>
            <a:xfrm>
              <a:off x="3833360" y="5206847"/>
              <a:ext cx="1305095"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GCRMN Steering Committee</a:t>
              </a:r>
              <a:endParaRPr kumimoji="0" sz="1050" b="0" i="0" u="none" strike="noStrike" kern="0" cap="none" spc="0" normalizeH="0" baseline="0" noProof="0" dirty="0">
                <a:ln>
                  <a:noFill/>
                </a:ln>
                <a:effectLst/>
                <a:uLnTx/>
                <a:uFillTx/>
                <a:latin typeface="Arial"/>
                <a:cs typeface="Arial"/>
                <a:sym typeface="Arial"/>
              </a:endParaRPr>
            </a:p>
          </p:txBody>
        </p:sp>
      </p:grpSp>
      <p:sp>
        <p:nvSpPr>
          <p:cNvPr id="101" name="Google Shape;552;p31">
            <a:extLst>
              <a:ext uri="{FF2B5EF4-FFF2-40B4-BE49-F238E27FC236}">
                <a16:creationId xmlns:a16="http://schemas.microsoft.com/office/drawing/2014/main" id="{3CEF01E1-858D-4334-92F7-9772FA753D1C}"/>
              </a:ext>
            </a:extLst>
          </p:cNvPr>
          <p:cNvSpPr txBox="1"/>
          <p:nvPr/>
        </p:nvSpPr>
        <p:spPr>
          <a:xfrm>
            <a:off x="9558073" y="591668"/>
            <a:ext cx="2259829" cy="523180"/>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effectLst/>
                <a:uLnTx/>
                <a:uFillTx/>
                <a:latin typeface="Calibri"/>
                <a:ea typeface="Calibri"/>
                <a:cs typeface="Calibri"/>
                <a:sym typeface="Calibri"/>
              </a:rPr>
              <a:t>Caribbean Political level conference</a:t>
            </a:r>
            <a:endParaRPr kumimoji="0" sz="1100" b="0" i="0" u="none" strike="noStrike" kern="0" cap="none" spc="0" normalizeH="0" baseline="0" noProof="0" dirty="0">
              <a:ln>
                <a:noFill/>
              </a:ln>
              <a:effectLst/>
              <a:uLnTx/>
              <a:uFillTx/>
              <a:latin typeface="Arial"/>
              <a:cs typeface="Arial"/>
              <a:sym typeface="Arial"/>
            </a:endParaRPr>
          </a:p>
        </p:txBody>
      </p:sp>
      <p:grpSp>
        <p:nvGrpSpPr>
          <p:cNvPr id="153" name="Groupe 152">
            <a:extLst>
              <a:ext uri="{FF2B5EF4-FFF2-40B4-BE49-F238E27FC236}">
                <a16:creationId xmlns:a16="http://schemas.microsoft.com/office/drawing/2014/main" id="{AB9B719F-C76C-4669-A87B-7CED9BFBABF2}"/>
              </a:ext>
            </a:extLst>
          </p:cNvPr>
          <p:cNvGrpSpPr/>
          <p:nvPr/>
        </p:nvGrpSpPr>
        <p:grpSpPr>
          <a:xfrm>
            <a:off x="5664145" y="1996194"/>
            <a:ext cx="956661" cy="2301182"/>
            <a:chOff x="3519173" y="2441018"/>
            <a:chExt cx="956661" cy="2301182"/>
          </a:xfrm>
        </p:grpSpPr>
        <p:cxnSp>
          <p:nvCxnSpPr>
            <p:cNvPr id="82" name="Google Shape;530;p31">
              <a:extLst>
                <a:ext uri="{FF2B5EF4-FFF2-40B4-BE49-F238E27FC236}">
                  <a16:creationId xmlns:a16="http://schemas.microsoft.com/office/drawing/2014/main" id="{A3441386-3993-48F4-8264-90CA43BDD342}"/>
                </a:ext>
              </a:extLst>
            </p:cNvPr>
            <p:cNvCxnSpPr>
              <a:cxnSpLocks/>
            </p:cNvCxnSpPr>
            <p:nvPr/>
          </p:nvCxnSpPr>
          <p:spPr>
            <a:xfrm>
              <a:off x="3975258" y="2441018"/>
              <a:ext cx="17214" cy="1793562"/>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92" name="Google Shape;532;p31">
              <a:extLst>
                <a:ext uri="{FF2B5EF4-FFF2-40B4-BE49-F238E27FC236}">
                  <a16:creationId xmlns:a16="http://schemas.microsoft.com/office/drawing/2014/main" id="{209BEBC0-F72F-4D4B-93FA-EEDF6FFC476A}"/>
                </a:ext>
              </a:extLst>
            </p:cNvPr>
            <p:cNvSpPr txBox="1"/>
            <p:nvPr/>
          </p:nvSpPr>
          <p:spPr>
            <a:xfrm>
              <a:off x="3519173" y="4280576"/>
              <a:ext cx="956661" cy="461624"/>
            </a:xfrm>
            <a:prstGeom prst="rect">
              <a:avLst/>
            </a:prstGeom>
            <a:solidFill>
              <a:schemeClr val="bg1"/>
            </a:solidFill>
            <a:ln>
              <a:solidFill>
                <a:srgbClr val="F47503"/>
              </a:solidFill>
              <a:prstDash val="sysDash"/>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Data Workshop</a:t>
              </a:r>
              <a:endParaRPr kumimoji="0" sz="1050" b="0" i="0" u="none" strike="noStrike" kern="0" cap="none" spc="0" normalizeH="0" baseline="0" noProof="0" dirty="0">
                <a:ln>
                  <a:noFill/>
                </a:ln>
                <a:effectLst/>
                <a:uLnTx/>
                <a:uFillTx/>
                <a:latin typeface="Arial"/>
                <a:cs typeface="Arial"/>
                <a:sym typeface="Arial"/>
              </a:endParaRPr>
            </a:p>
          </p:txBody>
        </p:sp>
      </p:grpSp>
      <p:sp>
        <p:nvSpPr>
          <p:cNvPr id="104" name="Google Shape;533;p31">
            <a:extLst>
              <a:ext uri="{FF2B5EF4-FFF2-40B4-BE49-F238E27FC236}">
                <a16:creationId xmlns:a16="http://schemas.microsoft.com/office/drawing/2014/main" id="{438E3F98-0730-4EBE-834C-FFDB272E2145}"/>
              </a:ext>
            </a:extLst>
          </p:cNvPr>
          <p:cNvSpPr txBox="1"/>
          <p:nvPr/>
        </p:nvSpPr>
        <p:spPr>
          <a:xfrm>
            <a:off x="4837238" y="-11826"/>
            <a:ext cx="825546" cy="400069"/>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000" b="0" i="0" u="none" strike="noStrike" kern="0" cap="none" spc="0" normalizeH="0" baseline="0" noProof="0" dirty="0">
                <a:ln>
                  <a:noFill/>
                </a:ln>
                <a:effectLst/>
                <a:uLnTx/>
                <a:uFillTx/>
                <a:latin typeface="Calibri"/>
                <a:cs typeface="Calibri"/>
                <a:sym typeface="Calibri"/>
              </a:rPr>
              <a:t>2024</a:t>
            </a:r>
            <a:r>
              <a:rPr kumimoji="0" lang="en-US" sz="1400" b="0" i="0" u="none" strike="noStrike" kern="0" cap="none" spc="0" normalizeH="0" baseline="0" noProof="0" dirty="0">
                <a:ln>
                  <a:noFill/>
                </a:ln>
                <a:effectLst/>
                <a:uLnTx/>
                <a:uFillTx/>
                <a:latin typeface="Calibri"/>
                <a:ea typeface="Calibri"/>
                <a:cs typeface="Calibri"/>
                <a:sym typeface="Calibri"/>
              </a:rPr>
              <a:t> </a:t>
            </a:r>
            <a:endParaRPr kumimoji="0" sz="1100" b="0" i="0" u="none" strike="noStrike" kern="0" cap="none" spc="0" normalizeH="0" baseline="0" noProof="0" dirty="0">
              <a:ln>
                <a:noFill/>
              </a:ln>
              <a:effectLst/>
              <a:uLnTx/>
              <a:uFillTx/>
              <a:latin typeface="Arial"/>
              <a:cs typeface="Arial"/>
              <a:sym typeface="Arial"/>
            </a:endParaRPr>
          </a:p>
        </p:txBody>
      </p:sp>
      <p:sp>
        <p:nvSpPr>
          <p:cNvPr id="105" name="Google Shape;533;p31">
            <a:extLst>
              <a:ext uri="{FF2B5EF4-FFF2-40B4-BE49-F238E27FC236}">
                <a16:creationId xmlns:a16="http://schemas.microsoft.com/office/drawing/2014/main" id="{AEB31BB7-F256-4366-B0EB-959E702142E4}"/>
              </a:ext>
            </a:extLst>
          </p:cNvPr>
          <p:cNvSpPr txBox="1"/>
          <p:nvPr/>
        </p:nvSpPr>
        <p:spPr>
          <a:xfrm>
            <a:off x="8947374" y="-11826"/>
            <a:ext cx="825546" cy="400069"/>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2000" b="0" i="0" u="none" strike="noStrike" kern="0" cap="none" spc="0" normalizeH="0" baseline="0" noProof="0" dirty="0">
                <a:ln>
                  <a:noFill/>
                </a:ln>
                <a:effectLst/>
                <a:uLnTx/>
                <a:uFillTx/>
                <a:latin typeface="Calibri"/>
                <a:ea typeface="Calibri"/>
                <a:cs typeface="Calibri"/>
                <a:sym typeface="Calibri"/>
              </a:rPr>
              <a:t>2025 </a:t>
            </a:r>
            <a:endParaRPr kumimoji="0" lang="en-US" sz="1600" b="0" i="0" u="none" strike="noStrike" kern="0" cap="none" spc="0" normalizeH="0" baseline="0" noProof="0" dirty="0">
              <a:ln>
                <a:noFill/>
              </a:ln>
              <a:effectLst/>
              <a:uLnTx/>
              <a:uFillTx/>
              <a:latin typeface="Arial"/>
              <a:cs typeface="Arial"/>
              <a:sym typeface="Arial"/>
            </a:endParaRPr>
          </a:p>
        </p:txBody>
      </p:sp>
      <p:grpSp>
        <p:nvGrpSpPr>
          <p:cNvPr id="162" name="Groupe 161">
            <a:extLst>
              <a:ext uri="{FF2B5EF4-FFF2-40B4-BE49-F238E27FC236}">
                <a16:creationId xmlns:a16="http://schemas.microsoft.com/office/drawing/2014/main" id="{6E0D7782-947E-49B0-ABC9-BA3C4C329571}"/>
              </a:ext>
            </a:extLst>
          </p:cNvPr>
          <p:cNvGrpSpPr/>
          <p:nvPr/>
        </p:nvGrpSpPr>
        <p:grpSpPr>
          <a:xfrm>
            <a:off x="9873374" y="1996194"/>
            <a:ext cx="1739353" cy="3527857"/>
            <a:chOff x="9358524" y="1923404"/>
            <a:chExt cx="1739353" cy="3527857"/>
          </a:xfrm>
        </p:grpSpPr>
        <p:grpSp>
          <p:nvGrpSpPr>
            <p:cNvPr id="160" name="Groupe 159">
              <a:extLst>
                <a:ext uri="{FF2B5EF4-FFF2-40B4-BE49-F238E27FC236}">
                  <a16:creationId xmlns:a16="http://schemas.microsoft.com/office/drawing/2014/main" id="{028EDB38-BE2C-4109-8D3C-53D59B815CD1}"/>
                </a:ext>
              </a:extLst>
            </p:cNvPr>
            <p:cNvGrpSpPr/>
            <p:nvPr/>
          </p:nvGrpSpPr>
          <p:grpSpPr>
            <a:xfrm>
              <a:off x="9358524" y="4390774"/>
              <a:ext cx="1739353" cy="1060487"/>
              <a:chOff x="9358524" y="4390774"/>
              <a:chExt cx="1739353" cy="1060487"/>
            </a:xfrm>
          </p:grpSpPr>
          <p:sp>
            <p:nvSpPr>
              <p:cNvPr id="91" name="Google Shape;529;p31">
                <a:extLst>
                  <a:ext uri="{FF2B5EF4-FFF2-40B4-BE49-F238E27FC236}">
                    <a16:creationId xmlns:a16="http://schemas.microsoft.com/office/drawing/2014/main" id="{CEBB3EDA-9EAF-4D7E-B106-ECF88633AE19}"/>
                  </a:ext>
                </a:extLst>
              </p:cNvPr>
              <p:cNvSpPr txBox="1"/>
              <p:nvPr/>
            </p:nvSpPr>
            <p:spPr>
              <a:xfrm>
                <a:off x="9358524" y="4804971"/>
                <a:ext cx="1739353" cy="646290"/>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D7D31"/>
                  </a:buClr>
                  <a:buSzPts val="1800"/>
                  <a:buFont typeface="Calibri"/>
                  <a:buNone/>
                  <a:tabLst/>
                  <a:defRPr/>
                </a:pPr>
                <a:r>
                  <a:rPr kumimoji="0" lang="en-US" sz="1200" b="1" i="0" u="none" strike="noStrike" kern="0" cap="none" spc="0" normalizeH="0" baseline="0" noProof="0" dirty="0">
                    <a:ln>
                      <a:noFill/>
                    </a:ln>
                    <a:solidFill>
                      <a:srgbClr val="F47503"/>
                    </a:solidFill>
                    <a:effectLst/>
                    <a:uLnTx/>
                    <a:uFillTx/>
                    <a:latin typeface="Calibri"/>
                    <a:ea typeface="Calibri"/>
                    <a:cs typeface="Calibri"/>
                    <a:sym typeface="Calibri"/>
                  </a:rPr>
                  <a:t>PUBLICATION</a:t>
                </a:r>
                <a:endParaRPr kumimoji="0" sz="1050" b="0" i="0" u="none" strike="noStrike" kern="0" cap="none" spc="0" normalizeH="0" baseline="0" noProof="0" dirty="0">
                  <a:ln>
                    <a:noFill/>
                  </a:ln>
                  <a:solidFill>
                    <a:srgbClr val="F47503"/>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ED7D31"/>
                  </a:buClr>
                  <a:buSzPts val="1800"/>
                  <a:buFont typeface="Calibri"/>
                  <a:buNone/>
                  <a:tabLst/>
                  <a:defRPr/>
                </a:pPr>
                <a:r>
                  <a:rPr kumimoji="0" lang="en-US" sz="1200" b="1" i="0" u="none" strike="noStrike" kern="0" cap="none" spc="0" normalizeH="0" baseline="0" noProof="0" dirty="0">
                    <a:ln>
                      <a:noFill/>
                    </a:ln>
                    <a:solidFill>
                      <a:srgbClr val="F47503"/>
                    </a:solidFill>
                    <a:effectLst/>
                    <a:uLnTx/>
                    <a:uFillTx/>
                    <a:latin typeface="Calibri"/>
                    <a:ea typeface="Calibri"/>
                    <a:cs typeface="Calibri"/>
                    <a:sym typeface="Calibri"/>
                  </a:rPr>
                  <a:t>Full report with territories presentation</a:t>
                </a:r>
                <a:endParaRPr kumimoji="0" sz="1200" b="0" i="0" u="none" strike="noStrike" kern="0" cap="none" spc="0" normalizeH="0" baseline="0" noProof="0" dirty="0">
                  <a:ln>
                    <a:noFill/>
                  </a:ln>
                  <a:solidFill>
                    <a:srgbClr val="F47503"/>
                  </a:solidFill>
                  <a:effectLst/>
                  <a:uLnTx/>
                  <a:uFillTx/>
                  <a:latin typeface="Calibri"/>
                  <a:ea typeface="Calibri"/>
                  <a:cs typeface="Calibri"/>
                  <a:sym typeface="Calibri"/>
                </a:endParaRPr>
              </a:p>
            </p:txBody>
          </p:sp>
          <p:pic>
            <p:nvPicPr>
              <p:cNvPr id="114" name="Google Shape;524;p31" descr="Mille avec un remplissage uni">
                <a:extLst>
                  <a:ext uri="{FF2B5EF4-FFF2-40B4-BE49-F238E27FC236}">
                    <a16:creationId xmlns:a16="http://schemas.microsoft.com/office/drawing/2014/main" id="{0C65173C-2443-4BA7-85F7-9BA2F444B54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24498" y="4390774"/>
                <a:ext cx="446146" cy="446320"/>
              </a:xfrm>
              <a:prstGeom prst="rect">
                <a:avLst/>
              </a:prstGeom>
              <a:noFill/>
              <a:ln>
                <a:noFill/>
              </a:ln>
            </p:spPr>
          </p:pic>
        </p:grpSp>
        <p:cxnSp>
          <p:nvCxnSpPr>
            <p:cNvPr id="120" name="Google Shape;526;p31">
              <a:extLst>
                <a:ext uri="{FF2B5EF4-FFF2-40B4-BE49-F238E27FC236}">
                  <a16:creationId xmlns:a16="http://schemas.microsoft.com/office/drawing/2014/main" id="{CBD69B7D-7D01-4DEF-9FC1-FBBFE672CF92}"/>
                </a:ext>
              </a:extLst>
            </p:cNvPr>
            <p:cNvCxnSpPr>
              <a:cxnSpLocks/>
            </p:cNvCxnSpPr>
            <p:nvPr/>
          </p:nvCxnSpPr>
          <p:spPr>
            <a:xfrm>
              <a:off x="10213816" y="1923404"/>
              <a:ext cx="33755" cy="2434418"/>
            </a:xfrm>
            <a:prstGeom prst="straightConnector1">
              <a:avLst/>
            </a:prstGeom>
            <a:noFill/>
            <a:ln w="12700" cap="flat" cmpd="sng">
              <a:solidFill>
                <a:srgbClr val="FFFFFF">
                  <a:lumMod val="85000"/>
                </a:srgbClr>
              </a:solidFill>
              <a:prstDash val="dash"/>
              <a:miter lim="800000"/>
              <a:headEnd type="none" w="sm" len="sm"/>
              <a:tailEnd type="none" w="sm" len="sm"/>
            </a:ln>
          </p:spPr>
        </p:cxnSp>
      </p:grpSp>
      <p:sp>
        <p:nvSpPr>
          <p:cNvPr id="122" name="Google Shape;550;p31">
            <a:extLst>
              <a:ext uri="{FF2B5EF4-FFF2-40B4-BE49-F238E27FC236}">
                <a16:creationId xmlns:a16="http://schemas.microsoft.com/office/drawing/2014/main" id="{AF977FF1-F60F-41EF-88CA-47F35BFFCFF3}"/>
              </a:ext>
            </a:extLst>
          </p:cNvPr>
          <p:cNvSpPr txBox="1"/>
          <p:nvPr/>
        </p:nvSpPr>
        <p:spPr>
          <a:xfrm>
            <a:off x="10306366" y="2595331"/>
            <a:ext cx="749931" cy="715045"/>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Final </a:t>
            </a: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Proof-reading</a:t>
            </a:r>
            <a:endParaRPr kumimoji="0" sz="1050" b="0" i="0" u="none" strike="noStrike" kern="0" cap="none" spc="0" normalizeH="0" baseline="0" noProof="0" dirty="0">
              <a:ln>
                <a:noFill/>
              </a:ln>
              <a:effectLst/>
              <a:uLnTx/>
              <a:uFillTx/>
              <a:latin typeface="Arial"/>
              <a:cs typeface="Arial"/>
              <a:sym typeface="Arial"/>
            </a:endParaRPr>
          </a:p>
        </p:txBody>
      </p:sp>
      <p:grpSp>
        <p:nvGrpSpPr>
          <p:cNvPr id="155" name="Groupe 154">
            <a:extLst>
              <a:ext uri="{FF2B5EF4-FFF2-40B4-BE49-F238E27FC236}">
                <a16:creationId xmlns:a16="http://schemas.microsoft.com/office/drawing/2014/main" id="{6C5C08B8-B8CE-40BD-B160-69A4BCC72A6F}"/>
              </a:ext>
            </a:extLst>
          </p:cNvPr>
          <p:cNvGrpSpPr/>
          <p:nvPr/>
        </p:nvGrpSpPr>
        <p:grpSpPr>
          <a:xfrm>
            <a:off x="6260299" y="1996194"/>
            <a:ext cx="1310550" cy="2958087"/>
            <a:chOff x="4475836" y="1787129"/>
            <a:chExt cx="1310550" cy="2958087"/>
          </a:xfrm>
        </p:grpSpPr>
        <p:cxnSp>
          <p:nvCxnSpPr>
            <p:cNvPr id="85" name="Google Shape;530;p31">
              <a:extLst>
                <a:ext uri="{FF2B5EF4-FFF2-40B4-BE49-F238E27FC236}">
                  <a16:creationId xmlns:a16="http://schemas.microsoft.com/office/drawing/2014/main" id="{EA97AA38-F7D1-4A5B-85B4-2D79BCCF303A}"/>
                </a:ext>
              </a:extLst>
            </p:cNvPr>
            <p:cNvCxnSpPr>
              <a:cxnSpLocks/>
            </p:cNvCxnSpPr>
            <p:nvPr/>
          </p:nvCxnSpPr>
          <p:spPr>
            <a:xfrm flipH="1">
              <a:off x="5124807" y="1787129"/>
              <a:ext cx="32165" cy="2440673"/>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123" name="Google Shape;532;p31">
              <a:extLst>
                <a:ext uri="{FF2B5EF4-FFF2-40B4-BE49-F238E27FC236}">
                  <a16:creationId xmlns:a16="http://schemas.microsoft.com/office/drawing/2014/main" id="{8127279B-EA5A-4A29-9471-766FDB91FB63}"/>
                </a:ext>
              </a:extLst>
            </p:cNvPr>
            <p:cNvSpPr txBox="1"/>
            <p:nvPr/>
          </p:nvSpPr>
          <p:spPr>
            <a:xfrm>
              <a:off x="4475836" y="4283592"/>
              <a:ext cx="1310550"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Data </a:t>
              </a: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Task Force</a:t>
              </a:r>
              <a:endParaRPr kumimoji="0" sz="1050" b="0" i="0" u="none" strike="noStrike" kern="0" cap="none" spc="0" normalizeH="0" baseline="0" noProof="0" dirty="0">
                <a:ln>
                  <a:noFill/>
                </a:ln>
                <a:effectLst/>
                <a:uLnTx/>
                <a:uFillTx/>
                <a:latin typeface="Arial"/>
                <a:cs typeface="Arial"/>
                <a:sym typeface="Arial"/>
              </a:endParaRPr>
            </a:p>
          </p:txBody>
        </p:sp>
      </p:grpSp>
      <p:grpSp>
        <p:nvGrpSpPr>
          <p:cNvPr id="157" name="Groupe 156">
            <a:extLst>
              <a:ext uri="{FF2B5EF4-FFF2-40B4-BE49-F238E27FC236}">
                <a16:creationId xmlns:a16="http://schemas.microsoft.com/office/drawing/2014/main" id="{DA7D1A43-0DA2-4D08-9CEF-9C461F829457}"/>
              </a:ext>
            </a:extLst>
          </p:cNvPr>
          <p:cNvGrpSpPr/>
          <p:nvPr/>
        </p:nvGrpSpPr>
        <p:grpSpPr>
          <a:xfrm>
            <a:off x="7045368" y="1996194"/>
            <a:ext cx="1229217" cy="4109952"/>
            <a:chOff x="5406659" y="1558519"/>
            <a:chExt cx="1229217" cy="4109952"/>
          </a:xfrm>
        </p:grpSpPr>
        <p:cxnSp>
          <p:nvCxnSpPr>
            <p:cNvPr id="84" name="Google Shape;543;p31">
              <a:extLst>
                <a:ext uri="{FF2B5EF4-FFF2-40B4-BE49-F238E27FC236}">
                  <a16:creationId xmlns:a16="http://schemas.microsoft.com/office/drawing/2014/main" id="{1611B0DB-3EEC-4B5E-B09A-6235A1F15A72}"/>
                </a:ext>
              </a:extLst>
            </p:cNvPr>
            <p:cNvCxnSpPr>
              <a:cxnSpLocks/>
            </p:cNvCxnSpPr>
            <p:nvPr/>
          </p:nvCxnSpPr>
          <p:spPr>
            <a:xfrm>
              <a:off x="5976428" y="1558519"/>
              <a:ext cx="0" cy="3490234"/>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124" name="Google Shape;537;p31">
              <a:extLst>
                <a:ext uri="{FF2B5EF4-FFF2-40B4-BE49-F238E27FC236}">
                  <a16:creationId xmlns:a16="http://schemas.microsoft.com/office/drawing/2014/main" id="{0CA58F7B-4DF5-4676-A9B9-439BF2748C71}"/>
                </a:ext>
              </a:extLst>
            </p:cNvPr>
            <p:cNvSpPr txBox="1"/>
            <p:nvPr/>
          </p:nvSpPr>
          <p:spPr>
            <a:xfrm>
              <a:off x="5406659" y="5206847"/>
              <a:ext cx="1229217"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GCRMN Steering Committee</a:t>
              </a:r>
              <a:endParaRPr kumimoji="0" sz="1050" b="0" i="0" u="none" strike="noStrike" kern="0" cap="none" spc="0" normalizeH="0" baseline="0" noProof="0" dirty="0">
                <a:ln>
                  <a:noFill/>
                </a:ln>
                <a:effectLst/>
                <a:uLnTx/>
                <a:uFillTx/>
                <a:latin typeface="Arial"/>
                <a:cs typeface="Arial"/>
                <a:sym typeface="Arial"/>
              </a:endParaRPr>
            </a:p>
          </p:txBody>
        </p:sp>
      </p:grpSp>
      <p:pic>
        <p:nvPicPr>
          <p:cNvPr id="125" name="Image 124">
            <a:extLst>
              <a:ext uri="{FF2B5EF4-FFF2-40B4-BE49-F238E27FC236}">
                <a16:creationId xmlns:a16="http://schemas.microsoft.com/office/drawing/2014/main" id="{DAC73436-A64D-4E64-84BC-72E786C52A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6805" y="487589"/>
            <a:ext cx="689881" cy="754056"/>
          </a:xfrm>
          <a:prstGeom prst="rect">
            <a:avLst/>
          </a:prstGeom>
        </p:spPr>
      </p:pic>
      <p:grpSp>
        <p:nvGrpSpPr>
          <p:cNvPr id="156" name="Groupe 155">
            <a:extLst>
              <a:ext uri="{FF2B5EF4-FFF2-40B4-BE49-F238E27FC236}">
                <a16:creationId xmlns:a16="http://schemas.microsoft.com/office/drawing/2014/main" id="{A90B2854-5611-45FF-9E92-EA124354B531}"/>
              </a:ext>
            </a:extLst>
          </p:cNvPr>
          <p:cNvGrpSpPr/>
          <p:nvPr/>
        </p:nvGrpSpPr>
        <p:grpSpPr>
          <a:xfrm>
            <a:off x="7439294" y="1996194"/>
            <a:ext cx="1310550" cy="2777537"/>
            <a:chOff x="5878635" y="1967679"/>
            <a:chExt cx="1310550" cy="2777537"/>
          </a:xfrm>
        </p:grpSpPr>
        <p:cxnSp>
          <p:nvCxnSpPr>
            <p:cNvPr id="80" name="Google Shape;530;p31">
              <a:extLst>
                <a:ext uri="{FF2B5EF4-FFF2-40B4-BE49-F238E27FC236}">
                  <a16:creationId xmlns:a16="http://schemas.microsoft.com/office/drawing/2014/main" id="{DAEFA4BF-8E3B-432D-8362-68C61EEB07D5}"/>
                </a:ext>
              </a:extLst>
            </p:cNvPr>
            <p:cNvCxnSpPr>
              <a:cxnSpLocks/>
            </p:cNvCxnSpPr>
            <p:nvPr/>
          </p:nvCxnSpPr>
          <p:spPr>
            <a:xfrm>
              <a:off x="6537298" y="1967679"/>
              <a:ext cx="21111" cy="2266901"/>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126" name="Google Shape;532;p31">
              <a:extLst>
                <a:ext uri="{FF2B5EF4-FFF2-40B4-BE49-F238E27FC236}">
                  <a16:creationId xmlns:a16="http://schemas.microsoft.com/office/drawing/2014/main" id="{24836FE8-EC12-49D0-AAAA-B6B96BAAB05E}"/>
                </a:ext>
              </a:extLst>
            </p:cNvPr>
            <p:cNvSpPr txBox="1"/>
            <p:nvPr/>
          </p:nvSpPr>
          <p:spPr>
            <a:xfrm>
              <a:off x="5878635" y="4283592"/>
              <a:ext cx="1310550"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Data </a:t>
              </a: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Task Force</a:t>
              </a:r>
              <a:endParaRPr kumimoji="0" sz="1050" b="0" i="0" u="none" strike="noStrike" kern="0" cap="none" spc="0" normalizeH="0" baseline="0" noProof="0" dirty="0">
                <a:ln>
                  <a:noFill/>
                </a:ln>
                <a:effectLst/>
                <a:uLnTx/>
                <a:uFillTx/>
                <a:latin typeface="Arial"/>
                <a:cs typeface="Arial"/>
                <a:sym typeface="Arial"/>
              </a:endParaRPr>
            </a:p>
          </p:txBody>
        </p:sp>
      </p:grpSp>
      <p:grpSp>
        <p:nvGrpSpPr>
          <p:cNvPr id="158" name="Groupe 157">
            <a:extLst>
              <a:ext uri="{FF2B5EF4-FFF2-40B4-BE49-F238E27FC236}">
                <a16:creationId xmlns:a16="http://schemas.microsoft.com/office/drawing/2014/main" id="{D106C37C-1079-4B99-9C9A-3A17424E6549}"/>
              </a:ext>
            </a:extLst>
          </p:cNvPr>
          <p:cNvGrpSpPr/>
          <p:nvPr/>
        </p:nvGrpSpPr>
        <p:grpSpPr>
          <a:xfrm>
            <a:off x="7900439" y="1996194"/>
            <a:ext cx="1267061" cy="3823608"/>
            <a:chOff x="6540346" y="1844863"/>
            <a:chExt cx="1267061" cy="3823608"/>
          </a:xfrm>
        </p:grpSpPr>
        <p:cxnSp>
          <p:nvCxnSpPr>
            <p:cNvPr id="81" name="Google Shape;543;p31">
              <a:extLst>
                <a:ext uri="{FF2B5EF4-FFF2-40B4-BE49-F238E27FC236}">
                  <a16:creationId xmlns:a16="http://schemas.microsoft.com/office/drawing/2014/main" id="{BC535027-A17B-454C-B535-ED52B1A89107}"/>
                </a:ext>
              </a:extLst>
            </p:cNvPr>
            <p:cNvCxnSpPr>
              <a:cxnSpLocks/>
            </p:cNvCxnSpPr>
            <p:nvPr/>
          </p:nvCxnSpPr>
          <p:spPr>
            <a:xfrm>
              <a:off x="7173608" y="1844863"/>
              <a:ext cx="0" cy="3200741"/>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127" name="Google Shape;537;p31">
              <a:extLst>
                <a:ext uri="{FF2B5EF4-FFF2-40B4-BE49-F238E27FC236}">
                  <a16:creationId xmlns:a16="http://schemas.microsoft.com/office/drawing/2014/main" id="{FEDDF0CF-5491-4E48-A0AC-24DB830330EC}"/>
                </a:ext>
              </a:extLst>
            </p:cNvPr>
            <p:cNvSpPr txBox="1"/>
            <p:nvPr/>
          </p:nvSpPr>
          <p:spPr>
            <a:xfrm>
              <a:off x="6540346" y="5206847"/>
              <a:ext cx="1267061"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GCRMN Steering Committee</a:t>
              </a:r>
              <a:endParaRPr kumimoji="0" sz="1050" b="0" i="0" u="none" strike="noStrike" kern="0" cap="none" spc="0" normalizeH="0" baseline="0" noProof="0" dirty="0">
                <a:ln>
                  <a:noFill/>
                </a:ln>
                <a:effectLst/>
                <a:uLnTx/>
                <a:uFillTx/>
                <a:latin typeface="Arial"/>
                <a:cs typeface="Arial"/>
                <a:sym typeface="Arial"/>
              </a:endParaRPr>
            </a:p>
          </p:txBody>
        </p:sp>
      </p:grpSp>
      <p:sp>
        <p:nvSpPr>
          <p:cNvPr id="129" name="Google Shape;551;p31">
            <a:extLst>
              <a:ext uri="{FF2B5EF4-FFF2-40B4-BE49-F238E27FC236}">
                <a16:creationId xmlns:a16="http://schemas.microsoft.com/office/drawing/2014/main" id="{5217615D-EEA9-431B-82E4-C47CEA97FA9F}"/>
              </a:ext>
            </a:extLst>
          </p:cNvPr>
          <p:cNvSpPr txBox="1"/>
          <p:nvPr/>
        </p:nvSpPr>
        <p:spPr>
          <a:xfrm>
            <a:off x="8847405" y="3741564"/>
            <a:ext cx="2946636" cy="340474"/>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Calibri"/>
                <a:cs typeface="Calibri"/>
                <a:sym typeface="Calibri"/>
              </a:rPr>
              <a:t>Dissemination and Promotion</a:t>
            </a:r>
            <a:endParaRPr kumimoji="0" sz="11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30" name="Rectangle 129">
            <a:extLst>
              <a:ext uri="{FF2B5EF4-FFF2-40B4-BE49-F238E27FC236}">
                <a16:creationId xmlns:a16="http://schemas.microsoft.com/office/drawing/2014/main" id="{6C18C09E-5B4A-4791-A149-4E7AD08B6AA5}"/>
              </a:ext>
            </a:extLst>
          </p:cNvPr>
          <p:cNvSpPr/>
          <p:nvPr/>
        </p:nvSpPr>
        <p:spPr>
          <a:xfrm>
            <a:off x="9074224" y="1339997"/>
            <a:ext cx="445149" cy="291989"/>
          </a:xfrm>
          <a:prstGeom prst="rect">
            <a:avLst/>
          </a:prstGeom>
          <a:noFill/>
          <a:ln w="12700" cap="flat" cmpd="sng" algn="ctr">
            <a:solidFill>
              <a:srgbClr val="ED7D31"/>
            </a:solidFill>
            <a:prstDash val="solid"/>
          </a:ln>
          <a:effectLst/>
        </p:spPr>
        <p:txBody>
          <a:bodyPr rtlCol="0" anchor="ctr"/>
          <a:lstStyle>
            <a:defPPr>
              <a:defRPr lang="fr-G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chemeClr val="tx1"/>
              </a:solidFill>
              <a:effectLst/>
              <a:uLnTx/>
              <a:uFillTx/>
              <a:latin typeface="Arial"/>
              <a:ea typeface="+mn-ea"/>
              <a:cs typeface="+mn-cs"/>
              <a:sym typeface="Arial"/>
            </a:endParaRPr>
          </a:p>
        </p:txBody>
      </p:sp>
      <p:sp>
        <p:nvSpPr>
          <p:cNvPr id="131" name="Google Shape;552;p31">
            <a:extLst>
              <a:ext uri="{FF2B5EF4-FFF2-40B4-BE49-F238E27FC236}">
                <a16:creationId xmlns:a16="http://schemas.microsoft.com/office/drawing/2014/main" id="{5C4BFD76-2487-4F79-A801-F54C84CDFE0B}"/>
              </a:ext>
            </a:extLst>
          </p:cNvPr>
          <p:cNvSpPr txBox="1"/>
          <p:nvPr/>
        </p:nvSpPr>
        <p:spPr>
          <a:xfrm>
            <a:off x="9958660" y="5629387"/>
            <a:ext cx="2002276"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1" u="none" strike="noStrike" kern="0" cap="none" spc="0" normalizeH="0" baseline="0" noProof="0" dirty="0">
                <a:ln>
                  <a:noFill/>
                </a:ln>
                <a:solidFill>
                  <a:srgbClr val="F47503"/>
                </a:solidFill>
                <a:effectLst/>
                <a:uLnTx/>
                <a:uFillTx/>
                <a:latin typeface="Calibri"/>
                <a:ea typeface="Calibri"/>
                <a:cs typeface="Calibri"/>
                <a:sym typeface="Calibri"/>
              </a:rPr>
              <a:t>Press release in Caribbean countries</a:t>
            </a:r>
            <a:endParaRPr kumimoji="0" sz="1050" b="0" i="1" u="none" strike="noStrike" kern="0" cap="none" spc="0" normalizeH="0" baseline="0" noProof="0" dirty="0">
              <a:ln>
                <a:noFill/>
              </a:ln>
              <a:solidFill>
                <a:srgbClr val="F47503"/>
              </a:solidFill>
              <a:effectLst/>
              <a:uLnTx/>
              <a:uFillTx/>
              <a:latin typeface="Arial"/>
              <a:cs typeface="Arial"/>
              <a:sym typeface="Arial"/>
            </a:endParaRPr>
          </a:p>
        </p:txBody>
      </p:sp>
      <p:sp>
        <p:nvSpPr>
          <p:cNvPr id="140" name="Google Shape;550;p31">
            <a:extLst>
              <a:ext uri="{FF2B5EF4-FFF2-40B4-BE49-F238E27FC236}">
                <a16:creationId xmlns:a16="http://schemas.microsoft.com/office/drawing/2014/main" id="{7A34ADBB-BE0A-4A2E-A2AD-F4E6EE08DF17}"/>
              </a:ext>
            </a:extLst>
          </p:cNvPr>
          <p:cNvSpPr txBox="1"/>
          <p:nvPr/>
        </p:nvSpPr>
        <p:spPr>
          <a:xfrm>
            <a:off x="6708727" y="2941260"/>
            <a:ext cx="3536305" cy="340474"/>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effectLst/>
                <a:uLnTx/>
                <a:uFillTx/>
                <a:latin typeface="Calibri"/>
                <a:ea typeface="Calibri"/>
                <a:cs typeface="Calibri"/>
                <a:sym typeface="Calibri"/>
              </a:rPr>
              <a:t>Writing &amp; Review</a:t>
            </a:r>
            <a:endParaRPr kumimoji="0" sz="1100" b="0" i="0" u="none" strike="noStrike" kern="0" cap="none" spc="0" normalizeH="0" baseline="0" noProof="0" dirty="0">
              <a:ln>
                <a:noFill/>
              </a:ln>
              <a:effectLst/>
              <a:uLnTx/>
              <a:uFillTx/>
              <a:latin typeface="Arial"/>
              <a:cs typeface="Arial"/>
              <a:sym typeface="Arial"/>
            </a:endParaRPr>
          </a:p>
        </p:txBody>
      </p:sp>
      <p:grpSp>
        <p:nvGrpSpPr>
          <p:cNvPr id="151" name="Groupe 150">
            <a:extLst>
              <a:ext uri="{FF2B5EF4-FFF2-40B4-BE49-F238E27FC236}">
                <a16:creationId xmlns:a16="http://schemas.microsoft.com/office/drawing/2014/main" id="{CF22139E-FBB9-4AC2-95F7-A64CCE850AFE}"/>
              </a:ext>
            </a:extLst>
          </p:cNvPr>
          <p:cNvGrpSpPr/>
          <p:nvPr/>
        </p:nvGrpSpPr>
        <p:grpSpPr>
          <a:xfrm>
            <a:off x="3091255" y="1996194"/>
            <a:ext cx="1305095" cy="3582750"/>
            <a:chOff x="3091255" y="1887415"/>
            <a:chExt cx="1305095" cy="3582750"/>
          </a:xfrm>
        </p:grpSpPr>
        <p:cxnSp>
          <p:nvCxnSpPr>
            <p:cNvPr id="141" name="Google Shape;535;p31">
              <a:extLst>
                <a:ext uri="{FF2B5EF4-FFF2-40B4-BE49-F238E27FC236}">
                  <a16:creationId xmlns:a16="http://schemas.microsoft.com/office/drawing/2014/main" id="{429490CA-945E-4C92-B937-4135C3F5867F}"/>
                </a:ext>
              </a:extLst>
            </p:cNvPr>
            <p:cNvCxnSpPr>
              <a:cxnSpLocks/>
            </p:cNvCxnSpPr>
            <p:nvPr/>
          </p:nvCxnSpPr>
          <p:spPr>
            <a:xfrm>
              <a:off x="3733731" y="1887415"/>
              <a:ext cx="0" cy="2984990"/>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142" name="Google Shape;537;p31">
              <a:extLst>
                <a:ext uri="{FF2B5EF4-FFF2-40B4-BE49-F238E27FC236}">
                  <a16:creationId xmlns:a16="http://schemas.microsoft.com/office/drawing/2014/main" id="{1444545E-0EE5-4ED7-8E67-C886D2D92534}"/>
                </a:ext>
              </a:extLst>
            </p:cNvPr>
            <p:cNvSpPr txBox="1"/>
            <p:nvPr/>
          </p:nvSpPr>
          <p:spPr>
            <a:xfrm>
              <a:off x="3091255" y="5008541"/>
              <a:ext cx="1305095"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GCRMN Steering Committee</a:t>
              </a:r>
              <a:endParaRPr kumimoji="0" sz="1050" b="0" i="0" u="none" strike="noStrike" kern="0" cap="none" spc="0" normalizeH="0" baseline="0" noProof="0" dirty="0">
                <a:ln>
                  <a:noFill/>
                </a:ln>
                <a:effectLst/>
                <a:uLnTx/>
                <a:uFillTx/>
                <a:latin typeface="Arial"/>
                <a:cs typeface="Arial"/>
                <a:sym typeface="Arial"/>
              </a:endParaRPr>
            </a:p>
          </p:txBody>
        </p:sp>
      </p:grpSp>
      <p:grpSp>
        <p:nvGrpSpPr>
          <p:cNvPr id="152" name="Groupe 151">
            <a:extLst>
              <a:ext uri="{FF2B5EF4-FFF2-40B4-BE49-F238E27FC236}">
                <a16:creationId xmlns:a16="http://schemas.microsoft.com/office/drawing/2014/main" id="{9DEE5CF3-DAA7-4AED-B805-E9B9B7D2983D}"/>
              </a:ext>
            </a:extLst>
          </p:cNvPr>
          <p:cNvGrpSpPr/>
          <p:nvPr/>
        </p:nvGrpSpPr>
        <p:grpSpPr>
          <a:xfrm>
            <a:off x="3857562" y="1996194"/>
            <a:ext cx="1310550" cy="2843064"/>
            <a:chOff x="1455773" y="1899136"/>
            <a:chExt cx="1310550" cy="2843064"/>
          </a:xfrm>
        </p:grpSpPr>
        <p:cxnSp>
          <p:nvCxnSpPr>
            <p:cNvPr id="143" name="Google Shape;530;p31">
              <a:extLst>
                <a:ext uri="{FF2B5EF4-FFF2-40B4-BE49-F238E27FC236}">
                  <a16:creationId xmlns:a16="http://schemas.microsoft.com/office/drawing/2014/main" id="{E8CF1208-AE1A-4107-8E75-E19F7338C9CB}"/>
                </a:ext>
              </a:extLst>
            </p:cNvPr>
            <p:cNvCxnSpPr>
              <a:cxnSpLocks/>
            </p:cNvCxnSpPr>
            <p:nvPr/>
          </p:nvCxnSpPr>
          <p:spPr>
            <a:xfrm>
              <a:off x="2088932" y="1899136"/>
              <a:ext cx="15812" cy="2325650"/>
            </a:xfrm>
            <a:prstGeom prst="straightConnector1">
              <a:avLst/>
            </a:prstGeom>
            <a:noFill/>
            <a:ln w="12700" cap="flat" cmpd="sng">
              <a:solidFill>
                <a:srgbClr val="FFFFFF">
                  <a:lumMod val="85000"/>
                </a:srgbClr>
              </a:solidFill>
              <a:prstDash val="solid"/>
              <a:miter lim="800000"/>
              <a:headEnd type="none" w="sm" len="sm"/>
              <a:tailEnd type="none" w="sm" len="sm"/>
            </a:ln>
          </p:spPr>
        </p:cxnSp>
        <p:sp>
          <p:nvSpPr>
            <p:cNvPr id="144" name="Google Shape;532;p31">
              <a:extLst>
                <a:ext uri="{FF2B5EF4-FFF2-40B4-BE49-F238E27FC236}">
                  <a16:creationId xmlns:a16="http://schemas.microsoft.com/office/drawing/2014/main" id="{80CF2547-57EF-4A48-A2FC-B7E620107ED0}"/>
                </a:ext>
              </a:extLst>
            </p:cNvPr>
            <p:cNvSpPr txBox="1"/>
            <p:nvPr/>
          </p:nvSpPr>
          <p:spPr>
            <a:xfrm>
              <a:off x="1455773" y="4280576"/>
              <a:ext cx="1310550" cy="461624"/>
            </a:xfrm>
            <a:prstGeom prst="rect">
              <a:avLst/>
            </a:prstGeom>
            <a:noFill/>
            <a:ln>
              <a:noFill/>
            </a:ln>
          </p:spPr>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Data </a:t>
              </a:r>
            </a:p>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200" b="0" i="0" u="none" strike="noStrike" kern="0" cap="none" spc="0" normalizeH="0" baseline="0" noProof="0" dirty="0">
                  <a:ln>
                    <a:noFill/>
                  </a:ln>
                  <a:effectLst/>
                  <a:uLnTx/>
                  <a:uFillTx/>
                  <a:latin typeface="Calibri"/>
                  <a:ea typeface="Calibri"/>
                  <a:cs typeface="Calibri"/>
                  <a:sym typeface="Calibri"/>
                </a:rPr>
                <a:t>Task Force</a:t>
              </a:r>
              <a:endParaRPr kumimoji="0" sz="1050" b="0" i="0" u="none" strike="noStrike" kern="0" cap="none" spc="0" normalizeH="0" baseline="0" noProof="0" dirty="0">
                <a:ln>
                  <a:noFill/>
                </a:ln>
                <a:effectLst/>
                <a:uLnTx/>
                <a:uFillTx/>
                <a:latin typeface="Arial"/>
                <a:cs typeface="Arial"/>
                <a:sym typeface="Arial"/>
              </a:endParaRPr>
            </a:p>
          </p:txBody>
        </p:sp>
      </p:grpSp>
      <p:sp>
        <p:nvSpPr>
          <p:cNvPr id="146" name="Google Shape;549;p31">
            <a:extLst>
              <a:ext uri="{FF2B5EF4-FFF2-40B4-BE49-F238E27FC236}">
                <a16:creationId xmlns:a16="http://schemas.microsoft.com/office/drawing/2014/main" id="{71717147-32E3-4682-8E55-3A8991FF85FA}"/>
              </a:ext>
            </a:extLst>
          </p:cNvPr>
          <p:cNvSpPr txBox="1"/>
          <p:nvPr/>
        </p:nvSpPr>
        <p:spPr>
          <a:xfrm>
            <a:off x="4795839" y="2139088"/>
            <a:ext cx="2577309" cy="340474"/>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effectLst/>
                <a:uLnTx/>
                <a:uFillTx/>
                <a:latin typeface="Calibri"/>
                <a:ea typeface="Calibri"/>
                <a:cs typeface="Calibri"/>
                <a:sym typeface="Calibri"/>
              </a:rPr>
              <a:t>Data Collation</a:t>
            </a:r>
            <a:endParaRPr kumimoji="0" sz="1100" b="0" i="0" u="none" strike="noStrike" kern="0" cap="none" spc="0" normalizeH="0" baseline="0" noProof="0" dirty="0">
              <a:ln>
                <a:noFill/>
              </a:ln>
              <a:effectLst/>
              <a:uLnTx/>
              <a:uFillTx/>
              <a:latin typeface="Arial"/>
              <a:cs typeface="Arial"/>
              <a:sym typeface="Arial"/>
            </a:endParaRPr>
          </a:p>
        </p:txBody>
      </p:sp>
      <p:sp>
        <p:nvSpPr>
          <p:cNvPr id="149" name="Google Shape;549;p31">
            <a:extLst>
              <a:ext uri="{FF2B5EF4-FFF2-40B4-BE49-F238E27FC236}">
                <a16:creationId xmlns:a16="http://schemas.microsoft.com/office/drawing/2014/main" id="{EA7D70DA-0568-4A61-ABA4-F9B7CE218E7F}"/>
              </a:ext>
            </a:extLst>
          </p:cNvPr>
          <p:cNvSpPr txBox="1"/>
          <p:nvPr/>
        </p:nvSpPr>
        <p:spPr>
          <a:xfrm>
            <a:off x="3269956" y="2092936"/>
            <a:ext cx="1408765" cy="578837"/>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Calibri"/>
              </a:rPr>
              <a:t>Conception &amp; Fundraising</a:t>
            </a:r>
            <a:endParaRPr kumimoji="0" sz="11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aphicFrame>
        <p:nvGraphicFramePr>
          <p:cNvPr id="150" name="Tableau 150">
            <a:extLst>
              <a:ext uri="{FF2B5EF4-FFF2-40B4-BE49-F238E27FC236}">
                <a16:creationId xmlns:a16="http://schemas.microsoft.com/office/drawing/2014/main" id="{7C414CA6-D83C-496A-8F59-11354C99BFEF}"/>
              </a:ext>
            </a:extLst>
          </p:cNvPr>
          <p:cNvGraphicFramePr>
            <a:graphicFrameLocks noGrp="1"/>
          </p:cNvGraphicFramePr>
          <p:nvPr>
            <p:extLst>
              <p:ext uri="{D42A27DB-BD31-4B8C-83A1-F6EECF244321}">
                <p14:modId xmlns:p14="http://schemas.microsoft.com/office/powerpoint/2010/main" val="977600872"/>
              </p:ext>
            </p:extLst>
          </p:nvPr>
        </p:nvGraphicFramePr>
        <p:xfrm>
          <a:off x="3233729" y="1328238"/>
          <a:ext cx="8628180" cy="370840"/>
        </p:xfrm>
        <a:graphic>
          <a:graphicData uri="http://schemas.openxmlformats.org/drawingml/2006/table">
            <a:tbl>
              <a:tblPr firstRow="1" bandRow="1">
                <a:tableStyleId>{5C22544A-7EE6-4342-B048-85BDC9FD1C3A}</a:tableStyleId>
              </a:tblPr>
              <a:tblGrid>
                <a:gridCol w="392190">
                  <a:extLst>
                    <a:ext uri="{9D8B030D-6E8A-4147-A177-3AD203B41FA5}">
                      <a16:colId xmlns:a16="http://schemas.microsoft.com/office/drawing/2014/main" val="1370016299"/>
                    </a:ext>
                  </a:extLst>
                </a:gridCol>
                <a:gridCol w="392190">
                  <a:extLst>
                    <a:ext uri="{9D8B030D-6E8A-4147-A177-3AD203B41FA5}">
                      <a16:colId xmlns:a16="http://schemas.microsoft.com/office/drawing/2014/main" val="999031689"/>
                    </a:ext>
                  </a:extLst>
                </a:gridCol>
                <a:gridCol w="392190">
                  <a:extLst>
                    <a:ext uri="{9D8B030D-6E8A-4147-A177-3AD203B41FA5}">
                      <a16:colId xmlns:a16="http://schemas.microsoft.com/office/drawing/2014/main" val="3834418759"/>
                    </a:ext>
                  </a:extLst>
                </a:gridCol>
                <a:gridCol w="392190">
                  <a:extLst>
                    <a:ext uri="{9D8B030D-6E8A-4147-A177-3AD203B41FA5}">
                      <a16:colId xmlns:a16="http://schemas.microsoft.com/office/drawing/2014/main" val="2825276771"/>
                    </a:ext>
                  </a:extLst>
                </a:gridCol>
                <a:gridCol w="392190">
                  <a:extLst>
                    <a:ext uri="{9D8B030D-6E8A-4147-A177-3AD203B41FA5}">
                      <a16:colId xmlns:a16="http://schemas.microsoft.com/office/drawing/2014/main" val="3759149198"/>
                    </a:ext>
                  </a:extLst>
                </a:gridCol>
                <a:gridCol w="392190">
                  <a:extLst>
                    <a:ext uri="{9D8B030D-6E8A-4147-A177-3AD203B41FA5}">
                      <a16:colId xmlns:a16="http://schemas.microsoft.com/office/drawing/2014/main" val="1692991458"/>
                    </a:ext>
                  </a:extLst>
                </a:gridCol>
                <a:gridCol w="392190">
                  <a:extLst>
                    <a:ext uri="{9D8B030D-6E8A-4147-A177-3AD203B41FA5}">
                      <a16:colId xmlns:a16="http://schemas.microsoft.com/office/drawing/2014/main" val="3660799855"/>
                    </a:ext>
                  </a:extLst>
                </a:gridCol>
                <a:gridCol w="392190">
                  <a:extLst>
                    <a:ext uri="{9D8B030D-6E8A-4147-A177-3AD203B41FA5}">
                      <a16:colId xmlns:a16="http://schemas.microsoft.com/office/drawing/2014/main" val="1920157107"/>
                    </a:ext>
                  </a:extLst>
                </a:gridCol>
                <a:gridCol w="392190">
                  <a:extLst>
                    <a:ext uri="{9D8B030D-6E8A-4147-A177-3AD203B41FA5}">
                      <a16:colId xmlns:a16="http://schemas.microsoft.com/office/drawing/2014/main" val="3049592996"/>
                    </a:ext>
                  </a:extLst>
                </a:gridCol>
                <a:gridCol w="392190">
                  <a:extLst>
                    <a:ext uri="{9D8B030D-6E8A-4147-A177-3AD203B41FA5}">
                      <a16:colId xmlns:a16="http://schemas.microsoft.com/office/drawing/2014/main" val="868062641"/>
                    </a:ext>
                  </a:extLst>
                </a:gridCol>
                <a:gridCol w="392190">
                  <a:extLst>
                    <a:ext uri="{9D8B030D-6E8A-4147-A177-3AD203B41FA5}">
                      <a16:colId xmlns:a16="http://schemas.microsoft.com/office/drawing/2014/main" val="2847032444"/>
                    </a:ext>
                  </a:extLst>
                </a:gridCol>
                <a:gridCol w="392190">
                  <a:extLst>
                    <a:ext uri="{9D8B030D-6E8A-4147-A177-3AD203B41FA5}">
                      <a16:colId xmlns:a16="http://schemas.microsoft.com/office/drawing/2014/main" val="1269950067"/>
                    </a:ext>
                  </a:extLst>
                </a:gridCol>
                <a:gridCol w="392190">
                  <a:extLst>
                    <a:ext uri="{9D8B030D-6E8A-4147-A177-3AD203B41FA5}">
                      <a16:colId xmlns:a16="http://schemas.microsoft.com/office/drawing/2014/main" val="3496905423"/>
                    </a:ext>
                  </a:extLst>
                </a:gridCol>
                <a:gridCol w="392190">
                  <a:extLst>
                    <a:ext uri="{9D8B030D-6E8A-4147-A177-3AD203B41FA5}">
                      <a16:colId xmlns:a16="http://schemas.microsoft.com/office/drawing/2014/main" val="2497960089"/>
                    </a:ext>
                  </a:extLst>
                </a:gridCol>
                <a:gridCol w="392190">
                  <a:extLst>
                    <a:ext uri="{9D8B030D-6E8A-4147-A177-3AD203B41FA5}">
                      <a16:colId xmlns:a16="http://schemas.microsoft.com/office/drawing/2014/main" val="3218962379"/>
                    </a:ext>
                  </a:extLst>
                </a:gridCol>
                <a:gridCol w="392190">
                  <a:extLst>
                    <a:ext uri="{9D8B030D-6E8A-4147-A177-3AD203B41FA5}">
                      <a16:colId xmlns:a16="http://schemas.microsoft.com/office/drawing/2014/main" val="2031844584"/>
                    </a:ext>
                  </a:extLst>
                </a:gridCol>
                <a:gridCol w="392190">
                  <a:extLst>
                    <a:ext uri="{9D8B030D-6E8A-4147-A177-3AD203B41FA5}">
                      <a16:colId xmlns:a16="http://schemas.microsoft.com/office/drawing/2014/main" val="4185057764"/>
                    </a:ext>
                  </a:extLst>
                </a:gridCol>
                <a:gridCol w="392190">
                  <a:extLst>
                    <a:ext uri="{9D8B030D-6E8A-4147-A177-3AD203B41FA5}">
                      <a16:colId xmlns:a16="http://schemas.microsoft.com/office/drawing/2014/main" val="153424579"/>
                    </a:ext>
                  </a:extLst>
                </a:gridCol>
                <a:gridCol w="392190">
                  <a:extLst>
                    <a:ext uri="{9D8B030D-6E8A-4147-A177-3AD203B41FA5}">
                      <a16:colId xmlns:a16="http://schemas.microsoft.com/office/drawing/2014/main" val="2753662979"/>
                    </a:ext>
                  </a:extLst>
                </a:gridCol>
                <a:gridCol w="392190">
                  <a:extLst>
                    <a:ext uri="{9D8B030D-6E8A-4147-A177-3AD203B41FA5}">
                      <a16:colId xmlns:a16="http://schemas.microsoft.com/office/drawing/2014/main" val="3268420643"/>
                    </a:ext>
                  </a:extLst>
                </a:gridCol>
                <a:gridCol w="392190">
                  <a:extLst>
                    <a:ext uri="{9D8B030D-6E8A-4147-A177-3AD203B41FA5}">
                      <a16:colId xmlns:a16="http://schemas.microsoft.com/office/drawing/2014/main" val="3665565161"/>
                    </a:ext>
                  </a:extLst>
                </a:gridCol>
                <a:gridCol w="392190">
                  <a:extLst>
                    <a:ext uri="{9D8B030D-6E8A-4147-A177-3AD203B41FA5}">
                      <a16:colId xmlns:a16="http://schemas.microsoft.com/office/drawing/2014/main" val="86192544"/>
                    </a:ext>
                  </a:extLst>
                </a:gridCol>
              </a:tblGrid>
              <a:tr h="370840">
                <a:tc>
                  <a:txBody>
                    <a:bodyPr/>
                    <a:lstStyle/>
                    <a:p>
                      <a:r>
                        <a:rPr lang="fr-FR" sz="1400" dirty="0">
                          <a:solidFill>
                            <a:schemeClr val="tx1"/>
                          </a:solidFill>
                        </a:rPr>
                        <a:t>03</a:t>
                      </a:r>
                      <a:endParaRPr lang="en-US" sz="14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04</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05</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06</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07</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08</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09</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10</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11</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12</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01</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02</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03</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04</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05</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06</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07</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08</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09</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rgbClr val="F47503"/>
                          </a:solidFill>
                        </a:rPr>
                        <a:t>10</a:t>
                      </a:r>
                      <a:endParaRPr lang="en-US" sz="1400" dirty="0">
                        <a:solidFill>
                          <a:srgbClr val="F4750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11</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fr-FR" sz="1400" dirty="0">
                          <a:solidFill>
                            <a:schemeClr val="tx1"/>
                          </a:solidFill>
                        </a:rPr>
                        <a:t>12</a:t>
                      </a:r>
                      <a:endParaRPr lang="en-US" sz="14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7961553"/>
                  </a:ext>
                </a:extLst>
              </a:tr>
            </a:tbl>
          </a:graphicData>
        </a:graphic>
      </p:graphicFrame>
      <p:sp>
        <p:nvSpPr>
          <p:cNvPr id="119" name="Google Shape;549;p31">
            <a:extLst>
              <a:ext uri="{FF2B5EF4-FFF2-40B4-BE49-F238E27FC236}">
                <a16:creationId xmlns:a16="http://schemas.microsoft.com/office/drawing/2014/main" id="{80613766-491B-4634-BFE4-D23E63F200BE}"/>
              </a:ext>
            </a:extLst>
          </p:cNvPr>
          <p:cNvSpPr txBox="1"/>
          <p:nvPr/>
        </p:nvSpPr>
        <p:spPr>
          <a:xfrm>
            <a:off x="5693633" y="2526879"/>
            <a:ext cx="2548724" cy="340474"/>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effectLst/>
                <a:uLnTx/>
                <a:uFillTx/>
                <a:latin typeface="Calibri"/>
                <a:ea typeface="Calibri"/>
                <a:cs typeface="Calibri"/>
                <a:sym typeface="Calibri"/>
              </a:rPr>
              <a:t>Analysis</a:t>
            </a:r>
            <a:endParaRPr kumimoji="0" sz="1100" b="0" i="0" u="none" strike="noStrike" kern="0" cap="none" spc="0" normalizeH="0" baseline="0" noProof="0" dirty="0">
              <a:ln>
                <a:noFill/>
              </a:ln>
              <a:effectLst/>
              <a:uLnTx/>
              <a:uFillTx/>
              <a:latin typeface="Arial"/>
              <a:cs typeface="Arial"/>
              <a:sym typeface="Arial"/>
            </a:endParaRPr>
          </a:p>
        </p:txBody>
      </p:sp>
      <p:sp>
        <p:nvSpPr>
          <p:cNvPr id="100" name="Google Shape;551;p31">
            <a:extLst>
              <a:ext uri="{FF2B5EF4-FFF2-40B4-BE49-F238E27FC236}">
                <a16:creationId xmlns:a16="http://schemas.microsoft.com/office/drawing/2014/main" id="{808B4194-0950-4121-9637-0090ABF286CD}"/>
              </a:ext>
            </a:extLst>
          </p:cNvPr>
          <p:cNvSpPr txBox="1"/>
          <p:nvPr/>
        </p:nvSpPr>
        <p:spPr>
          <a:xfrm>
            <a:off x="8418463" y="3340491"/>
            <a:ext cx="2582962" cy="340474"/>
          </a:xfrm>
          <a:prstGeom prst="round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400" b="0" i="0" u="none" strike="noStrike" kern="0" cap="none" spc="0" normalizeH="0" baseline="0" noProof="0" dirty="0">
                <a:ln>
                  <a:noFill/>
                </a:ln>
                <a:solidFill>
                  <a:sysClr val="windowText" lastClr="000000"/>
                </a:solidFill>
                <a:effectLst/>
                <a:uLnTx/>
                <a:uFillTx/>
                <a:latin typeface="Calibri"/>
                <a:ea typeface="Calibri"/>
                <a:cs typeface="Calibri"/>
                <a:sym typeface="Calibri"/>
              </a:rPr>
              <a:t>Design &amp; Translations</a:t>
            </a:r>
            <a:endParaRPr kumimoji="0" sz="1100" b="0" i="0" u="none" strike="noStrike" kern="0" cap="none" spc="0" normalizeH="0" baseline="0" noProof="0" dirty="0">
              <a:ln>
                <a:noFill/>
              </a:ln>
              <a:solidFill>
                <a:sysClr val="windowText" lastClr="000000"/>
              </a:solidFill>
              <a:effectLst/>
              <a:uLnTx/>
              <a:uFillTx/>
              <a:latin typeface="Arial"/>
              <a:cs typeface="Arial"/>
              <a:sym typeface="Arial"/>
            </a:endParaRPr>
          </a:p>
        </p:txBody>
      </p:sp>
      <p:cxnSp>
        <p:nvCxnSpPr>
          <p:cNvPr id="174" name="Connecteur droit 173">
            <a:extLst>
              <a:ext uri="{FF2B5EF4-FFF2-40B4-BE49-F238E27FC236}">
                <a16:creationId xmlns:a16="http://schemas.microsoft.com/office/drawing/2014/main" id="{3C3517CD-9FA5-4B21-9B30-0E342E6D04DD}"/>
              </a:ext>
            </a:extLst>
          </p:cNvPr>
          <p:cNvCxnSpPr>
            <a:cxnSpLocks/>
          </p:cNvCxnSpPr>
          <p:nvPr/>
        </p:nvCxnSpPr>
        <p:spPr>
          <a:xfrm flipH="1" flipV="1">
            <a:off x="5643085" y="188208"/>
            <a:ext cx="1586981" cy="1"/>
          </a:xfrm>
          <a:prstGeom prst="line">
            <a:avLst/>
          </a:prstGeom>
          <a:noFill/>
          <a:ln w="9525" cap="flat" cmpd="sng" algn="ctr">
            <a:solidFill>
              <a:srgbClr val="FFC000">
                <a:shade val="95000"/>
                <a:satMod val="105000"/>
              </a:srgbClr>
            </a:solidFill>
            <a:prstDash val="solid"/>
          </a:ln>
          <a:effectLst/>
        </p:spPr>
      </p:cxnSp>
      <p:cxnSp>
        <p:nvCxnSpPr>
          <p:cNvPr id="176" name="Connecteur droit 175">
            <a:extLst>
              <a:ext uri="{FF2B5EF4-FFF2-40B4-BE49-F238E27FC236}">
                <a16:creationId xmlns:a16="http://schemas.microsoft.com/office/drawing/2014/main" id="{B3A5AD25-0DDD-44B8-88EC-1C136A6247F1}"/>
              </a:ext>
            </a:extLst>
          </p:cNvPr>
          <p:cNvCxnSpPr>
            <a:cxnSpLocks/>
          </p:cNvCxnSpPr>
          <p:nvPr/>
        </p:nvCxnSpPr>
        <p:spPr>
          <a:xfrm flipH="1">
            <a:off x="7433552" y="188208"/>
            <a:ext cx="1513822" cy="0"/>
          </a:xfrm>
          <a:prstGeom prst="line">
            <a:avLst/>
          </a:prstGeom>
          <a:noFill/>
          <a:ln w="9525" cap="flat" cmpd="sng" algn="ctr">
            <a:solidFill>
              <a:srgbClr val="FFC000">
                <a:shade val="95000"/>
                <a:satMod val="105000"/>
              </a:srgbClr>
            </a:solidFill>
            <a:prstDash val="solid"/>
          </a:ln>
          <a:effectLst/>
        </p:spPr>
      </p:cxnSp>
      <p:cxnSp>
        <p:nvCxnSpPr>
          <p:cNvPr id="184" name="Connecteur droit 183">
            <a:extLst>
              <a:ext uri="{FF2B5EF4-FFF2-40B4-BE49-F238E27FC236}">
                <a16:creationId xmlns:a16="http://schemas.microsoft.com/office/drawing/2014/main" id="{039BAF81-316F-41DB-B388-8171910AB202}"/>
              </a:ext>
            </a:extLst>
          </p:cNvPr>
          <p:cNvCxnSpPr>
            <a:cxnSpLocks/>
          </p:cNvCxnSpPr>
          <p:nvPr/>
        </p:nvCxnSpPr>
        <p:spPr>
          <a:xfrm flipH="1">
            <a:off x="9750816" y="188208"/>
            <a:ext cx="1513822" cy="0"/>
          </a:xfrm>
          <a:prstGeom prst="line">
            <a:avLst/>
          </a:prstGeom>
          <a:noFill/>
          <a:ln w="9525" cap="flat" cmpd="sng" algn="ctr">
            <a:solidFill>
              <a:srgbClr val="FFC000">
                <a:shade val="95000"/>
                <a:satMod val="105000"/>
              </a:srgbClr>
            </a:solidFill>
            <a:prstDash val="solid"/>
          </a:ln>
          <a:effectLst/>
        </p:spPr>
      </p:cxnSp>
    </p:spTree>
    <p:extLst>
      <p:ext uri="{BB962C8B-B14F-4D97-AF65-F5344CB8AC3E}">
        <p14:creationId xmlns:p14="http://schemas.microsoft.com/office/powerpoint/2010/main" val="240546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C98FF-D269-4D6A-A933-9A2104BD3D3A}"/>
              </a:ext>
            </a:extLst>
          </p:cNvPr>
          <p:cNvSpPr>
            <a:spLocks noGrp="1"/>
          </p:cNvSpPr>
          <p:nvPr>
            <p:ph type="title"/>
          </p:nvPr>
        </p:nvSpPr>
        <p:spPr/>
        <p:txBody>
          <a:bodyPr/>
          <a:lstStyle/>
          <a:p>
            <a:r>
              <a:rPr lang="fr-FR" dirty="0"/>
              <a:t>Report Content 2025</a:t>
            </a:r>
            <a:endParaRPr lang="en-US" dirty="0"/>
          </a:p>
        </p:txBody>
      </p:sp>
      <p:sp>
        <p:nvSpPr>
          <p:cNvPr id="8" name="Espace réservé du contenu 7">
            <a:extLst>
              <a:ext uri="{FF2B5EF4-FFF2-40B4-BE49-F238E27FC236}">
                <a16:creationId xmlns:a16="http://schemas.microsoft.com/office/drawing/2014/main" id="{13081241-FF22-4D56-8CE5-4D328E6EB418}"/>
              </a:ext>
            </a:extLst>
          </p:cNvPr>
          <p:cNvSpPr>
            <a:spLocks noGrp="1"/>
          </p:cNvSpPr>
          <p:nvPr>
            <p:ph sz="half" idx="1"/>
          </p:nvPr>
        </p:nvSpPr>
        <p:spPr>
          <a:xfrm>
            <a:off x="3582268" y="318984"/>
            <a:ext cx="4013278" cy="6037365"/>
          </a:xfrm>
        </p:spPr>
        <p:txBody>
          <a:bodyPr>
            <a:normAutofit/>
          </a:bodyPr>
          <a:lstStyle/>
          <a:p>
            <a:r>
              <a:rPr lang="en-US" dirty="0"/>
              <a:t>Foreword &amp; introduction</a:t>
            </a:r>
          </a:p>
          <a:p>
            <a:r>
              <a:rPr lang="en-US" dirty="0"/>
              <a:t>Executive summary (Caribbean level)</a:t>
            </a:r>
          </a:p>
          <a:p>
            <a:pPr lvl="1"/>
            <a:r>
              <a:rPr lang="en-US" dirty="0"/>
              <a:t>Key results</a:t>
            </a:r>
          </a:p>
          <a:p>
            <a:pPr lvl="1"/>
            <a:r>
              <a:rPr lang="en-US" dirty="0"/>
              <a:t>Major threats</a:t>
            </a:r>
          </a:p>
          <a:p>
            <a:pPr lvl="1"/>
            <a:r>
              <a:rPr lang="en-US" dirty="0"/>
              <a:t>Key recommendations</a:t>
            </a:r>
          </a:p>
          <a:p>
            <a:r>
              <a:rPr lang="en-US" dirty="0"/>
              <a:t>Part I: Regional Caribbean analysis</a:t>
            </a:r>
          </a:p>
          <a:p>
            <a:r>
              <a:rPr lang="en-US" dirty="0"/>
              <a:t>Part II: Countries and territories chapters</a:t>
            </a:r>
          </a:p>
          <a:p>
            <a:r>
              <a:rPr lang="en-US" dirty="0"/>
              <a:t>Case studies</a:t>
            </a:r>
          </a:p>
          <a:p>
            <a:r>
              <a:rPr lang="en-US" dirty="0"/>
              <a:t>Materials &amp; Methods</a:t>
            </a:r>
          </a:p>
          <a:p>
            <a:r>
              <a:rPr lang="en-US" dirty="0"/>
              <a:t>Supplementary Materials</a:t>
            </a:r>
          </a:p>
          <a:p>
            <a:r>
              <a:rPr lang="en-US" dirty="0"/>
              <a:t>Bibliography</a:t>
            </a:r>
          </a:p>
          <a:p>
            <a:endParaRPr lang="en-US" dirty="0"/>
          </a:p>
        </p:txBody>
      </p:sp>
      <p:sp>
        <p:nvSpPr>
          <p:cNvPr id="9" name="Espace réservé du contenu 8">
            <a:extLst>
              <a:ext uri="{FF2B5EF4-FFF2-40B4-BE49-F238E27FC236}">
                <a16:creationId xmlns:a16="http://schemas.microsoft.com/office/drawing/2014/main" id="{3A5B0E92-9B5F-49D9-AF2B-1008274740E3}"/>
              </a:ext>
            </a:extLst>
          </p:cNvPr>
          <p:cNvSpPr>
            <a:spLocks noGrp="1"/>
          </p:cNvSpPr>
          <p:nvPr>
            <p:ph sz="half" idx="2"/>
          </p:nvPr>
        </p:nvSpPr>
        <p:spPr>
          <a:xfrm>
            <a:off x="7846711" y="501651"/>
            <a:ext cx="3868147" cy="2482830"/>
          </a:xfrm>
        </p:spPr>
        <p:txBody>
          <a:bodyPr anchor="t">
            <a:normAutofit/>
          </a:bodyPr>
          <a:lstStyle/>
          <a:p>
            <a:r>
              <a:rPr lang="en-US" dirty="0"/>
              <a:t>Added value for Caribbean report:</a:t>
            </a:r>
          </a:p>
          <a:p>
            <a:pPr lvl="1"/>
            <a:r>
              <a:rPr lang="en-US" dirty="0"/>
              <a:t>Country Level</a:t>
            </a:r>
          </a:p>
          <a:p>
            <a:pPr lvl="1"/>
            <a:r>
              <a:rPr lang="en-US" dirty="0"/>
              <a:t>Fish data</a:t>
            </a:r>
          </a:p>
          <a:p>
            <a:pPr lvl="1"/>
            <a:r>
              <a:rPr lang="en-US" dirty="0"/>
              <a:t>Case studies on the region matters (Bleaching, SCTLD, </a:t>
            </a:r>
            <a:r>
              <a:rPr lang="en-US" dirty="0" err="1"/>
              <a:t>Diadema</a:t>
            </a:r>
            <a:r>
              <a:rPr lang="en-US" dirty="0"/>
              <a:t> Abundance, etc.)</a:t>
            </a:r>
          </a:p>
          <a:p>
            <a:pPr lvl="1"/>
            <a:r>
              <a:rPr lang="en-US" dirty="0" err="1"/>
              <a:t>SocMon</a:t>
            </a:r>
            <a:r>
              <a:rPr lang="en-US" dirty="0"/>
              <a:t> data for the region</a:t>
            </a:r>
          </a:p>
        </p:txBody>
      </p:sp>
      <p:sp>
        <p:nvSpPr>
          <p:cNvPr id="3" name="Espace réservé du pied de page 2">
            <a:extLst>
              <a:ext uri="{FF2B5EF4-FFF2-40B4-BE49-F238E27FC236}">
                <a16:creationId xmlns:a16="http://schemas.microsoft.com/office/drawing/2014/main" id="{387D349B-3BB0-4118-942D-77CF905E0D36}"/>
              </a:ext>
            </a:extLst>
          </p:cNvPr>
          <p:cNvSpPr>
            <a:spLocks noGrp="1"/>
          </p:cNvSpPr>
          <p:nvPr>
            <p:ph type="ftr" sz="quarter" idx="11"/>
          </p:nvPr>
        </p:nvSpPr>
        <p:spPr/>
        <p:txBody>
          <a:bodyPr/>
          <a:lstStyle/>
          <a:p>
            <a:r>
              <a:rPr lang="en-US" dirty="0"/>
              <a:t>STAC 11</a:t>
            </a:r>
          </a:p>
        </p:txBody>
      </p:sp>
      <p:sp>
        <p:nvSpPr>
          <p:cNvPr id="4" name="Espace réservé du numéro de diapositive 3">
            <a:extLst>
              <a:ext uri="{FF2B5EF4-FFF2-40B4-BE49-F238E27FC236}">
                <a16:creationId xmlns:a16="http://schemas.microsoft.com/office/drawing/2014/main" id="{F4F90025-178A-4F10-835A-E13C9C3535E0}"/>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10" name="Google Shape;424;g319b3758383_0_15">
            <a:extLst>
              <a:ext uri="{FF2B5EF4-FFF2-40B4-BE49-F238E27FC236}">
                <a16:creationId xmlns:a16="http://schemas.microsoft.com/office/drawing/2014/main" id="{C14F9ADF-612E-4300-A2DF-07AAAB4A442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34400" y="3250906"/>
            <a:ext cx="2186616" cy="31054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10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9CDEB-B6AB-4B9D-958C-E8B35F847302}"/>
              </a:ext>
            </a:extLst>
          </p:cNvPr>
          <p:cNvSpPr>
            <a:spLocks noGrp="1"/>
          </p:cNvSpPr>
          <p:nvPr>
            <p:ph type="title"/>
          </p:nvPr>
        </p:nvSpPr>
        <p:spPr/>
        <p:txBody>
          <a:bodyPr/>
          <a:lstStyle/>
          <a:p>
            <a:r>
              <a:rPr lang="fr-FR" dirty="0"/>
              <a:t>Marine and </a:t>
            </a:r>
            <a:r>
              <a:rPr lang="fr-FR" dirty="0" err="1"/>
              <a:t>coastal</a:t>
            </a:r>
            <a:r>
              <a:rPr lang="fr-FR" dirty="0"/>
              <a:t> </a:t>
            </a:r>
            <a:r>
              <a:rPr lang="fr-FR" dirty="0" err="1"/>
              <a:t>protected</a:t>
            </a:r>
            <a:r>
              <a:rPr lang="fr-FR" dirty="0"/>
              <a:t> areas</a:t>
            </a:r>
            <a:endParaRPr lang="en-US" dirty="0"/>
          </a:p>
        </p:txBody>
      </p:sp>
      <p:sp>
        <p:nvSpPr>
          <p:cNvPr id="3" name="Espace réservé du contenu 2">
            <a:extLst>
              <a:ext uri="{FF2B5EF4-FFF2-40B4-BE49-F238E27FC236}">
                <a16:creationId xmlns:a16="http://schemas.microsoft.com/office/drawing/2014/main" id="{B31D8E6B-351F-4EB0-BAD6-88D2B88A7B33}"/>
              </a:ext>
            </a:extLst>
          </p:cNvPr>
          <p:cNvSpPr>
            <a:spLocks noGrp="1"/>
          </p:cNvSpPr>
          <p:nvPr>
            <p:ph idx="1"/>
          </p:nvPr>
        </p:nvSpPr>
        <p:spPr>
          <a:xfrm>
            <a:off x="3590693" y="347142"/>
            <a:ext cx="7593775" cy="1758463"/>
          </a:xfrm>
        </p:spPr>
        <p:txBody>
          <a:bodyPr/>
          <a:lstStyle/>
          <a:p>
            <a:r>
              <a:rPr lang="en-US" dirty="0"/>
              <a:t>Continue and improve the process of listing protected areas under the SPAW Protocol</a:t>
            </a:r>
          </a:p>
          <a:p>
            <a:r>
              <a:rPr lang="en-US" dirty="0"/>
              <a:t>Develop cooperation between SPAW listed protected areas and supporting the development of a proposal for a network of these SPAW-listed protected areas </a:t>
            </a:r>
            <a:r>
              <a:rPr lang="en-US" dirty="0">
                <a:sym typeface="Wingdings" panose="05000000000000000000" pitchFamily="2" charset="2"/>
              </a:rPr>
              <a:t> program 2026-2030</a:t>
            </a:r>
            <a:endParaRPr lang="en-US" dirty="0"/>
          </a:p>
        </p:txBody>
      </p:sp>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8" name="Image 7">
            <a:extLst>
              <a:ext uri="{FF2B5EF4-FFF2-40B4-BE49-F238E27FC236}">
                <a16:creationId xmlns:a16="http://schemas.microsoft.com/office/drawing/2014/main" id="{B060BFF8-C826-457E-AE65-F81AE4D6E394}"/>
              </a:ext>
            </a:extLst>
          </p:cNvPr>
          <p:cNvPicPr/>
          <p:nvPr/>
        </p:nvPicPr>
        <p:blipFill>
          <a:blip r:embed="rId3" cstate="screen">
            <a:extLst>
              <a:ext uri="{28A0092B-C50C-407E-A947-70E740481C1C}">
                <a14:useLocalDpi xmlns:a14="http://schemas.microsoft.com/office/drawing/2010/main"/>
              </a:ext>
            </a:extLst>
          </a:blip>
          <a:stretch/>
        </p:blipFill>
        <p:spPr>
          <a:xfrm>
            <a:off x="3869268" y="2615040"/>
            <a:ext cx="7543800" cy="4242960"/>
          </a:xfrm>
          <a:prstGeom prst="rect">
            <a:avLst/>
          </a:prstGeom>
          <a:ln>
            <a:noFill/>
          </a:ln>
          <a:effectLst>
            <a:softEdge rad="112500"/>
          </a:effectLst>
        </p:spPr>
      </p:pic>
      <p:sp>
        <p:nvSpPr>
          <p:cNvPr id="5" name="Ellipse 4">
            <a:extLst>
              <a:ext uri="{FF2B5EF4-FFF2-40B4-BE49-F238E27FC236}">
                <a16:creationId xmlns:a16="http://schemas.microsoft.com/office/drawing/2014/main" id="{2F836D05-8A66-4146-A0E1-8E21EB4A8AD8}"/>
              </a:ext>
            </a:extLst>
          </p:cNvPr>
          <p:cNvSpPr/>
          <p:nvPr/>
        </p:nvSpPr>
        <p:spPr>
          <a:xfrm rot="19716328">
            <a:off x="3869268" y="2478515"/>
            <a:ext cx="1324708" cy="1296316"/>
          </a:xfrm>
          <a:custGeom>
            <a:avLst/>
            <a:gdLst>
              <a:gd name="connsiteX0" fmla="*/ 0 w 1324708"/>
              <a:gd name="connsiteY0" fmla="*/ 648158 h 1296316"/>
              <a:gd name="connsiteX1" fmla="*/ 662354 w 1324708"/>
              <a:gd name="connsiteY1" fmla="*/ 0 h 1296316"/>
              <a:gd name="connsiteX2" fmla="*/ 1324708 w 1324708"/>
              <a:gd name="connsiteY2" fmla="*/ 648158 h 1296316"/>
              <a:gd name="connsiteX3" fmla="*/ 662354 w 1324708"/>
              <a:gd name="connsiteY3" fmla="*/ 1296316 h 1296316"/>
              <a:gd name="connsiteX4" fmla="*/ 0 w 1324708"/>
              <a:gd name="connsiteY4" fmla="*/ 648158 h 12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708" h="1296316" extrusionOk="0">
                <a:moveTo>
                  <a:pt x="0" y="648158"/>
                </a:moveTo>
                <a:cubicBezTo>
                  <a:pt x="-21654" y="248063"/>
                  <a:pt x="246167" y="53927"/>
                  <a:pt x="662354" y="0"/>
                </a:cubicBezTo>
                <a:cubicBezTo>
                  <a:pt x="1101268" y="44013"/>
                  <a:pt x="1309696" y="261700"/>
                  <a:pt x="1324708" y="648158"/>
                </a:cubicBezTo>
                <a:cubicBezTo>
                  <a:pt x="1290256" y="998887"/>
                  <a:pt x="1030064" y="1281083"/>
                  <a:pt x="662354" y="1296316"/>
                </a:cubicBezTo>
                <a:cubicBezTo>
                  <a:pt x="242926" y="1222409"/>
                  <a:pt x="6026" y="997877"/>
                  <a:pt x="0" y="648158"/>
                </a:cubicBezTo>
                <a:close/>
              </a:path>
            </a:pathLst>
          </a:custGeom>
          <a:noFill/>
          <a:ln w="38100" cap="rnd">
            <a:gradFill>
              <a:gsLst>
                <a:gs pos="0">
                  <a:schemeClr val="accent1">
                    <a:lumMod val="5000"/>
                    <a:lumOff val="95000"/>
                  </a:schemeClr>
                </a:gs>
                <a:gs pos="74000">
                  <a:srgbClr val="FF0000"/>
                </a:gs>
                <a:gs pos="83000">
                  <a:srgbClr val="FF0000"/>
                </a:gs>
                <a:gs pos="100000">
                  <a:srgbClr val="FF0000"/>
                </a:gs>
              </a:gsLst>
              <a:lin ang="5400000" scaled="1"/>
            </a:gradFill>
            <a:extLst>
              <a:ext uri="{C807C97D-BFC1-408E-A445-0C87EB9F89A2}">
                <ask:lineSketchStyleProps xmlns:ask="http://schemas.microsoft.com/office/drawing/2018/sketchyshapes" sd="417244703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71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85BE941-210A-42DB-A72E-9EF78537F75A}"/>
              </a:ext>
            </a:extLst>
          </p:cNvPr>
          <p:cNvSpPr>
            <a:spLocks noGrp="1"/>
          </p:cNvSpPr>
          <p:nvPr>
            <p:ph type="title"/>
          </p:nvPr>
        </p:nvSpPr>
        <p:spPr/>
        <p:txBody>
          <a:bodyPr/>
          <a:lstStyle/>
          <a:p>
            <a:r>
              <a:rPr lang="fr-FR" dirty="0"/>
              <a:t>The SPAW </a:t>
            </a:r>
            <a:r>
              <a:rPr lang="fr-FR" dirty="0" err="1"/>
              <a:t>listed</a:t>
            </a:r>
            <a:r>
              <a:rPr lang="fr-FR" dirty="0"/>
              <a:t> </a:t>
            </a:r>
            <a:r>
              <a:rPr lang="fr-FR" dirty="0" err="1"/>
              <a:t>PA’s</a:t>
            </a:r>
            <a:r>
              <a:rPr lang="fr-FR" dirty="0"/>
              <a:t> network</a:t>
            </a:r>
            <a:endParaRPr lang="en-US" dirty="0"/>
          </a:p>
        </p:txBody>
      </p:sp>
      <p:sp>
        <p:nvSpPr>
          <p:cNvPr id="5" name="Espace réservé du numéro de diapositive 4">
            <a:extLst>
              <a:ext uri="{FF2B5EF4-FFF2-40B4-BE49-F238E27FC236}">
                <a16:creationId xmlns:a16="http://schemas.microsoft.com/office/drawing/2014/main" id="{18B0852B-CF25-4C46-B0DF-274A44DAB376}"/>
              </a:ext>
            </a:extLst>
          </p:cNvPr>
          <p:cNvSpPr>
            <a:spLocks noGrp="1"/>
          </p:cNvSpPr>
          <p:nvPr>
            <p:ph type="sldNum" sz="quarter" idx="12"/>
          </p:nvPr>
        </p:nvSpPr>
        <p:spPr/>
        <p:txBody>
          <a:bodyPr/>
          <a:lstStyle/>
          <a:p>
            <a:fld id="{6D22F896-40B5-4ADD-8801-0D06FADFA095}" type="slidenum">
              <a:rPr lang="en-US" smtClean="0"/>
              <a:t>18</a:t>
            </a:fld>
            <a:endParaRPr lang="en-US" dirty="0"/>
          </a:p>
        </p:txBody>
      </p:sp>
      <p:grpSp>
        <p:nvGrpSpPr>
          <p:cNvPr id="30" name="Groupe 29">
            <a:extLst>
              <a:ext uri="{FF2B5EF4-FFF2-40B4-BE49-F238E27FC236}">
                <a16:creationId xmlns:a16="http://schemas.microsoft.com/office/drawing/2014/main" id="{736BDB43-A589-4CBD-88B9-04F4BFA4CFF4}"/>
              </a:ext>
            </a:extLst>
          </p:cNvPr>
          <p:cNvGrpSpPr/>
          <p:nvPr/>
        </p:nvGrpSpPr>
        <p:grpSpPr>
          <a:xfrm>
            <a:off x="3223847" y="136525"/>
            <a:ext cx="8584837" cy="4818464"/>
            <a:chOff x="3204336" y="117231"/>
            <a:chExt cx="8584837" cy="4818464"/>
          </a:xfrm>
        </p:grpSpPr>
        <p:grpSp>
          <p:nvGrpSpPr>
            <p:cNvPr id="29" name="Groupe 28">
              <a:extLst>
                <a:ext uri="{FF2B5EF4-FFF2-40B4-BE49-F238E27FC236}">
                  <a16:creationId xmlns:a16="http://schemas.microsoft.com/office/drawing/2014/main" id="{C2CF293D-0E86-46F3-BD23-0144F6358C88}"/>
                </a:ext>
              </a:extLst>
            </p:cNvPr>
            <p:cNvGrpSpPr/>
            <p:nvPr/>
          </p:nvGrpSpPr>
          <p:grpSpPr>
            <a:xfrm flipH="1">
              <a:off x="9780785" y="485123"/>
              <a:ext cx="756326" cy="756326"/>
              <a:chOff x="11080160" y="587732"/>
              <a:chExt cx="756326" cy="756326"/>
            </a:xfrm>
          </p:grpSpPr>
          <p:sp>
            <p:nvSpPr>
              <p:cNvPr id="10" name="Corde 9">
                <a:extLst>
                  <a:ext uri="{FF2B5EF4-FFF2-40B4-BE49-F238E27FC236}">
                    <a16:creationId xmlns:a16="http://schemas.microsoft.com/office/drawing/2014/main" id="{21B20435-E7FC-4E66-B511-D181BC8556D6}"/>
                  </a:ext>
                </a:extLst>
              </p:cNvPr>
              <p:cNvSpPr/>
              <p:nvPr/>
            </p:nvSpPr>
            <p:spPr>
              <a:xfrm rot="10800000">
                <a:off x="11080160" y="587732"/>
                <a:ext cx="756326" cy="756326"/>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1" name="Arc partiel 10">
                <a:extLst>
                  <a:ext uri="{FF2B5EF4-FFF2-40B4-BE49-F238E27FC236}">
                    <a16:creationId xmlns:a16="http://schemas.microsoft.com/office/drawing/2014/main" id="{BC27923F-6A83-4F3C-A03F-1EA7F8D9AF9E}"/>
                  </a:ext>
                </a:extLst>
              </p:cNvPr>
              <p:cNvSpPr/>
              <p:nvPr/>
            </p:nvSpPr>
            <p:spPr>
              <a:xfrm rot="10800000">
                <a:off x="11155793" y="663365"/>
                <a:ext cx="605061" cy="605061"/>
              </a:xfrm>
              <a:prstGeom prst="pie">
                <a:avLst>
                  <a:gd name="adj1" fmla="val 5400000"/>
                  <a:gd name="adj2" fmla="val 810000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12" name="Forme libre : forme 11">
              <a:extLst>
                <a:ext uri="{FF2B5EF4-FFF2-40B4-BE49-F238E27FC236}">
                  <a16:creationId xmlns:a16="http://schemas.microsoft.com/office/drawing/2014/main" id="{B66E45C6-778C-4D8B-BDFC-5EEE786966A5}"/>
                </a:ext>
              </a:extLst>
            </p:cNvPr>
            <p:cNvSpPr/>
            <p:nvPr/>
          </p:nvSpPr>
          <p:spPr>
            <a:xfrm rot="16200000">
              <a:off x="8159909" y="2857429"/>
              <a:ext cx="3702736" cy="453795"/>
            </a:xfrm>
            <a:custGeom>
              <a:avLst/>
              <a:gdLst>
                <a:gd name="connsiteX0" fmla="*/ 0 w 2193346"/>
                <a:gd name="connsiteY0" fmla="*/ 0 h 453795"/>
                <a:gd name="connsiteX1" fmla="*/ 2193346 w 2193346"/>
                <a:gd name="connsiteY1" fmla="*/ 0 h 453795"/>
                <a:gd name="connsiteX2" fmla="*/ 2193346 w 2193346"/>
                <a:gd name="connsiteY2" fmla="*/ 453795 h 453795"/>
                <a:gd name="connsiteX3" fmla="*/ 0 w 2193346"/>
                <a:gd name="connsiteY3" fmla="*/ 453795 h 453795"/>
                <a:gd name="connsiteX4" fmla="*/ 0 w 2193346"/>
                <a:gd name="connsiteY4" fmla="*/ 0 h 45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346" h="453795">
                  <a:moveTo>
                    <a:pt x="0" y="0"/>
                  </a:moveTo>
                  <a:lnTo>
                    <a:pt x="2193346" y="0"/>
                  </a:lnTo>
                  <a:lnTo>
                    <a:pt x="2193346" y="453795"/>
                  </a:lnTo>
                  <a:lnTo>
                    <a:pt x="0" y="453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1" bIns="0" numCol="1" spcCol="1270" anchor="b" anchorCtr="0">
              <a:noAutofit/>
            </a:bodyPr>
            <a:lstStyle/>
            <a:p>
              <a:pPr marL="0" lvl="0" indent="0" algn="ctr" defTabSz="800100">
                <a:lnSpc>
                  <a:spcPct val="90000"/>
                </a:lnSpc>
                <a:spcBef>
                  <a:spcPct val="0"/>
                </a:spcBef>
                <a:spcAft>
                  <a:spcPct val="35000"/>
                </a:spcAft>
                <a:buNone/>
              </a:pPr>
              <a:r>
                <a:rPr lang="fr-FR" sz="2800" b="1" kern="1200" dirty="0">
                  <a:solidFill>
                    <a:srgbClr val="FAB900"/>
                  </a:solidFill>
                  <a:latin typeface="Helvetica" pitchFamily="2" charset="0"/>
                </a:rPr>
                <a:t>Roadmap 2026-2030</a:t>
              </a:r>
              <a:endParaRPr lang="en-US" sz="2800" b="1" kern="1200" dirty="0">
                <a:solidFill>
                  <a:srgbClr val="FAB900"/>
                </a:solidFill>
                <a:latin typeface="Helvetica" pitchFamily="2" charset="0"/>
              </a:endParaRPr>
            </a:p>
          </p:txBody>
        </p:sp>
        <p:sp>
          <p:nvSpPr>
            <p:cNvPr id="13" name="Forme libre : forme 12">
              <a:extLst>
                <a:ext uri="{FF2B5EF4-FFF2-40B4-BE49-F238E27FC236}">
                  <a16:creationId xmlns:a16="http://schemas.microsoft.com/office/drawing/2014/main" id="{9BF7B15C-9A4A-4A77-A4EA-92E7FE35D684}"/>
                </a:ext>
              </a:extLst>
            </p:cNvPr>
            <p:cNvSpPr/>
            <p:nvPr/>
          </p:nvSpPr>
          <p:spPr>
            <a:xfrm>
              <a:off x="10276521" y="587378"/>
              <a:ext cx="1512652" cy="3025305"/>
            </a:xfrm>
            <a:custGeom>
              <a:avLst/>
              <a:gdLst>
                <a:gd name="connsiteX0" fmla="*/ 0 w 1512652"/>
                <a:gd name="connsiteY0" fmla="*/ 0 h 3025305"/>
                <a:gd name="connsiteX1" fmla="*/ 1512652 w 1512652"/>
                <a:gd name="connsiteY1" fmla="*/ 0 h 3025305"/>
                <a:gd name="connsiteX2" fmla="*/ 1512652 w 1512652"/>
                <a:gd name="connsiteY2" fmla="*/ 3025305 h 3025305"/>
                <a:gd name="connsiteX3" fmla="*/ 0 w 1512652"/>
                <a:gd name="connsiteY3" fmla="*/ 3025305 h 3025305"/>
                <a:gd name="connsiteX4" fmla="*/ 0 w 1512652"/>
                <a:gd name="connsiteY4" fmla="*/ 0 h 302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652" h="3025305">
                  <a:moveTo>
                    <a:pt x="0" y="0"/>
                  </a:moveTo>
                  <a:lnTo>
                    <a:pt x="1512652" y="0"/>
                  </a:lnTo>
                  <a:lnTo>
                    <a:pt x="1512652" y="3025305"/>
                  </a:lnTo>
                  <a:lnTo>
                    <a:pt x="0" y="30253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533400">
                <a:spcBef>
                  <a:spcPct val="0"/>
                </a:spcBef>
                <a:spcAft>
                  <a:spcPts val="600"/>
                </a:spcAft>
                <a:buNone/>
              </a:pPr>
              <a:r>
                <a:rPr lang="en-US" sz="1400" kern="1200" dirty="0">
                  <a:latin typeface="Helvetica" pitchFamily="2" charset="0"/>
                </a:rPr>
                <a:t>Share and strengthen managers competences through peer-to-peer exchanges</a:t>
              </a:r>
            </a:p>
            <a:p>
              <a:pPr marL="0" lvl="0" indent="0" defTabSz="533400">
                <a:spcBef>
                  <a:spcPct val="0"/>
                </a:spcBef>
                <a:spcAft>
                  <a:spcPts val="600"/>
                </a:spcAft>
                <a:buNone/>
              </a:pPr>
              <a:r>
                <a:rPr lang="en-US" sz="1400" kern="1200" dirty="0">
                  <a:latin typeface="Helvetica" pitchFamily="2" charset="0"/>
                </a:rPr>
                <a:t>Enabling protected areas to better adapt to climate change</a:t>
              </a:r>
            </a:p>
            <a:p>
              <a:pPr marL="0" lvl="0" indent="0" defTabSz="533400">
                <a:spcBef>
                  <a:spcPct val="0"/>
                </a:spcBef>
                <a:spcAft>
                  <a:spcPts val="600"/>
                </a:spcAft>
                <a:buNone/>
              </a:pPr>
              <a:r>
                <a:rPr lang="en-US" sz="1400" kern="1200" dirty="0">
                  <a:latin typeface="Helvetica" pitchFamily="2" charset="0"/>
                </a:rPr>
                <a:t>Ensure civil society is involved in protecting the environment</a:t>
              </a:r>
            </a:p>
            <a:p>
              <a:pPr marL="0" lvl="0" indent="0" defTabSz="533400">
                <a:spcBef>
                  <a:spcPct val="0"/>
                </a:spcBef>
                <a:spcAft>
                  <a:spcPts val="600"/>
                </a:spcAft>
                <a:buNone/>
              </a:pPr>
              <a:r>
                <a:rPr lang="en-US" sz="1400" kern="1200" dirty="0">
                  <a:latin typeface="Helvetica" pitchFamily="2" charset="0"/>
                </a:rPr>
                <a:t>Raise the voice of protected areas beyond the Caribbean</a:t>
              </a:r>
            </a:p>
            <a:p>
              <a:pPr marL="0" lvl="0" indent="0" defTabSz="533400">
                <a:spcBef>
                  <a:spcPct val="0"/>
                </a:spcBef>
                <a:spcAft>
                  <a:spcPts val="600"/>
                </a:spcAft>
                <a:buNone/>
              </a:pPr>
              <a:r>
                <a:rPr lang="en-US" sz="1400" kern="1200" dirty="0">
                  <a:latin typeface="Helvetica" pitchFamily="2" charset="0"/>
                </a:rPr>
                <a:t>Ensure the sustainability of the network post 2030</a:t>
              </a:r>
            </a:p>
          </p:txBody>
        </p:sp>
        <p:grpSp>
          <p:nvGrpSpPr>
            <p:cNvPr id="28" name="Groupe 27">
              <a:extLst>
                <a:ext uri="{FF2B5EF4-FFF2-40B4-BE49-F238E27FC236}">
                  <a16:creationId xmlns:a16="http://schemas.microsoft.com/office/drawing/2014/main" id="{981AA234-69AC-48BA-8535-FEE685062AE6}"/>
                </a:ext>
              </a:extLst>
            </p:cNvPr>
            <p:cNvGrpSpPr/>
            <p:nvPr/>
          </p:nvGrpSpPr>
          <p:grpSpPr>
            <a:xfrm flipH="1">
              <a:off x="7555851" y="485123"/>
              <a:ext cx="756326" cy="756326"/>
              <a:chOff x="8882158" y="587732"/>
              <a:chExt cx="756326" cy="756326"/>
            </a:xfrm>
          </p:grpSpPr>
          <p:sp>
            <p:nvSpPr>
              <p:cNvPr id="14" name="Corde 13">
                <a:extLst>
                  <a:ext uri="{FF2B5EF4-FFF2-40B4-BE49-F238E27FC236}">
                    <a16:creationId xmlns:a16="http://schemas.microsoft.com/office/drawing/2014/main" id="{23EDBEDF-3243-4CF5-8D98-0669D73F241C}"/>
                  </a:ext>
                </a:extLst>
              </p:cNvPr>
              <p:cNvSpPr/>
              <p:nvPr/>
            </p:nvSpPr>
            <p:spPr>
              <a:xfrm rot="10800000">
                <a:off x="8882158" y="587732"/>
                <a:ext cx="756326" cy="756326"/>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5" name="Arc partiel 14">
                <a:extLst>
                  <a:ext uri="{FF2B5EF4-FFF2-40B4-BE49-F238E27FC236}">
                    <a16:creationId xmlns:a16="http://schemas.microsoft.com/office/drawing/2014/main" id="{36C34183-499E-4A6D-A509-B83AB5A7D078}"/>
                  </a:ext>
                </a:extLst>
              </p:cNvPr>
              <p:cNvSpPr/>
              <p:nvPr/>
            </p:nvSpPr>
            <p:spPr>
              <a:xfrm rot="10800000">
                <a:off x="8957791" y="663365"/>
                <a:ext cx="605061" cy="605061"/>
              </a:xfrm>
              <a:prstGeom prst="pie">
                <a:avLst>
                  <a:gd name="adj1" fmla="val 5400000"/>
                  <a:gd name="adj2" fmla="val 10800000"/>
                </a:avLst>
              </a:prstGeom>
            </p:spPr>
            <p:style>
              <a:lnRef idx="1">
                <a:schemeClr val="accent2">
                  <a:hueOff val="651485"/>
                  <a:satOff val="-10511"/>
                  <a:lumOff val="-1830"/>
                  <a:alphaOff val="0"/>
                </a:schemeClr>
              </a:lnRef>
              <a:fillRef idx="3">
                <a:schemeClr val="accent2">
                  <a:hueOff val="651485"/>
                  <a:satOff val="-10511"/>
                  <a:lumOff val="-1830"/>
                  <a:alphaOff val="0"/>
                </a:schemeClr>
              </a:fillRef>
              <a:effectRef idx="3">
                <a:schemeClr val="accent2">
                  <a:hueOff val="651485"/>
                  <a:satOff val="-10511"/>
                  <a:lumOff val="-1830"/>
                  <a:alphaOff val="0"/>
                </a:schemeClr>
              </a:effectRef>
              <a:fontRef idx="minor">
                <a:schemeClr val="lt1"/>
              </a:fontRef>
            </p:style>
          </p:sp>
        </p:grpSp>
        <p:sp>
          <p:nvSpPr>
            <p:cNvPr id="16" name="Forme libre : forme 15">
              <a:extLst>
                <a:ext uri="{FF2B5EF4-FFF2-40B4-BE49-F238E27FC236}">
                  <a16:creationId xmlns:a16="http://schemas.microsoft.com/office/drawing/2014/main" id="{83FB79F2-DEEF-4C45-9CBC-E7DE5A7ACA31}"/>
                </a:ext>
              </a:extLst>
            </p:cNvPr>
            <p:cNvSpPr/>
            <p:nvPr/>
          </p:nvSpPr>
          <p:spPr>
            <a:xfrm rot="16200000">
              <a:off x="6709097" y="1521361"/>
              <a:ext cx="2193346" cy="453795"/>
            </a:xfrm>
            <a:custGeom>
              <a:avLst/>
              <a:gdLst>
                <a:gd name="connsiteX0" fmla="*/ 0 w 2193346"/>
                <a:gd name="connsiteY0" fmla="*/ 0 h 453795"/>
                <a:gd name="connsiteX1" fmla="*/ 2193346 w 2193346"/>
                <a:gd name="connsiteY1" fmla="*/ 0 h 453795"/>
                <a:gd name="connsiteX2" fmla="*/ 2193346 w 2193346"/>
                <a:gd name="connsiteY2" fmla="*/ 453795 h 453795"/>
                <a:gd name="connsiteX3" fmla="*/ 0 w 2193346"/>
                <a:gd name="connsiteY3" fmla="*/ 453795 h 453795"/>
                <a:gd name="connsiteX4" fmla="*/ 0 w 2193346"/>
                <a:gd name="connsiteY4" fmla="*/ 0 h 45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346" h="453795">
                  <a:moveTo>
                    <a:pt x="0" y="0"/>
                  </a:moveTo>
                  <a:lnTo>
                    <a:pt x="2193346" y="0"/>
                  </a:lnTo>
                  <a:lnTo>
                    <a:pt x="2193346" y="453795"/>
                  </a:lnTo>
                  <a:lnTo>
                    <a:pt x="0" y="453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1" bIns="0" numCol="1" spcCol="1270" anchor="b" anchorCtr="0">
              <a:noAutofit/>
            </a:bodyPr>
            <a:lstStyle/>
            <a:p>
              <a:pPr marL="0" lvl="0" indent="0" algn="ctr" defTabSz="1244600">
                <a:lnSpc>
                  <a:spcPct val="90000"/>
                </a:lnSpc>
                <a:spcBef>
                  <a:spcPct val="0"/>
                </a:spcBef>
                <a:spcAft>
                  <a:spcPct val="35000"/>
                </a:spcAft>
                <a:buNone/>
              </a:pPr>
              <a:r>
                <a:rPr lang="fr-FR" sz="2800" b="1" kern="1200" dirty="0">
                  <a:solidFill>
                    <a:srgbClr val="E4D30D"/>
                  </a:solidFill>
                  <a:latin typeface="Helvetica" pitchFamily="2" charset="0"/>
                </a:rPr>
                <a:t>2025</a:t>
              </a:r>
              <a:endParaRPr lang="en-US" sz="2800" b="1" kern="1200" dirty="0">
                <a:solidFill>
                  <a:srgbClr val="E4D30D"/>
                </a:solidFill>
                <a:latin typeface="Helvetica" pitchFamily="2" charset="0"/>
              </a:endParaRPr>
            </a:p>
          </p:txBody>
        </p:sp>
        <p:sp>
          <p:nvSpPr>
            <p:cNvPr id="17" name="Forme libre : forme 16">
              <a:extLst>
                <a:ext uri="{FF2B5EF4-FFF2-40B4-BE49-F238E27FC236}">
                  <a16:creationId xmlns:a16="http://schemas.microsoft.com/office/drawing/2014/main" id="{E69172EB-9B3B-45BD-945D-0FE63183380F}"/>
                </a:ext>
              </a:extLst>
            </p:cNvPr>
            <p:cNvSpPr/>
            <p:nvPr/>
          </p:nvSpPr>
          <p:spPr>
            <a:xfrm>
              <a:off x="8078520" y="587378"/>
              <a:ext cx="1512652" cy="3025305"/>
            </a:xfrm>
            <a:custGeom>
              <a:avLst/>
              <a:gdLst>
                <a:gd name="connsiteX0" fmla="*/ 0 w 1512652"/>
                <a:gd name="connsiteY0" fmla="*/ 0 h 3025305"/>
                <a:gd name="connsiteX1" fmla="*/ 1512652 w 1512652"/>
                <a:gd name="connsiteY1" fmla="*/ 0 h 3025305"/>
                <a:gd name="connsiteX2" fmla="*/ 1512652 w 1512652"/>
                <a:gd name="connsiteY2" fmla="*/ 3025305 h 3025305"/>
                <a:gd name="connsiteX3" fmla="*/ 0 w 1512652"/>
                <a:gd name="connsiteY3" fmla="*/ 3025305 h 3025305"/>
                <a:gd name="connsiteX4" fmla="*/ 0 w 1512652"/>
                <a:gd name="connsiteY4" fmla="*/ 0 h 302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652" h="3025305">
                  <a:moveTo>
                    <a:pt x="0" y="0"/>
                  </a:moveTo>
                  <a:lnTo>
                    <a:pt x="1512652" y="0"/>
                  </a:lnTo>
                  <a:lnTo>
                    <a:pt x="1512652" y="3025305"/>
                  </a:lnTo>
                  <a:lnTo>
                    <a:pt x="0" y="30253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533400">
                <a:spcBef>
                  <a:spcPct val="0"/>
                </a:spcBef>
                <a:spcAft>
                  <a:spcPts val="600"/>
                </a:spcAft>
                <a:buNone/>
              </a:pPr>
              <a:r>
                <a:rPr lang="en-US" sz="1400" kern="1200" dirty="0">
                  <a:latin typeface="Helvetica" pitchFamily="2" charset="0"/>
                </a:rPr>
                <a:t>Proposal of vision, structure, governance, for the SPAW protected area network to be submitted to SPAW COP 13</a:t>
              </a:r>
            </a:p>
            <a:p>
              <a:pPr marL="0" lvl="0" indent="0" defTabSz="533400">
                <a:spcBef>
                  <a:spcPct val="0"/>
                </a:spcBef>
                <a:spcAft>
                  <a:spcPts val="600"/>
                </a:spcAft>
                <a:buNone/>
              </a:pPr>
              <a:r>
                <a:rPr lang="en-US" sz="1400" kern="1200" dirty="0">
                  <a:latin typeface="Helvetica" pitchFamily="2" charset="0"/>
                </a:rPr>
                <a:t>Launch the first call for companionship among managers</a:t>
              </a:r>
            </a:p>
            <a:p>
              <a:pPr marL="0" lvl="0" indent="0" defTabSz="533400">
                <a:spcBef>
                  <a:spcPct val="0"/>
                </a:spcBef>
                <a:spcAft>
                  <a:spcPts val="600"/>
                </a:spcAft>
                <a:buNone/>
              </a:pPr>
              <a:r>
                <a:rPr lang="en-US" sz="1400" kern="1200" dirty="0">
                  <a:latin typeface="Helvetica" pitchFamily="2" charset="0"/>
                </a:rPr>
                <a:t>Continue organizing technical webinars</a:t>
              </a:r>
            </a:p>
          </p:txBody>
        </p:sp>
        <p:grpSp>
          <p:nvGrpSpPr>
            <p:cNvPr id="27" name="Groupe 26">
              <a:extLst>
                <a:ext uri="{FF2B5EF4-FFF2-40B4-BE49-F238E27FC236}">
                  <a16:creationId xmlns:a16="http://schemas.microsoft.com/office/drawing/2014/main" id="{A171E7E3-AE15-4A7B-9C42-BCAED9964AF6}"/>
                </a:ext>
              </a:extLst>
            </p:cNvPr>
            <p:cNvGrpSpPr/>
            <p:nvPr/>
          </p:nvGrpSpPr>
          <p:grpSpPr>
            <a:xfrm flipH="1">
              <a:off x="5339674" y="485123"/>
              <a:ext cx="756326" cy="756326"/>
              <a:chOff x="6684157" y="587732"/>
              <a:chExt cx="756326" cy="756326"/>
            </a:xfrm>
          </p:grpSpPr>
          <p:sp>
            <p:nvSpPr>
              <p:cNvPr id="18" name="Corde 17">
                <a:extLst>
                  <a:ext uri="{FF2B5EF4-FFF2-40B4-BE49-F238E27FC236}">
                    <a16:creationId xmlns:a16="http://schemas.microsoft.com/office/drawing/2014/main" id="{53EFD6FF-2F7F-4DEE-9E08-E2F6CA989165}"/>
                  </a:ext>
                </a:extLst>
              </p:cNvPr>
              <p:cNvSpPr/>
              <p:nvPr/>
            </p:nvSpPr>
            <p:spPr>
              <a:xfrm rot="10800000">
                <a:off x="6684157" y="587732"/>
                <a:ext cx="756326" cy="756326"/>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9" name="Arc partiel 18">
                <a:extLst>
                  <a:ext uri="{FF2B5EF4-FFF2-40B4-BE49-F238E27FC236}">
                    <a16:creationId xmlns:a16="http://schemas.microsoft.com/office/drawing/2014/main" id="{DDDB9AF2-0092-498D-B261-B580F26F2A83}"/>
                  </a:ext>
                </a:extLst>
              </p:cNvPr>
              <p:cNvSpPr/>
              <p:nvPr/>
            </p:nvSpPr>
            <p:spPr>
              <a:xfrm rot="10800000">
                <a:off x="6759790" y="663365"/>
                <a:ext cx="605061" cy="605061"/>
              </a:xfrm>
              <a:prstGeom prst="pie">
                <a:avLst>
                  <a:gd name="adj1" fmla="val 5400000"/>
                  <a:gd name="adj2" fmla="val 13500000"/>
                </a:avLst>
              </a:prstGeom>
            </p:spPr>
            <p:style>
              <a:lnRef idx="1">
                <a:schemeClr val="accent2">
                  <a:hueOff val="1302969"/>
                  <a:satOff val="-21023"/>
                  <a:lumOff val="-3660"/>
                  <a:alphaOff val="0"/>
                </a:schemeClr>
              </a:lnRef>
              <a:fillRef idx="3">
                <a:schemeClr val="accent2">
                  <a:hueOff val="1302969"/>
                  <a:satOff val="-21023"/>
                  <a:lumOff val="-3660"/>
                  <a:alphaOff val="0"/>
                </a:schemeClr>
              </a:fillRef>
              <a:effectRef idx="3">
                <a:schemeClr val="accent2">
                  <a:hueOff val="1302969"/>
                  <a:satOff val="-21023"/>
                  <a:lumOff val="-3660"/>
                  <a:alphaOff val="0"/>
                </a:schemeClr>
              </a:effectRef>
              <a:fontRef idx="minor">
                <a:schemeClr val="lt1"/>
              </a:fontRef>
            </p:style>
          </p:sp>
        </p:grpSp>
        <p:sp>
          <p:nvSpPr>
            <p:cNvPr id="20" name="Forme libre : forme 19">
              <a:extLst>
                <a:ext uri="{FF2B5EF4-FFF2-40B4-BE49-F238E27FC236}">
                  <a16:creationId xmlns:a16="http://schemas.microsoft.com/office/drawing/2014/main" id="{17FB941D-CF5F-4B9F-A464-10FFF7F049A3}"/>
                </a:ext>
              </a:extLst>
            </p:cNvPr>
            <p:cNvSpPr/>
            <p:nvPr/>
          </p:nvSpPr>
          <p:spPr>
            <a:xfrm rot="16200000">
              <a:off x="4497629" y="1521361"/>
              <a:ext cx="2193346" cy="453795"/>
            </a:xfrm>
            <a:custGeom>
              <a:avLst/>
              <a:gdLst>
                <a:gd name="connsiteX0" fmla="*/ 0 w 2193346"/>
                <a:gd name="connsiteY0" fmla="*/ 0 h 453795"/>
                <a:gd name="connsiteX1" fmla="*/ 2193346 w 2193346"/>
                <a:gd name="connsiteY1" fmla="*/ 0 h 453795"/>
                <a:gd name="connsiteX2" fmla="*/ 2193346 w 2193346"/>
                <a:gd name="connsiteY2" fmla="*/ 453795 h 453795"/>
                <a:gd name="connsiteX3" fmla="*/ 0 w 2193346"/>
                <a:gd name="connsiteY3" fmla="*/ 453795 h 453795"/>
                <a:gd name="connsiteX4" fmla="*/ 0 w 2193346"/>
                <a:gd name="connsiteY4" fmla="*/ 0 h 45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346" h="453795">
                  <a:moveTo>
                    <a:pt x="0" y="0"/>
                  </a:moveTo>
                  <a:lnTo>
                    <a:pt x="2193346" y="0"/>
                  </a:lnTo>
                  <a:lnTo>
                    <a:pt x="2193346" y="453795"/>
                  </a:lnTo>
                  <a:lnTo>
                    <a:pt x="0" y="453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1" bIns="0" numCol="1" spcCol="1270" anchor="b" anchorCtr="0">
              <a:noAutofit/>
            </a:bodyPr>
            <a:lstStyle/>
            <a:p>
              <a:pPr marL="0" lvl="0" indent="0" algn="ctr" defTabSz="1244600">
                <a:lnSpc>
                  <a:spcPct val="90000"/>
                </a:lnSpc>
                <a:spcBef>
                  <a:spcPct val="0"/>
                </a:spcBef>
                <a:spcAft>
                  <a:spcPct val="35000"/>
                </a:spcAft>
                <a:buNone/>
              </a:pPr>
              <a:r>
                <a:rPr lang="fr-FR" sz="2800" b="1" kern="1200" dirty="0">
                  <a:solidFill>
                    <a:srgbClr val="BCCF18"/>
                  </a:solidFill>
                  <a:latin typeface="Helvetica" pitchFamily="2" charset="0"/>
                </a:rPr>
                <a:t>2024</a:t>
              </a:r>
              <a:endParaRPr lang="en-US" sz="2800" b="1" kern="1200" dirty="0">
                <a:solidFill>
                  <a:srgbClr val="BCCF18"/>
                </a:solidFill>
                <a:latin typeface="Helvetica" pitchFamily="2" charset="0"/>
              </a:endParaRPr>
            </a:p>
          </p:txBody>
        </p:sp>
        <p:sp>
          <p:nvSpPr>
            <p:cNvPr id="21" name="Forme libre : forme 20">
              <a:extLst>
                <a:ext uri="{FF2B5EF4-FFF2-40B4-BE49-F238E27FC236}">
                  <a16:creationId xmlns:a16="http://schemas.microsoft.com/office/drawing/2014/main" id="{A1FAD501-3F9C-42D5-91C1-36A03930ED05}"/>
                </a:ext>
              </a:extLst>
            </p:cNvPr>
            <p:cNvSpPr/>
            <p:nvPr/>
          </p:nvSpPr>
          <p:spPr>
            <a:xfrm>
              <a:off x="5880518" y="587378"/>
              <a:ext cx="1512652" cy="3025305"/>
            </a:xfrm>
            <a:custGeom>
              <a:avLst/>
              <a:gdLst>
                <a:gd name="connsiteX0" fmla="*/ 0 w 1512652"/>
                <a:gd name="connsiteY0" fmla="*/ 0 h 3025305"/>
                <a:gd name="connsiteX1" fmla="*/ 1512652 w 1512652"/>
                <a:gd name="connsiteY1" fmla="*/ 0 h 3025305"/>
                <a:gd name="connsiteX2" fmla="*/ 1512652 w 1512652"/>
                <a:gd name="connsiteY2" fmla="*/ 3025305 h 3025305"/>
                <a:gd name="connsiteX3" fmla="*/ 0 w 1512652"/>
                <a:gd name="connsiteY3" fmla="*/ 3025305 h 3025305"/>
                <a:gd name="connsiteX4" fmla="*/ 0 w 1512652"/>
                <a:gd name="connsiteY4" fmla="*/ 0 h 302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652" h="3025305">
                  <a:moveTo>
                    <a:pt x="0" y="0"/>
                  </a:moveTo>
                  <a:lnTo>
                    <a:pt x="1512652" y="0"/>
                  </a:lnTo>
                  <a:lnTo>
                    <a:pt x="1512652" y="3025305"/>
                  </a:lnTo>
                  <a:lnTo>
                    <a:pt x="0" y="30253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533400">
                <a:spcBef>
                  <a:spcPct val="0"/>
                </a:spcBef>
                <a:spcAft>
                  <a:spcPts val="600"/>
                </a:spcAft>
                <a:buNone/>
              </a:pPr>
              <a:r>
                <a:rPr lang="en-US" sz="1400" kern="1200" dirty="0">
                  <a:latin typeface="Helvetica" pitchFamily="2" charset="0"/>
                </a:rPr>
                <a:t>Define a list of topics of interest</a:t>
              </a:r>
            </a:p>
            <a:p>
              <a:pPr marL="0" lvl="0" indent="0" defTabSz="533400">
                <a:spcBef>
                  <a:spcPct val="0"/>
                </a:spcBef>
                <a:spcAft>
                  <a:spcPts val="600"/>
                </a:spcAft>
                <a:buNone/>
              </a:pPr>
              <a:r>
                <a:rPr lang="en-US" sz="1400" kern="1200" dirty="0">
                  <a:latin typeface="Helvetica" pitchFamily="2" charset="0"/>
                </a:rPr>
                <a:t>Technical webinars for the SPAW PA managers </a:t>
              </a:r>
            </a:p>
            <a:p>
              <a:pPr marL="0" lvl="0" indent="0" defTabSz="533400">
                <a:spcBef>
                  <a:spcPct val="0"/>
                </a:spcBef>
                <a:spcAft>
                  <a:spcPts val="600"/>
                </a:spcAft>
                <a:buNone/>
              </a:pPr>
              <a:r>
                <a:rPr lang="en-US" sz="1400" kern="1200" dirty="0">
                  <a:latin typeface="Helvetica" pitchFamily="2" charset="0"/>
                </a:rPr>
                <a:t>Shared drive and technical report card</a:t>
              </a:r>
            </a:p>
            <a:p>
              <a:pPr marL="0" lvl="0" indent="0" defTabSz="533400">
                <a:spcBef>
                  <a:spcPct val="0"/>
                </a:spcBef>
                <a:spcAft>
                  <a:spcPts val="600"/>
                </a:spcAft>
                <a:buNone/>
              </a:pPr>
              <a:r>
                <a:rPr lang="en-US" sz="1400" kern="1200" dirty="0">
                  <a:latin typeface="Helvetica" pitchFamily="2" charset="0"/>
                </a:rPr>
                <a:t>Supporting on-site projects through SPAW RAC small grant programme</a:t>
              </a:r>
            </a:p>
            <a:p>
              <a:pPr marL="0" lvl="0" indent="0" defTabSz="533400">
                <a:spcBef>
                  <a:spcPct val="0"/>
                </a:spcBef>
                <a:spcAft>
                  <a:spcPts val="600"/>
                </a:spcAft>
                <a:buNone/>
              </a:pPr>
              <a:r>
                <a:rPr lang="en-US" sz="1400" kern="1200" dirty="0">
                  <a:latin typeface="Helvetica" pitchFamily="2" charset="0"/>
                </a:rPr>
                <a:t>Work on management plan</a:t>
              </a:r>
            </a:p>
          </p:txBody>
        </p:sp>
        <p:grpSp>
          <p:nvGrpSpPr>
            <p:cNvPr id="26" name="Groupe 25">
              <a:extLst>
                <a:ext uri="{FF2B5EF4-FFF2-40B4-BE49-F238E27FC236}">
                  <a16:creationId xmlns:a16="http://schemas.microsoft.com/office/drawing/2014/main" id="{6647475B-3525-4C4D-9EF6-9BBDAEBF5993}"/>
                </a:ext>
              </a:extLst>
            </p:cNvPr>
            <p:cNvGrpSpPr/>
            <p:nvPr/>
          </p:nvGrpSpPr>
          <p:grpSpPr>
            <a:xfrm flipH="1">
              <a:off x="3204336" y="485123"/>
              <a:ext cx="756326" cy="756326"/>
              <a:chOff x="4486155" y="587732"/>
              <a:chExt cx="756326" cy="756326"/>
            </a:xfrm>
          </p:grpSpPr>
          <p:sp>
            <p:nvSpPr>
              <p:cNvPr id="22" name="Corde 21">
                <a:extLst>
                  <a:ext uri="{FF2B5EF4-FFF2-40B4-BE49-F238E27FC236}">
                    <a16:creationId xmlns:a16="http://schemas.microsoft.com/office/drawing/2014/main" id="{43851AE6-FFA9-4586-8082-C142DFE4CE7C}"/>
                  </a:ext>
                </a:extLst>
              </p:cNvPr>
              <p:cNvSpPr/>
              <p:nvPr/>
            </p:nvSpPr>
            <p:spPr>
              <a:xfrm rot="10800000">
                <a:off x="4486155" y="587732"/>
                <a:ext cx="756326" cy="756326"/>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3" name="Arc partiel 22">
                <a:extLst>
                  <a:ext uri="{FF2B5EF4-FFF2-40B4-BE49-F238E27FC236}">
                    <a16:creationId xmlns:a16="http://schemas.microsoft.com/office/drawing/2014/main" id="{A4BAA48E-9183-45E9-A538-7C2B8ED2BE6F}"/>
                  </a:ext>
                </a:extLst>
              </p:cNvPr>
              <p:cNvSpPr/>
              <p:nvPr/>
            </p:nvSpPr>
            <p:spPr>
              <a:xfrm rot="10800000">
                <a:off x="4561788" y="663365"/>
                <a:ext cx="605061" cy="605061"/>
              </a:xfrm>
              <a:prstGeom prst="pie">
                <a:avLst>
                  <a:gd name="adj1" fmla="val 5400000"/>
                  <a:gd name="adj2" fmla="val 16200000"/>
                </a:avLst>
              </a:prstGeom>
            </p:spPr>
            <p:style>
              <a:lnRef idx="1">
                <a:schemeClr val="accent2">
                  <a:hueOff val="1954454"/>
                  <a:satOff val="-31534"/>
                  <a:lumOff val="-5490"/>
                  <a:alphaOff val="0"/>
                </a:schemeClr>
              </a:lnRef>
              <a:fillRef idx="3">
                <a:schemeClr val="accent2">
                  <a:hueOff val="1954454"/>
                  <a:satOff val="-31534"/>
                  <a:lumOff val="-5490"/>
                  <a:alphaOff val="0"/>
                </a:schemeClr>
              </a:fillRef>
              <a:effectRef idx="3">
                <a:schemeClr val="accent2">
                  <a:hueOff val="1954454"/>
                  <a:satOff val="-31534"/>
                  <a:lumOff val="-5490"/>
                  <a:alphaOff val="0"/>
                </a:schemeClr>
              </a:effectRef>
              <a:fontRef idx="minor">
                <a:schemeClr val="lt1"/>
              </a:fontRef>
            </p:style>
          </p:sp>
        </p:grpSp>
        <p:sp>
          <p:nvSpPr>
            <p:cNvPr id="24" name="Forme libre : forme 23">
              <a:extLst>
                <a:ext uri="{FF2B5EF4-FFF2-40B4-BE49-F238E27FC236}">
                  <a16:creationId xmlns:a16="http://schemas.microsoft.com/office/drawing/2014/main" id="{D959B765-0CAB-47F3-965B-2A121A4F8E86}"/>
                </a:ext>
              </a:extLst>
            </p:cNvPr>
            <p:cNvSpPr/>
            <p:nvPr/>
          </p:nvSpPr>
          <p:spPr>
            <a:xfrm rot="16200000">
              <a:off x="2336021" y="1521361"/>
              <a:ext cx="2193346" cy="453795"/>
            </a:xfrm>
            <a:custGeom>
              <a:avLst/>
              <a:gdLst>
                <a:gd name="connsiteX0" fmla="*/ 0 w 2193346"/>
                <a:gd name="connsiteY0" fmla="*/ 0 h 453795"/>
                <a:gd name="connsiteX1" fmla="*/ 2193346 w 2193346"/>
                <a:gd name="connsiteY1" fmla="*/ 0 h 453795"/>
                <a:gd name="connsiteX2" fmla="*/ 2193346 w 2193346"/>
                <a:gd name="connsiteY2" fmla="*/ 453795 h 453795"/>
                <a:gd name="connsiteX3" fmla="*/ 0 w 2193346"/>
                <a:gd name="connsiteY3" fmla="*/ 453795 h 453795"/>
                <a:gd name="connsiteX4" fmla="*/ 0 w 2193346"/>
                <a:gd name="connsiteY4" fmla="*/ 0 h 453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346" h="453795">
                  <a:moveTo>
                    <a:pt x="0" y="0"/>
                  </a:moveTo>
                  <a:lnTo>
                    <a:pt x="2193346" y="0"/>
                  </a:lnTo>
                  <a:lnTo>
                    <a:pt x="2193346" y="453795"/>
                  </a:lnTo>
                  <a:lnTo>
                    <a:pt x="0" y="453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1" bIns="0" numCol="1" spcCol="1270" anchor="b" anchorCtr="0">
              <a:noAutofit/>
            </a:bodyPr>
            <a:lstStyle/>
            <a:p>
              <a:pPr marL="0" lvl="0" indent="0" algn="ctr" defTabSz="1244600">
                <a:lnSpc>
                  <a:spcPct val="90000"/>
                </a:lnSpc>
                <a:spcBef>
                  <a:spcPct val="0"/>
                </a:spcBef>
                <a:spcAft>
                  <a:spcPct val="35000"/>
                </a:spcAft>
                <a:buNone/>
              </a:pPr>
              <a:r>
                <a:rPr lang="fr-FR" sz="2800" b="1" kern="1200" dirty="0">
                  <a:solidFill>
                    <a:srgbClr val="90BB23"/>
                  </a:solidFill>
                  <a:latin typeface="Helvetica" pitchFamily="2" charset="0"/>
                </a:rPr>
                <a:t>2023</a:t>
              </a:r>
              <a:endParaRPr lang="en-US" sz="2800" b="1" kern="1200" dirty="0">
                <a:solidFill>
                  <a:srgbClr val="90BB23"/>
                </a:solidFill>
                <a:latin typeface="Helvetica" pitchFamily="2" charset="0"/>
              </a:endParaRPr>
            </a:p>
          </p:txBody>
        </p:sp>
        <p:sp>
          <p:nvSpPr>
            <p:cNvPr id="25" name="Forme libre : forme 24">
              <a:extLst>
                <a:ext uri="{FF2B5EF4-FFF2-40B4-BE49-F238E27FC236}">
                  <a16:creationId xmlns:a16="http://schemas.microsoft.com/office/drawing/2014/main" id="{4547BE83-24D2-476C-A2A3-1FBF76253162}"/>
                </a:ext>
              </a:extLst>
            </p:cNvPr>
            <p:cNvSpPr/>
            <p:nvPr/>
          </p:nvSpPr>
          <p:spPr>
            <a:xfrm>
              <a:off x="3682517" y="587378"/>
              <a:ext cx="1512652" cy="3025305"/>
            </a:xfrm>
            <a:custGeom>
              <a:avLst/>
              <a:gdLst>
                <a:gd name="connsiteX0" fmla="*/ 0 w 1512652"/>
                <a:gd name="connsiteY0" fmla="*/ 0 h 3025305"/>
                <a:gd name="connsiteX1" fmla="*/ 1512652 w 1512652"/>
                <a:gd name="connsiteY1" fmla="*/ 0 h 3025305"/>
                <a:gd name="connsiteX2" fmla="*/ 1512652 w 1512652"/>
                <a:gd name="connsiteY2" fmla="*/ 3025305 h 3025305"/>
                <a:gd name="connsiteX3" fmla="*/ 0 w 1512652"/>
                <a:gd name="connsiteY3" fmla="*/ 3025305 h 3025305"/>
                <a:gd name="connsiteX4" fmla="*/ 0 w 1512652"/>
                <a:gd name="connsiteY4" fmla="*/ 0 h 302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652" h="3025305">
                  <a:moveTo>
                    <a:pt x="0" y="0"/>
                  </a:moveTo>
                  <a:lnTo>
                    <a:pt x="1512652" y="0"/>
                  </a:lnTo>
                  <a:lnTo>
                    <a:pt x="1512652" y="3025305"/>
                  </a:lnTo>
                  <a:lnTo>
                    <a:pt x="0" y="302530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488950">
                <a:spcBef>
                  <a:spcPct val="0"/>
                </a:spcBef>
                <a:spcAft>
                  <a:spcPts val="600"/>
                </a:spcAft>
                <a:buNone/>
              </a:pPr>
              <a:r>
                <a:rPr lang="fr-FR" sz="1400" kern="1200" dirty="0">
                  <a:latin typeface="Helvetica" pitchFamily="2" charset="0"/>
                </a:rPr>
                <a:t>Bottom-up </a:t>
              </a:r>
              <a:r>
                <a:rPr lang="fr-FR" sz="1400" kern="1200" dirty="0" err="1">
                  <a:latin typeface="Helvetica" pitchFamily="2" charset="0"/>
                </a:rPr>
                <a:t>approach</a:t>
              </a:r>
              <a:endParaRPr lang="en-US" sz="1400" kern="1200" dirty="0">
                <a:latin typeface="Helvetica" pitchFamily="2" charset="0"/>
              </a:endParaRPr>
            </a:p>
            <a:p>
              <a:pPr marL="0" lvl="0" indent="0" defTabSz="488950">
                <a:spcBef>
                  <a:spcPct val="0"/>
                </a:spcBef>
                <a:spcAft>
                  <a:spcPts val="600"/>
                </a:spcAft>
                <a:buNone/>
              </a:pPr>
              <a:r>
                <a:rPr lang="fr-FR" sz="1400" kern="1200" dirty="0" err="1">
                  <a:latin typeface="Helvetica" pitchFamily="2" charset="0"/>
                </a:rPr>
                <a:t>Bilateral</a:t>
              </a:r>
              <a:r>
                <a:rPr lang="fr-FR" sz="1400" kern="1200" dirty="0">
                  <a:latin typeface="Helvetica" pitchFamily="2" charset="0"/>
                </a:rPr>
                <a:t> interviews </a:t>
              </a:r>
              <a:r>
                <a:rPr lang="fr-FR" sz="1400" kern="1200" dirty="0" err="1">
                  <a:solidFill>
                    <a:srgbClr val="000000">
                      <a:hueOff val="0"/>
                      <a:satOff val="0"/>
                      <a:lumOff val="0"/>
                      <a:alphaOff val="0"/>
                    </a:srgbClr>
                  </a:solidFill>
                  <a:latin typeface="Helvetica" pitchFamily="2" charset="0"/>
                  <a:ea typeface="+mn-ea"/>
                  <a:cs typeface="+mn-cs"/>
                </a:rPr>
                <a:t>with</a:t>
              </a:r>
              <a:r>
                <a:rPr lang="fr-FR" sz="1400" kern="1200" dirty="0">
                  <a:latin typeface="Helvetica" pitchFamily="2" charset="0"/>
                </a:rPr>
                <a:t> a </a:t>
              </a:r>
              <a:r>
                <a:rPr lang="fr-FR" sz="1400" kern="1200" dirty="0" err="1">
                  <a:latin typeface="Helvetica" pitchFamily="2" charset="0"/>
                </a:rPr>
                <a:t>representative</a:t>
              </a:r>
              <a:r>
                <a:rPr lang="fr-FR" sz="1400" kern="1200" dirty="0">
                  <a:latin typeface="Helvetica" pitchFamily="2" charset="0"/>
                </a:rPr>
                <a:t> </a:t>
              </a:r>
              <a:r>
                <a:rPr lang="fr-FR" sz="1400" kern="1200" dirty="0" err="1">
                  <a:latin typeface="Helvetica" pitchFamily="2" charset="0"/>
                </a:rPr>
                <a:t>from</a:t>
              </a:r>
              <a:r>
                <a:rPr lang="fr-FR" sz="1400" kern="1200" dirty="0">
                  <a:latin typeface="Helvetica" pitchFamily="2" charset="0"/>
                </a:rPr>
                <a:t> </a:t>
              </a:r>
              <a:r>
                <a:rPr lang="fr-FR" sz="1400" kern="1200" dirty="0" err="1">
                  <a:latin typeface="Helvetica" pitchFamily="2" charset="0"/>
                </a:rPr>
                <a:t>each</a:t>
              </a:r>
              <a:r>
                <a:rPr lang="fr-FR" sz="1400" kern="1200" dirty="0">
                  <a:latin typeface="Helvetica" pitchFamily="2" charset="0"/>
                </a:rPr>
                <a:t> PA </a:t>
              </a:r>
              <a:r>
                <a:rPr lang="fr-FR" sz="1400" kern="1200" dirty="0">
                  <a:latin typeface="Helvetica" pitchFamily="2" charset="0"/>
                  <a:sym typeface="Wingdings" panose="05000000000000000000" pitchFamily="2" charset="2"/>
                </a:rPr>
                <a:t> </a:t>
              </a:r>
              <a:r>
                <a:rPr lang="fr-FR" sz="1400" kern="1200" dirty="0" err="1">
                  <a:latin typeface="Helvetica" pitchFamily="2" charset="0"/>
                  <a:sym typeface="Wingdings" panose="05000000000000000000" pitchFamily="2" charset="2"/>
                </a:rPr>
                <a:t>majority</a:t>
              </a:r>
              <a:r>
                <a:rPr lang="fr-FR" sz="1400" kern="1200" dirty="0">
                  <a:latin typeface="Helvetica" pitchFamily="2" charset="0"/>
                  <a:sym typeface="Wingdings" panose="05000000000000000000" pitchFamily="2" charset="2"/>
                </a:rPr>
                <a:t> </a:t>
              </a:r>
              <a:r>
                <a:rPr lang="fr-FR" sz="1400" kern="1200" dirty="0" err="1">
                  <a:latin typeface="Helvetica" pitchFamily="2" charset="0"/>
                  <a:sym typeface="Wingdings" panose="05000000000000000000" pitchFamily="2" charset="2"/>
                </a:rPr>
                <a:t>intersted</a:t>
              </a:r>
              <a:r>
                <a:rPr lang="fr-FR" sz="1400" kern="1200" dirty="0">
                  <a:latin typeface="Helvetica" pitchFamily="2" charset="0"/>
                  <a:sym typeface="Wingdings" panose="05000000000000000000" pitchFamily="2" charset="2"/>
                </a:rPr>
                <a:t> in </a:t>
              </a:r>
              <a:r>
                <a:rPr lang="fr-FR" sz="1400" kern="1200" dirty="0" err="1">
                  <a:latin typeface="Helvetica" pitchFamily="2" charset="0"/>
                  <a:sym typeface="Wingdings" panose="05000000000000000000" pitchFamily="2" charset="2"/>
                </a:rPr>
                <a:t>creating</a:t>
              </a:r>
              <a:r>
                <a:rPr lang="fr-FR" sz="1400" kern="1200" dirty="0">
                  <a:latin typeface="Helvetica" pitchFamily="2" charset="0"/>
                  <a:sym typeface="Wingdings" panose="05000000000000000000" pitchFamily="2" charset="2"/>
                </a:rPr>
                <a:t> a PA manager network</a:t>
              </a:r>
              <a:endParaRPr lang="en-US" sz="1400" kern="1200" dirty="0">
                <a:latin typeface="Helvetica" pitchFamily="2" charset="0"/>
              </a:endParaRPr>
            </a:p>
            <a:p>
              <a:pPr marL="0" lvl="0" indent="0" defTabSz="488950">
                <a:spcBef>
                  <a:spcPct val="0"/>
                </a:spcBef>
                <a:spcAft>
                  <a:spcPts val="600"/>
                </a:spcAft>
                <a:buNone/>
              </a:pPr>
              <a:r>
                <a:rPr lang="fr-FR" sz="1400" kern="1200" dirty="0" err="1">
                  <a:latin typeface="Helvetica" pitchFamily="2" charset="0"/>
                </a:rPr>
                <a:t>Securing</a:t>
              </a:r>
              <a:r>
                <a:rPr lang="fr-FR" sz="1400" kern="1200" dirty="0">
                  <a:latin typeface="Helvetica" pitchFamily="2" charset="0"/>
                </a:rPr>
                <a:t> </a:t>
              </a:r>
              <a:r>
                <a:rPr lang="fr-FR" sz="1400" kern="1200" dirty="0" err="1">
                  <a:latin typeface="Helvetica" pitchFamily="2" charset="0"/>
                </a:rPr>
                <a:t>funding</a:t>
              </a:r>
              <a:r>
                <a:rPr lang="fr-FR" sz="1400" kern="1200" dirty="0">
                  <a:latin typeface="Helvetica" pitchFamily="2" charset="0"/>
                </a:rPr>
                <a:t> to </a:t>
              </a:r>
              <a:r>
                <a:rPr lang="fr-FR" sz="1400" kern="1200" dirty="0" err="1">
                  <a:latin typeface="Helvetica" pitchFamily="2" charset="0"/>
                </a:rPr>
                <a:t>rule</a:t>
              </a:r>
              <a:r>
                <a:rPr lang="fr-FR" sz="1400" kern="1200" dirty="0">
                  <a:latin typeface="Helvetica" pitchFamily="2" charset="0"/>
                </a:rPr>
                <a:t> the network for 2 </a:t>
              </a:r>
              <a:r>
                <a:rPr lang="fr-FR" sz="1400" kern="1200" dirty="0" err="1">
                  <a:latin typeface="Helvetica" pitchFamily="2" charset="0"/>
                </a:rPr>
                <a:t>years</a:t>
              </a:r>
              <a:endParaRPr lang="en-US" sz="1400" kern="1200" dirty="0">
                <a:latin typeface="Helvetica" pitchFamily="2" charset="0"/>
              </a:endParaRPr>
            </a:p>
          </p:txBody>
        </p:sp>
        <p:sp>
          <p:nvSpPr>
            <p:cNvPr id="7" name="Flèche : droite rayée 6">
              <a:extLst>
                <a:ext uri="{FF2B5EF4-FFF2-40B4-BE49-F238E27FC236}">
                  <a16:creationId xmlns:a16="http://schemas.microsoft.com/office/drawing/2014/main" id="{C56E8E43-B9CC-42AA-97C3-830B1C875B43}"/>
                </a:ext>
              </a:extLst>
            </p:cNvPr>
            <p:cNvSpPr/>
            <p:nvPr/>
          </p:nvSpPr>
          <p:spPr>
            <a:xfrm>
              <a:off x="3309843" y="117231"/>
              <a:ext cx="8424957" cy="480646"/>
            </a:xfrm>
            <a:prstGeom prst="stripedRightArrow">
              <a:avLst/>
            </a:prstGeom>
            <a:gradFill flip="none" rotWithShape="1">
              <a:gsLst>
                <a:gs pos="0">
                  <a:srgbClr val="90BB23"/>
                </a:gs>
                <a:gs pos="68000">
                  <a:srgbClr val="E4D30D"/>
                </a:gs>
                <a:gs pos="36000">
                  <a:srgbClr val="D7D913"/>
                </a:gs>
                <a:gs pos="100000">
                  <a:srgbClr val="FAB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Espace réservé du contenu 38">
            <a:extLst>
              <a:ext uri="{FF2B5EF4-FFF2-40B4-BE49-F238E27FC236}">
                <a16:creationId xmlns:a16="http://schemas.microsoft.com/office/drawing/2014/main" id="{F416A2E4-150F-4B77-9BC6-ACFE5F0FB60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058489" y="4829144"/>
            <a:ext cx="3020864" cy="1709768"/>
          </a:xfrm>
        </p:spPr>
      </p:pic>
      <p:sp>
        <p:nvSpPr>
          <p:cNvPr id="40" name="Bouton d’action : fin 39">
            <a:hlinkClick r:id="rId4" highlightClick="1"/>
            <a:extLst>
              <a:ext uri="{FF2B5EF4-FFF2-40B4-BE49-F238E27FC236}">
                <a16:creationId xmlns:a16="http://schemas.microsoft.com/office/drawing/2014/main" id="{3BCBF991-0AED-4AB1-BE8E-3ED14DF9DF4C}"/>
              </a:ext>
            </a:extLst>
          </p:cNvPr>
          <p:cNvSpPr/>
          <p:nvPr/>
        </p:nvSpPr>
        <p:spPr>
          <a:xfrm>
            <a:off x="5355440" y="4844740"/>
            <a:ext cx="718119" cy="40252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e 49">
            <a:extLst>
              <a:ext uri="{FF2B5EF4-FFF2-40B4-BE49-F238E27FC236}">
                <a16:creationId xmlns:a16="http://schemas.microsoft.com/office/drawing/2014/main" id="{81FCDAA5-BF96-4059-84D6-8E6BCC8371A5}"/>
              </a:ext>
            </a:extLst>
          </p:cNvPr>
          <p:cNvGrpSpPr/>
          <p:nvPr/>
        </p:nvGrpSpPr>
        <p:grpSpPr>
          <a:xfrm>
            <a:off x="7129457" y="5712778"/>
            <a:ext cx="3365934" cy="902677"/>
            <a:chOff x="1621200" y="2127240"/>
            <a:chExt cx="8867880" cy="2516040"/>
          </a:xfrm>
        </p:grpSpPr>
        <p:pic>
          <p:nvPicPr>
            <p:cNvPr id="41" name="Image 40">
              <a:extLst>
                <a:ext uri="{FF2B5EF4-FFF2-40B4-BE49-F238E27FC236}">
                  <a16:creationId xmlns:a16="http://schemas.microsoft.com/office/drawing/2014/main" id="{DA09653B-8D55-49B5-99BC-654B1CDA0CC6}"/>
                </a:ext>
              </a:extLst>
            </p:cNvPr>
            <p:cNvPicPr/>
            <p:nvPr/>
          </p:nvPicPr>
          <p:blipFill>
            <a:blip r:embed="rId5" cstate="screen">
              <a:extLst>
                <a:ext uri="{28A0092B-C50C-407E-A947-70E740481C1C}">
                  <a14:useLocalDpi xmlns:a14="http://schemas.microsoft.com/office/drawing/2010/main"/>
                </a:ext>
              </a:extLst>
            </a:blip>
            <a:stretch/>
          </p:blipFill>
          <p:spPr>
            <a:xfrm>
              <a:off x="1621200" y="3492000"/>
              <a:ext cx="3940200" cy="1151280"/>
            </a:xfrm>
            <a:prstGeom prst="rect">
              <a:avLst/>
            </a:prstGeom>
            <a:ln w="0">
              <a:noFill/>
            </a:ln>
          </p:spPr>
        </p:pic>
        <p:pic>
          <p:nvPicPr>
            <p:cNvPr id="42" name="Image 41">
              <a:extLst>
                <a:ext uri="{FF2B5EF4-FFF2-40B4-BE49-F238E27FC236}">
                  <a16:creationId xmlns:a16="http://schemas.microsoft.com/office/drawing/2014/main" id="{C5085BBC-D6A5-4993-8C8F-AC9642B82163}"/>
                </a:ext>
              </a:extLst>
            </p:cNvPr>
            <p:cNvPicPr/>
            <p:nvPr/>
          </p:nvPicPr>
          <p:blipFill>
            <a:blip r:embed="rId6" cstate="screen">
              <a:extLst>
                <a:ext uri="{28A0092B-C50C-407E-A947-70E740481C1C}">
                  <a14:useLocalDpi xmlns:a14="http://schemas.microsoft.com/office/drawing/2010/main"/>
                </a:ext>
              </a:extLst>
            </a:blip>
            <a:stretch/>
          </p:blipFill>
          <p:spPr>
            <a:xfrm>
              <a:off x="1858080" y="2127240"/>
              <a:ext cx="1425600" cy="1151280"/>
            </a:xfrm>
            <a:prstGeom prst="rect">
              <a:avLst/>
            </a:prstGeom>
            <a:ln w="0">
              <a:noFill/>
            </a:ln>
          </p:spPr>
        </p:pic>
        <p:pic>
          <p:nvPicPr>
            <p:cNvPr id="43" name="Image 42">
              <a:extLst>
                <a:ext uri="{FF2B5EF4-FFF2-40B4-BE49-F238E27FC236}">
                  <a16:creationId xmlns:a16="http://schemas.microsoft.com/office/drawing/2014/main" id="{392C4969-1433-4DFD-923D-524CCD3166E5}"/>
                </a:ext>
              </a:extLst>
            </p:cNvPr>
            <p:cNvPicPr/>
            <p:nvPr/>
          </p:nvPicPr>
          <p:blipFill>
            <a:blip r:embed="rId7" cstate="screen">
              <a:extLst>
                <a:ext uri="{28A0092B-C50C-407E-A947-70E740481C1C}">
                  <a14:useLocalDpi xmlns:a14="http://schemas.microsoft.com/office/drawing/2010/main"/>
                </a:ext>
              </a:extLst>
            </a:blip>
            <a:srcRect/>
            <a:stretch/>
          </p:blipFill>
          <p:spPr>
            <a:xfrm>
              <a:off x="3478800" y="2137680"/>
              <a:ext cx="1709280" cy="1151280"/>
            </a:xfrm>
            <a:prstGeom prst="rect">
              <a:avLst/>
            </a:prstGeom>
            <a:ln w="0">
              <a:noFill/>
            </a:ln>
          </p:spPr>
        </p:pic>
        <p:pic>
          <p:nvPicPr>
            <p:cNvPr id="44" name="Image 43">
              <a:extLst>
                <a:ext uri="{FF2B5EF4-FFF2-40B4-BE49-F238E27FC236}">
                  <a16:creationId xmlns:a16="http://schemas.microsoft.com/office/drawing/2014/main" id="{D3384B79-CB18-47B3-BB24-65A0C0E9C38B}"/>
                </a:ext>
              </a:extLst>
            </p:cNvPr>
            <p:cNvPicPr/>
            <p:nvPr/>
          </p:nvPicPr>
          <p:blipFill>
            <a:blip r:embed="rId8" cstate="screen">
              <a:extLst>
                <a:ext uri="{28A0092B-C50C-407E-A947-70E740481C1C}">
                  <a14:useLocalDpi xmlns:a14="http://schemas.microsoft.com/office/drawing/2010/main"/>
                </a:ext>
              </a:extLst>
            </a:blip>
            <a:stretch/>
          </p:blipFill>
          <p:spPr>
            <a:xfrm>
              <a:off x="8610600" y="2132280"/>
              <a:ext cx="1151280" cy="1151280"/>
            </a:xfrm>
            <a:prstGeom prst="rect">
              <a:avLst/>
            </a:prstGeom>
            <a:ln w="0">
              <a:noFill/>
            </a:ln>
          </p:spPr>
        </p:pic>
        <p:pic>
          <p:nvPicPr>
            <p:cNvPr id="45" name="Image 44">
              <a:extLst>
                <a:ext uri="{FF2B5EF4-FFF2-40B4-BE49-F238E27FC236}">
                  <a16:creationId xmlns:a16="http://schemas.microsoft.com/office/drawing/2014/main" id="{84F83196-7D12-4D6A-A5C7-97861186ECA9}"/>
                </a:ext>
              </a:extLst>
            </p:cNvPr>
            <p:cNvPicPr/>
            <p:nvPr/>
          </p:nvPicPr>
          <p:blipFill>
            <a:blip r:embed="rId9" cstate="screen">
              <a:extLst>
                <a:ext uri="{28A0092B-C50C-407E-A947-70E740481C1C}">
                  <a14:useLocalDpi xmlns:a14="http://schemas.microsoft.com/office/drawing/2010/main"/>
                </a:ext>
              </a:extLst>
            </a:blip>
            <a:stretch/>
          </p:blipFill>
          <p:spPr>
            <a:xfrm>
              <a:off x="7262400" y="2138040"/>
              <a:ext cx="1151280" cy="1151280"/>
            </a:xfrm>
            <a:prstGeom prst="rect">
              <a:avLst/>
            </a:prstGeom>
            <a:ln w="0">
              <a:noFill/>
            </a:ln>
          </p:spPr>
        </p:pic>
        <p:pic>
          <p:nvPicPr>
            <p:cNvPr id="46" name="Image 45">
              <a:extLst>
                <a:ext uri="{FF2B5EF4-FFF2-40B4-BE49-F238E27FC236}">
                  <a16:creationId xmlns:a16="http://schemas.microsoft.com/office/drawing/2014/main" id="{9623A249-3CF6-47D1-B503-28A4258FBABE}"/>
                </a:ext>
              </a:extLst>
            </p:cNvPr>
            <p:cNvPicPr/>
            <p:nvPr/>
          </p:nvPicPr>
          <p:blipFill>
            <a:blip r:embed="rId10" cstate="screen">
              <a:extLst>
                <a:ext uri="{28A0092B-C50C-407E-A947-70E740481C1C}">
                  <a14:useLocalDpi xmlns:a14="http://schemas.microsoft.com/office/drawing/2010/main"/>
                </a:ext>
              </a:extLst>
            </a:blip>
            <a:srcRect/>
            <a:stretch/>
          </p:blipFill>
          <p:spPr>
            <a:xfrm>
              <a:off x="5400480" y="2133000"/>
              <a:ext cx="1645200" cy="1151280"/>
            </a:xfrm>
            <a:prstGeom prst="rect">
              <a:avLst/>
            </a:prstGeom>
            <a:ln w="0">
              <a:noFill/>
            </a:ln>
          </p:spPr>
        </p:pic>
        <p:pic>
          <p:nvPicPr>
            <p:cNvPr id="47" name="Image 46">
              <a:extLst>
                <a:ext uri="{FF2B5EF4-FFF2-40B4-BE49-F238E27FC236}">
                  <a16:creationId xmlns:a16="http://schemas.microsoft.com/office/drawing/2014/main" id="{3F3752E9-33F3-47EC-9E6C-DBBA54457EC2}"/>
                </a:ext>
              </a:extLst>
            </p:cNvPr>
            <p:cNvPicPr/>
            <p:nvPr/>
          </p:nvPicPr>
          <p:blipFill>
            <a:blip r:embed="rId11" cstate="screen">
              <a:grayscl/>
              <a:alphaModFix amt="50000"/>
              <a:extLst>
                <a:ext uri="{28A0092B-C50C-407E-A947-70E740481C1C}">
                  <a14:useLocalDpi xmlns:a14="http://schemas.microsoft.com/office/drawing/2010/main"/>
                </a:ext>
              </a:extLst>
            </a:blip>
            <a:stretch/>
          </p:blipFill>
          <p:spPr>
            <a:xfrm>
              <a:off x="9319440" y="3445200"/>
              <a:ext cx="1169640" cy="1151280"/>
            </a:xfrm>
            <a:prstGeom prst="rect">
              <a:avLst/>
            </a:prstGeom>
            <a:ln w="0">
              <a:noFill/>
            </a:ln>
          </p:spPr>
        </p:pic>
        <p:pic>
          <p:nvPicPr>
            <p:cNvPr id="48" name="Image 47">
              <a:extLst>
                <a:ext uri="{FF2B5EF4-FFF2-40B4-BE49-F238E27FC236}">
                  <a16:creationId xmlns:a16="http://schemas.microsoft.com/office/drawing/2014/main" id="{0EE88898-3E43-4BB5-9B46-403B6A3D7B0A}"/>
                </a:ext>
              </a:extLst>
            </p:cNvPr>
            <p:cNvPicPr/>
            <p:nvPr/>
          </p:nvPicPr>
          <p:blipFill>
            <a:blip r:embed="rId12" cstate="screen">
              <a:extLst>
                <a:ext uri="{28A0092B-C50C-407E-A947-70E740481C1C}">
                  <a14:useLocalDpi xmlns:a14="http://schemas.microsoft.com/office/drawing/2010/main"/>
                </a:ext>
              </a:extLst>
            </a:blip>
            <a:stretch/>
          </p:blipFill>
          <p:spPr>
            <a:xfrm>
              <a:off x="5670120" y="3492000"/>
              <a:ext cx="2294280" cy="1151280"/>
            </a:xfrm>
            <a:prstGeom prst="rect">
              <a:avLst/>
            </a:prstGeom>
            <a:ln w="0">
              <a:noFill/>
            </a:ln>
          </p:spPr>
        </p:pic>
        <p:pic>
          <p:nvPicPr>
            <p:cNvPr id="49" name="Image 48">
              <a:extLst>
                <a:ext uri="{FF2B5EF4-FFF2-40B4-BE49-F238E27FC236}">
                  <a16:creationId xmlns:a16="http://schemas.microsoft.com/office/drawing/2014/main" id="{E8479D63-A74B-4DA5-8E6A-0F077B9FB8F9}"/>
                </a:ext>
              </a:extLst>
            </p:cNvPr>
            <p:cNvPicPr/>
            <p:nvPr/>
          </p:nvPicPr>
          <p:blipFill>
            <a:blip r:embed="rId13" cstate="screen">
              <a:extLst>
                <a:ext uri="{28A0092B-C50C-407E-A947-70E740481C1C}">
                  <a14:useLocalDpi xmlns:a14="http://schemas.microsoft.com/office/drawing/2010/main"/>
                </a:ext>
              </a:extLst>
            </a:blip>
            <a:stretch/>
          </p:blipFill>
          <p:spPr>
            <a:xfrm>
              <a:off x="8059440" y="3481200"/>
              <a:ext cx="1151280" cy="1151280"/>
            </a:xfrm>
            <a:prstGeom prst="rect">
              <a:avLst/>
            </a:prstGeom>
            <a:ln w="0">
              <a:noFill/>
            </a:ln>
          </p:spPr>
        </p:pic>
      </p:grpSp>
      <p:sp>
        <p:nvSpPr>
          <p:cNvPr id="56" name="ZoneTexte 55">
            <a:extLst>
              <a:ext uri="{FF2B5EF4-FFF2-40B4-BE49-F238E27FC236}">
                <a16:creationId xmlns:a16="http://schemas.microsoft.com/office/drawing/2014/main" id="{B5984BDB-A401-4A10-A20C-A26434DE114D}"/>
              </a:ext>
            </a:extLst>
          </p:cNvPr>
          <p:cNvSpPr txBox="1"/>
          <p:nvPr/>
        </p:nvSpPr>
        <p:spPr>
          <a:xfrm>
            <a:off x="2877562" y="6503866"/>
            <a:ext cx="3317160" cy="307777"/>
          </a:xfrm>
          <a:prstGeom prst="rect">
            <a:avLst/>
          </a:prstGeom>
          <a:noFill/>
        </p:spPr>
        <p:txBody>
          <a:bodyPr wrap="square">
            <a:spAutoFit/>
          </a:bodyPr>
          <a:lstStyle/>
          <a:p>
            <a:pPr algn="ctr"/>
            <a:r>
              <a:rPr lang="en-US" sz="1400" dirty="0"/>
              <a:t>www.youtube.com/watch?v=2hG5wM5F-iI</a:t>
            </a:r>
          </a:p>
        </p:txBody>
      </p:sp>
    </p:spTree>
    <p:extLst>
      <p:ext uri="{BB962C8B-B14F-4D97-AF65-F5344CB8AC3E}">
        <p14:creationId xmlns:p14="http://schemas.microsoft.com/office/powerpoint/2010/main" val="191944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3EC59-1A49-43B0-9351-97B69692E245}"/>
              </a:ext>
            </a:extLst>
          </p:cNvPr>
          <p:cNvSpPr>
            <a:spLocks noGrp="1"/>
          </p:cNvSpPr>
          <p:nvPr>
            <p:ph type="title"/>
          </p:nvPr>
        </p:nvSpPr>
        <p:spPr/>
        <p:txBody>
          <a:bodyPr/>
          <a:lstStyle/>
          <a:p>
            <a:r>
              <a:rPr lang="fr-FR" dirty="0"/>
              <a:t>2023-2024 budget</a:t>
            </a:r>
            <a:endParaRPr lang="en-US" dirty="0"/>
          </a:p>
        </p:txBody>
      </p:sp>
      <p:sp>
        <p:nvSpPr>
          <p:cNvPr id="4" name="Espace réservé du pied de page 3">
            <a:extLst>
              <a:ext uri="{FF2B5EF4-FFF2-40B4-BE49-F238E27FC236}">
                <a16:creationId xmlns:a16="http://schemas.microsoft.com/office/drawing/2014/main" id="{A2F57041-1F8C-4454-8F53-C13A4F869F56}"/>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C82392DE-886A-4941-802E-58F4FD32FB57}"/>
              </a:ext>
            </a:extLst>
          </p:cNvPr>
          <p:cNvSpPr>
            <a:spLocks noGrp="1"/>
          </p:cNvSpPr>
          <p:nvPr>
            <p:ph type="sldNum" sz="quarter" idx="12"/>
          </p:nvPr>
        </p:nvSpPr>
        <p:spPr/>
        <p:txBody>
          <a:bodyPr/>
          <a:lstStyle/>
          <a:p>
            <a:fld id="{6D22F896-40B5-4ADD-8801-0D06FADFA095}" type="slidenum">
              <a:rPr lang="en-US" smtClean="0"/>
              <a:t>19</a:t>
            </a:fld>
            <a:endParaRPr lang="en-US" dirty="0"/>
          </a:p>
        </p:txBody>
      </p:sp>
      <p:graphicFrame>
        <p:nvGraphicFramePr>
          <p:cNvPr id="6" name="Graphique 5">
            <a:extLst>
              <a:ext uri="{FF2B5EF4-FFF2-40B4-BE49-F238E27FC236}">
                <a16:creationId xmlns:a16="http://schemas.microsoft.com/office/drawing/2014/main" id="{B9F22144-7F22-47D5-AA1A-0C5E8EF74B41}"/>
              </a:ext>
            </a:extLst>
          </p:cNvPr>
          <p:cNvGraphicFramePr/>
          <p:nvPr>
            <p:extLst>
              <p:ext uri="{D42A27DB-BD31-4B8C-83A1-F6EECF244321}">
                <p14:modId xmlns:p14="http://schemas.microsoft.com/office/powerpoint/2010/main" val="2208574183"/>
              </p:ext>
            </p:extLst>
          </p:nvPr>
        </p:nvGraphicFramePr>
        <p:xfrm>
          <a:off x="3200400" y="-60778"/>
          <a:ext cx="8534399" cy="6285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03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3E522-B3F4-45D0-B6DB-6E1F42C3F6CB}"/>
              </a:ext>
            </a:extLst>
          </p:cNvPr>
          <p:cNvSpPr>
            <a:spLocks noGrp="1"/>
          </p:cNvSpPr>
          <p:nvPr>
            <p:ph type="title"/>
          </p:nvPr>
        </p:nvSpPr>
        <p:spPr/>
        <p:txBody>
          <a:bodyPr/>
          <a:lstStyle/>
          <a:p>
            <a:r>
              <a:rPr lang="fr-FR" dirty="0"/>
              <a:t>Table of content</a:t>
            </a:r>
            <a:endParaRPr lang="en-US" dirty="0"/>
          </a:p>
        </p:txBody>
      </p:sp>
      <p:grpSp>
        <p:nvGrpSpPr>
          <p:cNvPr id="92" name="Groupe 91">
            <a:extLst>
              <a:ext uri="{FF2B5EF4-FFF2-40B4-BE49-F238E27FC236}">
                <a16:creationId xmlns:a16="http://schemas.microsoft.com/office/drawing/2014/main" id="{1CF3501F-C49D-446E-82B7-773F7A7E0A99}"/>
              </a:ext>
            </a:extLst>
          </p:cNvPr>
          <p:cNvGrpSpPr/>
          <p:nvPr/>
        </p:nvGrpSpPr>
        <p:grpSpPr>
          <a:xfrm>
            <a:off x="3200401" y="9900"/>
            <a:ext cx="3162457" cy="1013655"/>
            <a:chOff x="3266609" y="183389"/>
            <a:chExt cx="3162457" cy="1013655"/>
          </a:xfrm>
        </p:grpSpPr>
        <p:sp>
          <p:nvSpPr>
            <p:cNvPr id="67" name="Forme libre : forme 66">
              <a:extLst>
                <a:ext uri="{FF2B5EF4-FFF2-40B4-BE49-F238E27FC236}">
                  <a16:creationId xmlns:a16="http://schemas.microsoft.com/office/drawing/2014/main" id="{64E1C49B-287E-4472-A5FA-AE5EB3A72D1B}"/>
                </a:ext>
              </a:extLst>
            </p:cNvPr>
            <p:cNvSpPr/>
            <p:nvPr/>
          </p:nvSpPr>
          <p:spPr>
            <a:xfrm>
              <a:off x="3603513" y="314059"/>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dirty="0">
                  <a:latin typeface="Helvetica" pitchFamily="2" charset="0"/>
                </a:rPr>
                <a:t>Introduction : </a:t>
              </a:r>
              <a:r>
                <a:rPr lang="fr-FR" sz="1700" kern="1200" dirty="0" err="1">
                  <a:latin typeface="Helvetica" pitchFamily="2" charset="0"/>
                </a:rPr>
                <a:t>implementation</a:t>
              </a:r>
              <a:r>
                <a:rPr lang="fr-FR" sz="1700" kern="1200" dirty="0">
                  <a:latin typeface="Helvetica" pitchFamily="2" charset="0"/>
                </a:rPr>
                <a:t> of the </a:t>
              </a:r>
              <a:r>
                <a:rPr lang="fr-FR" sz="1700" kern="1200" dirty="0" err="1">
                  <a:latin typeface="Helvetica" pitchFamily="2" charset="0"/>
                </a:rPr>
                <a:t>strategic</a:t>
              </a:r>
              <a:r>
                <a:rPr lang="fr-FR" sz="1700" kern="1200" dirty="0">
                  <a:latin typeface="Helvetica" pitchFamily="2" charset="0"/>
                </a:rPr>
                <a:t> plan</a:t>
              </a:r>
              <a:endParaRPr lang="en-US" sz="1700" kern="1200" dirty="0">
                <a:latin typeface="Helvetica" pitchFamily="2" charset="0"/>
              </a:endParaRPr>
            </a:p>
          </p:txBody>
        </p:sp>
        <p:sp>
          <p:nvSpPr>
            <p:cNvPr id="84" name="Ellipse 83">
              <a:extLst>
                <a:ext uri="{FF2B5EF4-FFF2-40B4-BE49-F238E27FC236}">
                  <a16:creationId xmlns:a16="http://schemas.microsoft.com/office/drawing/2014/main" id="{362220C9-D6D6-4030-B946-9D1E7E0040C1}"/>
                </a:ext>
              </a:extLst>
            </p:cNvPr>
            <p:cNvSpPr/>
            <p:nvPr/>
          </p:nvSpPr>
          <p:spPr>
            <a:xfrm>
              <a:off x="3266609" y="183389"/>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68" name="Ellipse 67">
              <a:extLst>
                <a:ext uri="{FF2B5EF4-FFF2-40B4-BE49-F238E27FC236}">
                  <a16:creationId xmlns:a16="http://schemas.microsoft.com/office/drawing/2014/main" id="{3B393A0D-342A-4D9C-827E-6C50D335D118}"/>
                </a:ext>
              </a:extLst>
            </p:cNvPr>
            <p:cNvSpPr>
              <a:spLocks/>
            </p:cNvSpPr>
            <p:nvPr/>
          </p:nvSpPr>
          <p:spPr>
            <a:xfrm>
              <a:off x="3266609" y="194188"/>
              <a:ext cx="828000" cy="828000"/>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93" name="Groupe 92">
            <a:extLst>
              <a:ext uri="{FF2B5EF4-FFF2-40B4-BE49-F238E27FC236}">
                <a16:creationId xmlns:a16="http://schemas.microsoft.com/office/drawing/2014/main" id="{0FBB1BA1-B1A7-4E26-82D8-9E01CD4453DA}"/>
              </a:ext>
            </a:extLst>
          </p:cNvPr>
          <p:cNvGrpSpPr/>
          <p:nvPr/>
        </p:nvGrpSpPr>
        <p:grpSpPr>
          <a:xfrm>
            <a:off x="3518711" y="953807"/>
            <a:ext cx="3080341" cy="984402"/>
            <a:chOff x="6507617" y="212642"/>
            <a:chExt cx="3080341" cy="984402"/>
          </a:xfrm>
        </p:grpSpPr>
        <p:sp>
          <p:nvSpPr>
            <p:cNvPr id="69" name="Forme libre : forme 68">
              <a:extLst>
                <a:ext uri="{FF2B5EF4-FFF2-40B4-BE49-F238E27FC236}">
                  <a16:creationId xmlns:a16="http://schemas.microsoft.com/office/drawing/2014/main" id="{24D39A3B-6BCE-4C72-BFA8-DE43924EA7F4}"/>
                </a:ext>
              </a:extLst>
            </p:cNvPr>
            <p:cNvSpPr/>
            <p:nvPr/>
          </p:nvSpPr>
          <p:spPr>
            <a:xfrm>
              <a:off x="6762405" y="314059"/>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dirty="0">
                  <a:latin typeface="Helvetica" pitchFamily="2" charset="0"/>
                </a:rPr>
                <a:t>Coordination &amp; support</a:t>
              </a:r>
            </a:p>
          </p:txBody>
        </p:sp>
        <p:sp>
          <p:nvSpPr>
            <p:cNvPr id="89" name="Ellipse 88">
              <a:extLst>
                <a:ext uri="{FF2B5EF4-FFF2-40B4-BE49-F238E27FC236}">
                  <a16:creationId xmlns:a16="http://schemas.microsoft.com/office/drawing/2014/main" id="{42FC0846-7EF8-49AA-8F1D-942978A48083}"/>
                </a:ext>
              </a:extLst>
            </p:cNvPr>
            <p:cNvSpPr/>
            <p:nvPr/>
          </p:nvSpPr>
          <p:spPr>
            <a:xfrm>
              <a:off x="6521270" y="212642"/>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0" name="Ellipse 69">
              <a:extLst>
                <a:ext uri="{FF2B5EF4-FFF2-40B4-BE49-F238E27FC236}">
                  <a16:creationId xmlns:a16="http://schemas.microsoft.com/office/drawing/2014/main" id="{23AC3E85-6FFF-44A4-B2E8-34931180BAFF}"/>
                </a:ext>
              </a:extLst>
            </p:cNvPr>
            <p:cNvSpPr/>
            <p:nvPr/>
          </p:nvSpPr>
          <p:spPr>
            <a:xfrm>
              <a:off x="6507617" y="212642"/>
              <a:ext cx="828000" cy="828000"/>
            </a:xfrm>
            <a:prstGeom prst="ellipse">
              <a:avLst/>
            </a:prstGeom>
            <a:blipFill dpi="0" rotWithShape="1">
              <a:blip r:embed="rId4">
                <a:extLst>
                  <a:ext uri="{96DAC541-7B7A-43D3-8B79-37D633B846F1}">
                    <asvg:svgBlip xmlns:asvg="http://schemas.microsoft.com/office/drawing/2016/SVG/main" r:embed="rId5"/>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latin typeface="Helvetica" pitchFamily="2" charset="0"/>
              </a:endParaRPr>
            </a:p>
          </p:txBody>
        </p:sp>
      </p:grpSp>
      <p:grpSp>
        <p:nvGrpSpPr>
          <p:cNvPr id="98" name="Groupe 97">
            <a:extLst>
              <a:ext uri="{FF2B5EF4-FFF2-40B4-BE49-F238E27FC236}">
                <a16:creationId xmlns:a16="http://schemas.microsoft.com/office/drawing/2014/main" id="{31105389-AD71-458D-857F-733BEDAF5F0C}"/>
              </a:ext>
            </a:extLst>
          </p:cNvPr>
          <p:cNvGrpSpPr/>
          <p:nvPr/>
        </p:nvGrpSpPr>
        <p:grpSpPr>
          <a:xfrm>
            <a:off x="3756202" y="1921004"/>
            <a:ext cx="3145670" cy="1017661"/>
            <a:chOff x="3283396" y="1290964"/>
            <a:chExt cx="3145670" cy="1017661"/>
          </a:xfrm>
        </p:grpSpPr>
        <p:sp>
          <p:nvSpPr>
            <p:cNvPr id="71" name="Forme libre : forme 70">
              <a:extLst>
                <a:ext uri="{FF2B5EF4-FFF2-40B4-BE49-F238E27FC236}">
                  <a16:creationId xmlns:a16="http://schemas.microsoft.com/office/drawing/2014/main" id="{BE6764FB-253D-4555-ACE4-9A27680FE548}"/>
                </a:ext>
              </a:extLst>
            </p:cNvPr>
            <p:cNvSpPr/>
            <p:nvPr/>
          </p:nvSpPr>
          <p:spPr>
            <a:xfrm>
              <a:off x="3603513" y="1425640"/>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fr-FR" sz="1700" kern="1200" dirty="0" err="1">
                  <a:latin typeface="Helvetica" pitchFamily="2" charset="0"/>
                </a:rPr>
                <a:t>Species</a:t>
              </a:r>
              <a:endParaRPr lang="fr-FR" sz="1700" kern="1200" dirty="0">
                <a:latin typeface="Helvetica" pitchFamily="2" charset="0"/>
              </a:endParaRPr>
            </a:p>
          </p:txBody>
        </p:sp>
        <p:sp>
          <p:nvSpPr>
            <p:cNvPr id="88" name="Ellipse 87">
              <a:extLst>
                <a:ext uri="{FF2B5EF4-FFF2-40B4-BE49-F238E27FC236}">
                  <a16:creationId xmlns:a16="http://schemas.microsoft.com/office/drawing/2014/main" id="{259FBBEF-1DF8-40AF-982B-1D219ABB5B36}"/>
                </a:ext>
              </a:extLst>
            </p:cNvPr>
            <p:cNvSpPr/>
            <p:nvPr/>
          </p:nvSpPr>
          <p:spPr>
            <a:xfrm>
              <a:off x="3292994" y="1297521"/>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2" name="Ellipse 71">
              <a:extLst>
                <a:ext uri="{FF2B5EF4-FFF2-40B4-BE49-F238E27FC236}">
                  <a16:creationId xmlns:a16="http://schemas.microsoft.com/office/drawing/2014/main" id="{7CE87E1C-3B4A-4A3B-A94A-003140C1ACD7}"/>
                </a:ext>
              </a:extLst>
            </p:cNvPr>
            <p:cNvSpPr/>
            <p:nvPr/>
          </p:nvSpPr>
          <p:spPr>
            <a:xfrm>
              <a:off x="3283396" y="1290964"/>
              <a:ext cx="828000" cy="828000"/>
            </a:xfrm>
            <a:prstGeom prst="ellipse">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94" name="Groupe 93">
            <a:extLst>
              <a:ext uri="{FF2B5EF4-FFF2-40B4-BE49-F238E27FC236}">
                <a16:creationId xmlns:a16="http://schemas.microsoft.com/office/drawing/2014/main" id="{EADC45A4-D144-4192-9F6B-61DFD6281EBC}"/>
              </a:ext>
            </a:extLst>
          </p:cNvPr>
          <p:cNvGrpSpPr/>
          <p:nvPr/>
        </p:nvGrpSpPr>
        <p:grpSpPr>
          <a:xfrm>
            <a:off x="3913454" y="2902122"/>
            <a:ext cx="3110921" cy="988627"/>
            <a:chOff x="6477037" y="1319998"/>
            <a:chExt cx="3110921" cy="988627"/>
          </a:xfrm>
        </p:grpSpPr>
        <p:sp>
          <p:nvSpPr>
            <p:cNvPr id="73" name="Forme libre : forme 72">
              <a:extLst>
                <a:ext uri="{FF2B5EF4-FFF2-40B4-BE49-F238E27FC236}">
                  <a16:creationId xmlns:a16="http://schemas.microsoft.com/office/drawing/2014/main" id="{BFFF58DE-4AED-439D-99C2-F3C791403932}"/>
                </a:ext>
              </a:extLst>
            </p:cNvPr>
            <p:cNvSpPr/>
            <p:nvPr/>
          </p:nvSpPr>
          <p:spPr>
            <a:xfrm>
              <a:off x="6762405" y="1425640"/>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Helvetica" pitchFamily="2" charset="0"/>
                </a:rPr>
                <a:t>Ecosystems management</a:t>
              </a:r>
            </a:p>
          </p:txBody>
        </p:sp>
        <p:sp>
          <p:nvSpPr>
            <p:cNvPr id="87" name="Ellipse 86">
              <a:extLst>
                <a:ext uri="{FF2B5EF4-FFF2-40B4-BE49-F238E27FC236}">
                  <a16:creationId xmlns:a16="http://schemas.microsoft.com/office/drawing/2014/main" id="{A210E4A8-55B9-4264-BBED-5D5B05679494}"/>
                </a:ext>
              </a:extLst>
            </p:cNvPr>
            <p:cNvSpPr/>
            <p:nvPr/>
          </p:nvSpPr>
          <p:spPr>
            <a:xfrm>
              <a:off x="6477037" y="1319998"/>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4" name="Ellipse 73">
              <a:extLst>
                <a:ext uri="{FF2B5EF4-FFF2-40B4-BE49-F238E27FC236}">
                  <a16:creationId xmlns:a16="http://schemas.microsoft.com/office/drawing/2014/main" id="{F09F150B-C0A9-45E0-9627-A08E7A6832CE}"/>
                </a:ext>
              </a:extLst>
            </p:cNvPr>
            <p:cNvSpPr/>
            <p:nvPr/>
          </p:nvSpPr>
          <p:spPr>
            <a:xfrm>
              <a:off x="6483949" y="1325799"/>
              <a:ext cx="828000" cy="828000"/>
            </a:xfrm>
            <a:prstGeom prst="ellipse">
              <a:avLst/>
            </a:prstGeom>
            <a:blipFill>
              <a:blip r:embed="rId8"/>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97" name="Groupe 96">
            <a:extLst>
              <a:ext uri="{FF2B5EF4-FFF2-40B4-BE49-F238E27FC236}">
                <a16:creationId xmlns:a16="http://schemas.microsoft.com/office/drawing/2014/main" id="{0D2CF595-18E9-4283-95AE-73F8BB3BD8FA}"/>
              </a:ext>
            </a:extLst>
          </p:cNvPr>
          <p:cNvGrpSpPr/>
          <p:nvPr/>
        </p:nvGrpSpPr>
        <p:grpSpPr>
          <a:xfrm>
            <a:off x="4175946" y="3852273"/>
            <a:ext cx="3041160" cy="976904"/>
            <a:chOff x="3387906" y="2443301"/>
            <a:chExt cx="3041160" cy="976904"/>
          </a:xfrm>
        </p:grpSpPr>
        <p:sp>
          <p:nvSpPr>
            <p:cNvPr id="75" name="Forme libre : forme 74">
              <a:extLst>
                <a:ext uri="{FF2B5EF4-FFF2-40B4-BE49-F238E27FC236}">
                  <a16:creationId xmlns:a16="http://schemas.microsoft.com/office/drawing/2014/main" id="{C349A89F-C824-40EC-A703-6F9E129ABF47}"/>
                </a:ext>
              </a:extLst>
            </p:cNvPr>
            <p:cNvSpPr/>
            <p:nvPr/>
          </p:nvSpPr>
          <p:spPr>
            <a:xfrm>
              <a:off x="3603513" y="2537220"/>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Helvetica" pitchFamily="2" charset="0"/>
                </a:rPr>
                <a:t>Marine &amp; coastal protected areas</a:t>
              </a:r>
              <a:endParaRPr lang="en-US" sz="1700" kern="1200" dirty="0">
                <a:latin typeface="Helvetica" pitchFamily="2" charset="0"/>
              </a:endParaRPr>
            </a:p>
          </p:txBody>
        </p:sp>
        <p:sp>
          <p:nvSpPr>
            <p:cNvPr id="90" name="Ellipse 89">
              <a:extLst>
                <a:ext uri="{FF2B5EF4-FFF2-40B4-BE49-F238E27FC236}">
                  <a16:creationId xmlns:a16="http://schemas.microsoft.com/office/drawing/2014/main" id="{FA35BFFB-7804-444C-A852-4D5F2CBDD7E2}"/>
                </a:ext>
              </a:extLst>
            </p:cNvPr>
            <p:cNvSpPr/>
            <p:nvPr/>
          </p:nvSpPr>
          <p:spPr>
            <a:xfrm>
              <a:off x="3387906" y="2443301"/>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6" name="Ellipse 75">
              <a:extLst>
                <a:ext uri="{FF2B5EF4-FFF2-40B4-BE49-F238E27FC236}">
                  <a16:creationId xmlns:a16="http://schemas.microsoft.com/office/drawing/2014/main" id="{F5C5238E-7293-46C1-8EB1-6ABC9E518DD7}"/>
                </a:ext>
              </a:extLst>
            </p:cNvPr>
            <p:cNvSpPr/>
            <p:nvPr/>
          </p:nvSpPr>
          <p:spPr>
            <a:xfrm>
              <a:off x="3387906" y="2443301"/>
              <a:ext cx="828000" cy="828000"/>
            </a:xfrm>
            <a:prstGeom prst="ellipse">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96" name="Groupe 95">
            <a:extLst>
              <a:ext uri="{FF2B5EF4-FFF2-40B4-BE49-F238E27FC236}">
                <a16:creationId xmlns:a16="http://schemas.microsoft.com/office/drawing/2014/main" id="{9B6268D4-0FB0-4393-8252-E2D308C726EE}"/>
              </a:ext>
            </a:extLst>
          </p:cNvPr>
          <p:cNvGrpSpPr/>
          <p:nvPr/>
        </p:nvGrpSpPr>
        <p:grpSpPr>
          <a:xfrm>
            <a:off x="4317152" y="4796016"/>
            <a:ext cx="3066688" cy="1019123"/>
            <a:chOff x="6521270" y="2401082"/>
            <a:chExt cx="3066688" cy="1019123"/>
          </a:xfrm>
        </p:grpSpPr>
        <p:sp>
          <p:nvSpPr>
            <p:cNvPr id="77" name="Forme libre : forme 76">
              <a:extLst>
                <a:ext uri="{FF2B5EF4-FFF2-40B4-BE49-F238E27FC236}">
                  <a16:creationId xmlns:a16="http://schemas.microsoft.com/office/drawing/2014/main" id="{3AEAFDB2-FC3C-4AE4-B80C-F005009B109C}"/>
                </a:ext>
              </a:extLst>
            </p:cNvPr>
            <p:cNvSpPr/>
            <p:nvPr/>
          </p:nvSpPr>
          <p:spPr>
            <a:xfrm>
              <a:off x="6762405" y="2537220"/>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Helvetica" pitchFamily="2" charset="0"/>
                </a:rPr>
                <a:t>Budget and funding</a:t>
              </a:r>
              <a:endParaRPr lang="en-US" sz="1700" kern="1200" dirty="0">
                <a:latin typeface="Helvetica" pitchFamily="2" charset="0"/>
              </a:endParaRPr>
            </a:p>
          </p:txBody>
        </p:sp>
        <p:sp>
          <p:nvSpPr>
            <p:cNvPr id="91" name="Ellipse 90">
              <a:extLst>
                <a:ext uri="{FF2B5EF4-FFF2-40B4-BE49-F238E27FC236}">
                  <a16:creationId xmlns:a16="http://schemas.microsoft.com/office/drawing/2014/main" id="{FC571F25-BE41-48F7-A896-AA38E23C90CB}"/>
                </a:ext>
              </a:extLst>
            </p:cNvPr>
            <p:cNvSpPr/>
            <p:nvPr/>
          </p:nvSpPr>
          <p:spPr>
            <a:xfrm>
              <a:off x="6521270" y="2401082"/>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78" name="Ellipse 77" descr="Dollar avec un remplissage uni">
              <a:extLst>
                <a:ext uri="{FF2B5EF4-FFF2-40B4-BE49-F238E27FC236}">
                  <a16:creationId xmlns:a16="http://schemas.microsoft.com/office/drawing/2014/main" id="{F2C2AB0B-AE9F-4310-B0F5-049FADD82F18}"/>
                </a:ext>
              </a:extLst>
            </p:cNvPr>
            <p:cNvSpPr/>
            <p:nvPr/>
          </p:nvSpPr>
          <p:spPr>
            <a:xfrm>
              <a:off x="6521270" y="2408464"/>
              <a:ext cx="828000" cy="828000"/>
            </a:xfrm>
            <a:prstGeom prst="ellipse">
              <a:avLst/>
            </a:prstGeom>
            <a:blipFill>
              <a:blip r:embed="rId11">
                <a:extLst>
                  <a:ext uri="{96DAC541-7B7A-43D3-8B79-37D633B846F1}">
                    <asvg:svgBlip xmlns:asvg="http://schemas.microsoft.com/office/drawing/2016/SVG/main" r:embed="rId12"/>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atin typeface="Helvetica" pitchFamily="2" charset="0"/>
              </a:endParaRPr>
            </a:p>
          </p:txBody>
        </p:sp>
      </p:grpSp>
      <p:grpSp>
        <p:nvGrpSpPr>
          <p:cNvPr id="3" name="Groupe 2">
            <a:extLst>
              <a:ext uri="{FF2B5EF4-FFF2-40B4-BE49-F238E27FC236}">
                <a16:creationId xmlns:a16="http://schemas.microsoft.com/office/drawing/2014/main" id="{F58BF524-D76E-4628-A079-69F07756C897}"/>
              </a:ext>
            </a:extLst>
          </p:cNvPr>
          <p:cNvGrpSpPr/>
          <p:nvPr/>
        </p:nvGrpSpPr>
        <p:grpSpPr>
          <a:xfrm>
            <a:off x="4576751" y="5716313"/>
            <a:ext cx="3038498" cy="1074108"/>
            <a:chOff x="4178608" y="5715818"/>
            <a:chExt cx="3038498" cy="1074108"/>
          </a:xfrm>
        </p:grpSpPr>
        <p:sp>
          <p:nvSpPr>
            <p:cNvPr id="79" name="Forme libre : forme 78">
              <a:extLst>
                <a:ext uri="{FF2B5EF4-FFF2-40B4-BE49-F238E27FC236}">
                  <a16:creationId xmlns:a16="http://schemas.microsoft.com/office/drawing/2014/main" id="{26862CBE-45A0-4A80-9847-8945AEB75691}"/>
                </a:ext>
              </a:extLst>
            </p:cNvPr>
            <p:cNvSpPr/>
            <p:nvPr/>
          </p:nvSpPr>
          <p:spPr>
            <a:xfrm>
              <a:off x="4391553" y="5906941"/>
              <a:ext cx="2825553" cy="882985"/>
            </a:xfrm>
            <a:custGeom>
              <a:avLst/>
              <a:gdLst>
                <a:gd name="connsiteX0" fmla="*/ 0 w 2825553"/>
                <a:gd name="connsiteY0" fmla="*/ 0 h 882985"/>
                <a:gd name="connsiteX1" fmla="*/ 2825553 w 2825553"/>
                <a:gd name="connsiteY1" fmla="*/ 0 h 882985"/>
                <a:gd name="connsiteX2" fmla="*/ 2825553 w 2825553"/>
                <a:gd name="connsiteY2" fmla="*/ 882985 h 882985"/>
                <a:gd name="connsiteX3" fmla="*/ 0 w 2825553"/>
                <a:gd name="connsiteY3" fmla="*/ 882985 h 882985"/>
                <a:gd name="connsiteX4" fmla="*/ 0 w 2825553"/>
                <a:gd name="connsiteY4" fmla="*/ 0 h 882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553" h="882985">
                  <a:moveTo>
                    <a:pt x="0" y="0"/>
                  </a:moveTo>
                  <a:lnTo>
                    <a:pt x="2825553" y="0"/>
                  </a:lnTo>
                  <a:lnTo>
                    <a:pt x="2825553" y="882985"/>
                  </a:lnTo>
                  <a:lnTo>
                    <a:pt x="0" y="88298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98075"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Helvetica" pitchFamily="2" charset="0"/>
                </a:rPr>
                <a:t>Conclusion</a:t>
              </a:r>
              <a:endParaRPr lang="en-US" sz="1700" kern="1200" dirty="0">
                <a:latin typeface="Helvetica" pitchFamily="2" charset="0"/>
              </a:endParaRPr>
            </a:p>
          </p:txBody>
        </p:sp>
        <p:sp>
          <p:nvSpPr>
            <p:cNvPr id="85" name="Ellipse 84">
              <a:extLst>
                <a:ext uri="{FF2B5EF4-FFF2-40B4-BE49-F238E27FC236}">
                  <a16:creationId xmlns:a16="http://schemas.microsoft.com/office/drawing/2014/main" id="{1172AB8C-78E2-4D15-928F-D6577BD9EF10}"/>
                </a:ext>
              </a:extLst>
            </p:cNvPr>
            <p:cNvSpPr/>
            <p:nvPr/>
          </p:nvSpPr>
          <p:spPr>
            <a:xfrm>
              <a:off x="4178608" y="5715818"/>
              <a:ext cx="828000" cy="82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80" name="Ellipse 79" descr="Bulle de discussion avec un remplissage uni">
              <a:extLst>
                <a:ext uri="{FF2B5EF4-FFF2-40B4-BE49-F238E27FC236}">
                  <a16:creationId xmlns:a16="http://schemas.microsoft.com/office/drawing/2014/main" id="{1C75B2DC-A460-49A2-B119-E4130662B686}"/>
                </a:ext>
              </a:extLst>
            </p:cNvPr>
            <p:cNvSpPr/>
            <p:nvPr/>
          </p:nvSpPr>
          <p:spPr>
            <a:xfrm>
              <a:off x="4186664" y="5767441"/>
              <a:ext cx="829550" cy="828000"/>
            </a:xfrm>
            <a:prstGeom prst="ellipse">
              <a:avLst/>
            </a:prstGeom>
            <a:blipFill>
              <a:blip r:embed="rId13">
                <a:extLst>
                  <a:ext uri="{96DAC541-7B7A-43D3-8B79-37D633B846F1}">
                    <asvg:svgBlip xmlns:asvg="http://schemas.microsoft.com/office/drawing/2016/SVG/main" r:embed="rId14"/>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 name="Espace réservé du numéro de diapositive 4">
            <a:extLst>
              <a:ext uri="{FF2B5EF4-FFF2-40B4-BE49-F238E27FC236}">
                <a16:creationId xmlns:a16="http://schemas.microsoft.com/office/drawing/2014/main" id="{24C01749-2013-420A-8C60-22A324EA2C1B}"/>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76822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A677D0C-5EDA-488F-8377-D38427B149D0}"/>
              </a:ext>
            </a:extLst>
          </p:cNvPr>
          <p:cNvSpPr>
            <a:spLocks noGrp="1"/>
          </p:cNvSpPr>
          <p:nvPr>
            <p:ph type="title"/>
          </p:nvPr>
        </p:nvSpPr>
        <p:spPr/>
        <p:txBody>
          <a:bodyPr/>
          <a:lstStyle/>
          <a:p>
            <a:r>
              <a:rPr lang="fr-FR" dirty="0" err="1"/>
              <a:t>Expenditures</a:t>
            </a:r>
            <a:endParaRPr lang="en-US" dirty="0"/>
          </a:p>
        </p:txBody>
      </p:sp>
      <p:sp>
        <p:nvSpPr>
          <p:cNvPr id="4" name="Espace réservé du pied de page 3">
            <a:extLst>
              <a:ext uri="{FF2B5EF4-FFF2-40B4-BE49-F238E27FC236}">
                <a16:creationId xmlns:a16="http://schemas.microsoft.com/office/drawing/2014/main" id="{39E50C07-30FF-422A-B5C4-8F1C79B38BB8}"/>
              </a:ext>
            </a:extLst>
          </p:cNvPr>
          <p:cNvSpPr>
            <a:spLocks noGrp="1"/>
          </p:cNvSpPr>
          <p:nvPr>
            <p:ph type="ftr" sz="quarter" idx="11"/>
          </p:nvPr>
        </p:nvSpPr>
        <p:spPr/>
        <p:txBody>
          <a:bodyPr/>
          <a:lstStyle/>
          <a:p>
            <a:r>
              <a:rPr lang="en-US"/>
              <a:t>STAC 11</a:t>
            </a:r>
            <a:endParaRPr lang="en-US" dirty="0"/>
          </a:p>
        </p:txBody>
      </p:sp>
      <p:graphicFrame>
        <p:nvGraphicFramePr>
          <p:cNvPr id="7" name="Graphique 6">
            <a:extLst>
              <a:ext uri="{FF2B5EF4-FFF2-40B4-BE49-F238E27FC236}">
                <a16:creationId xmlns:a16="http://schemas.microsoft.com/office/drawing/2014/main" id="{A819BB30-7C68-41FA-B3E5-8A95ADAFBED1}"/>
              </a:ext>
            </a:extLst>
          </p:cNvPr>
          <p:cNvGraphicFramePr/>
          <p:nvPr>
            <p:extLst>
              <p:ext uri="{D42A27DB-BD31-4B8C-83A1-F6EECF244321}">
                <p14:modId xmlns:p14="http://schemas.microsoft.com/office/powerpoint/2010/main" val="2576892550"/>
              </p:ext>
            </p:extLst>
          </p:nvPr>
        </p:nvGraphicFramePr>
        <p:xfrm>
          <a:off x="4527175" y="136525"/>
          <a:ext cx="6463553" cy="275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a:extLst>
              <a:ext uri="{FF2B5EF4-FFF2-40B4-BE49-F238E27FC236}">
                <a16:creationId xmlns:a16="http://schemas.microsoft.com/office/drawing/2014/main" id="{883AB70A-383E-4AF3-A083-021B2227FA80}"/>
              </a:ext>
            </a:extLst>
          </p:cNvPr>
          <p:cNvGraphicFramePr/>
          <p:nvPr>
            <p:extLst>
              <p:ext uri="{D42A27DB-BD31-4B8C-83A1-F6EECF244321}">
                <p14:modId xmlns:p14="http://schemas.microsoft.com/office/powerpoint/2010/main" val="1314812254"/>
              </p:ext>
            </p:extLst>
          </p:nvPr>
        </p:nvGraphicFramePr>
        <p:xfrm>
          <a:off x="4527175" y="2892425"/>
          <a:ext cx="6634142" cy="3829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549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1A0A41-9A68-4969-966F-96FC9DBE534D}"/>
              </a:ext>
            </a:extLst>
          </p:cNvPr>
          <p:cNvSpPr>
            <a:spLocks noGrp="1"/>
          </p:cNvSpPr>
          <p:nvPr>
            <p:ph type="ctrTitle"/>
          </p:nvPr>
        </p:nvSpPr>
        <p:spPr>
          <a:xfrm>
            <a:off x="4783015" y="1265520"/>
            <a:ext cx="7382047" cy="2922432"/>
          </a:xfrm>
        </p:spPr>
        <p:txBody>
          <a:bodyPr>
            <a:normAutofit fontScale="90000"/>
          </a:bodyPr>
          <a:lstStyle/>
          <a:p>
            <a:r>
              <a:rPr lang="fr-FR" dirty="0"/>
              <a:t>Merci de votre attention</a:t>
            </a:r>
            <a:br>
              <a:rPr lang="fr-FR" dirty="0"/>
            </a:br>
            <a:br>
              <a:rPr lang="fr-FR" sz="1800" dirty="0"/>
            </a:br>
            <a:r>
              <a:rPr lang="fr-FR" dirty="0" err="1"/>
              <a:t>Thanks</a:t>
            </a:r>
            <a:r>
              <a:rPr lang="fr-FR" dirty="0"/>
              <a:t> for </a:t>
            </a:r>
            <a:r>
              <a:rPr lang="fr-FR" dirty="0" err="1"/>
              <a:t>your</a:t>
            </a:r>
            <a:r>
              <a:rPr lang="fr-FR" dirty="0"/>
              <a:t> attention</a:t>
            </a:r>
            <a:br>
              <a:rPr lang="fr-FR" dirty="0"/>
            </a:br>
            <a:br>
              <a:rPr lang="fr-FR" sz="1800" dirty="0"/>
            </a:br>
            <a:r>
              <a:rPr lang="fr-FR" dirty="0"/>
              <a:t>Gracias </a:t>
            </a:r>
            <a:r>
              <a:rPr lang="fr-FR" dirty="0" err="1"/>
              <a:t>por</a:t>
            </a:r>
            <a:r>
              <a:rPr lang="fr-FR" dirty="0"/>
              <a:t> su </a:t>
            </a:r>
            <a:r>
              <a:rPr lang="fr-FR" dirty="0" err="1"/>
              <a:t>atención</a:t>
            </a:r>
            <a:endParaRPr lang="en-US" dirty="0"/>
          </a:p>
        </p:txBody>
      </p:sp>
      <p:sp>
        <p:nvSpPr>
          <p:cNvPr id="6" name="Sous-titre 5">
            <a:extLst>
              <a:ext uri="{FF2B5EF4-FFF2-40B4-BE49-F238E27FC236}">
                <a16:creationId xmlns:a16="http://schemas.microsoft.com/office/drawing/2014/main" id="{6B32E0C1-3CEF-4549-BB68-C5DE092BE12C}"/>
              </a:ext>
            </a:extLst>
          </p:cNvPr>
          <p:cNvSpPr>
            <a:spLocks noGrp="1"/>
          </p:cNvSpPr>
          <p:nvPr>
            <p:ph type="subTitle" idx="1"/>
          </p:nvPr>
        </p:nvSpPr>
        <p:spPr>
          <a:xfrm>
            <a:off x="4829907" y="4813364"/>
            <a:ext cx="7288262" cy="914400"/>
          </a:xfrm>
        </p:spPr>
        <p:txBody>
          <a:bodyPr/>
          <a:lstStyle/>
          <a:p>
            <a:r>
              <a:rPr lang="en-US" dirty="0"/>
              <a:t>SPAW-RAC Operations &amp; budget for 2023-2024</a:t>
            </a:r>
          </a:p>
        </p:txBody>
      </p:sp>
      <p:sp>
        <p:nvSpPr>
          <p:cNvPr id="3" name="Espace réservé du pied de page 2">
            <a:extLst>
              <a:ext uri="{FF2B5EF4-FFF2-40B4-BE49-F238E27FC236}">
                <a16:creationId xmlns:a16="http://schemas.microsoft.com/office/drawing/2014/main" id="{1CCC4396-6201-49AF-876D-292E141189B5}"/>
              </a:ext>
            </a:extLst>
          </p:cNvPr>
          <p:cNvSpPr>
            <a:spLocks noGrp="1"/>
          </p:cNvSpPr>
          <p:nvPr>
            <p:ph type="ftr" sz="quarter" idx="4294967295"/>
          </p:nvPr>
        </p:nvSpPr>
        <p:spPr>
          <a:xfrm>
            <a:off x="6280150" y="6356350"/>
            <a:ext cx="5911850" cy="365125"/>
          </a:xfrm>
        </p:spPr>
        <p:txBody>
          <a:bodyPr/>
          <a:lstStyle/>
          <a:p>
            <a:r>
              <a:rPr lang="en-US"/>
              <a:t>STAC 11</a:t>
            </a:r>
            <a:endParaRPr lang="en-US" dirty="0"/>
          </a:p>
        </p:txBody>
      </p:sp>
      <p:sp>
        <p:nvSpPr>
          <p:cNvPr id="4" name="Espace réservé du numéro de diapositive 3">
            <a:extLst>
              <a:ext uri="{FF2B5EF4-FFF2-40B4-BE49-F238E27FC236}">
                <a16:creationId xmlns:a16="http://schemas.microsoft.com/office/drawing/2014/main" id="{44AC2AA5-90E0-4759-9193-83419F1B4E73}"/>
              </a:ext>
            </a:extLst>
          </p:cNvPr>
          <p:cNvSpPr>
            <a:spLocks noGrp="1"/>
          </p:cNvSpPr>
          <p:nvPr>
            <p:ph type="sldNum" sz="quarter" idx="4294967295"/>
          </p:nvPr>
        </p:nvSpPr>
        <p:spPr>
          <a:xfrm>
            <a:off x="10914063" y="6354763"/>
            <a:ext cx="1277937" cy="365125"/>
          </a:xfrm>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66119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96C54-91FA-4E41-A999-3AFF46668751}"/>
              </a:ext>
            </a:extLst>
          </p:cNvPr>
          <p:cNvSpPr>
            <a:spLocks noGrp="1"/>
          </p:cNvSpPr>
          <p:nvPr>
            <p:ph type="title"/>
          </p:nvPr>
        </p:nvSpPr>
        <p:spPr>
          <a:xfrm>
            <a:off x="4067204" y="155047"/>
            <a:ext cx="7315200" cy="3255264"/>
          </a:xfrm>
        </p:spPr>
        <p:txBody>
          <a:bodyPr/>
          <a:lstStyle/>
          <a:p>
            <a:r>
              <a:rPr lang="fr-FR" dirty="0" err="1"/>
              <a:t>Implementation</a:t>
            </a:r>
            <a:r>
              <a:rPr lang="fr-FR" dirty="0"/>
              <a:t> of the </a:t>
            </a:r>
            <a:r>
              <a:rPr lang="fr-FR" dirty="0" err="1"/>
              <a:t>strategic</a:t>
            </a:r>
            <a:r>
              <a:rPr lang="fr-FR" dirty="0"/>
              <a:t> plan</a:t>
            </a:r>
            <a:endParaRPr lang="en-US" dirty="0"/>
          </a:p>
        </p:txBody>
      </p:sp>
      <p:sp>
        <p:nvSpPr>
          <p:cNvPr id="3" name="Espace réservé du texte 2">
            <a:extLst>
              <a:ext uri="{FF2B5EF4-FFF2-40B4-BE49-F238E27FC236}">
                <a16:creationId xmlns:a16="http://schemas.microsoft.com/office/drawing/2014/main" id="{0B800626-EA8D-46C4-819E-DE5CEB0E38CF}"/>
              </a:ext>
            </a:extLst>
          </p:cNvPr>
          <p:cNvSpPr>
            <a:spLocks noGrp="1"/>
          </p:cNvSpPr>
          <p:nvPr>
            <p:ph type="body" idx="1"/>
          </p:nvPr>
        </p:nvSpPr>
        <p:spPr>
          <a:xfrm>
            <a:off x="4179277" y="3511730"/>
            <a:ext cx="7315200" cy="914400"/>
          </a:xfrm>
        </p:spPr>
        <p:txBody>
          <a:bodyPr/>
          <a:lstStyle/>
          <a:p>
            <a:r>
              <a:rPr lang="fr-FR" dirty="0"/>
              <a:t>Introduction</a:t>
            </a:r>
            <a:endParaRPr lang="en-US" dirty="0"/>
          </a:p>
        </p:txBody>
      </p:sp>
      <p:sp>
        <p:nvSpPr>
          <p:cNvPr id="4" name="Espace réservé du pied de page 3">
            <a:extLst>
              <a:ext uri="{FF2B5EF4-FFF2-40B4-BE49-F238E27FC236}">
                <a16:creationId xmlns:a16="http://schemas.microsoft.com/office/drawing/2014/main" id="{4CF6C68D-8EF4-495A-8B2F-F1B7ED76913C}"/>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1AF48700-3B74-47DB-ADA8-8994EB8AB493}"/>
              </a:ext>
            </a:extLst>
          </p:cNvPr>
          <p:cNvSpPr>
            <a:spLocks noGrp="1"/>
          </p:cNvSpPr>
          <p:nvPr>
            <p:ph type="sldNum" sz="quarter" idx="12"/>
          </p:nvPr>
        </p:nvSpPr>
        <p:spPr/>
        <p:txBody>
          <a:bodyPr/>
          <a:lstStyle/>
          <a:p>
            <a:fld id="{6D22F896-40B5-4ADD-8801-0D06FADFA095}" type="slidenum">
              <a:rPr lang="en-US" smtClean="0"/>
              <a:t>3</a:t>
            </a:fld>
            <a:endParaRPr lang="en-US" dirty="0"/>
          </a:p>
        </p:txBody>
      </p:sp>
      <p:graphicFrame>
        <p:nvGraphicFramePr>
          <p:cNvPr id="6" name="Espace réservé du contenu 20">
            <a:extLst>
              <a:ext uri="{FF2B5EF4-FFF2-40B4-BE49-F238E27FC236}">
                <a16:creationId xmlns:a16="http://schemas.microsoft.com/office/drawing/2014/main" id="{1681659F-0A34-4439-B6C3-BC4FB07E135D}"/>
              </a:ext>
            </a:extLst>
          </p:cNvPr>
          <p:cNvGraphicFramePr>
            <a:graphicFrameLocks/>
          </p:cNvGraphicFramePr>
          <p:nvPr>
            <p:extLst>
              <p:ext uri="{D42A27DB-BD31-4B8C-83A1-F6EECF244321}">
                <p14:modId xmlns:p14="http://schemas.microsoft.com/office/powerpoint/2010/main" val="1676929402"/>
              </p:ext>
            </p:extLst>
          </p:nvPr>
        </p:nvGraphicFramePr>
        <p:xfrm>
          <a:off x="6506961" y="3259016"/>
          <a:ext cx="5225604" cy="338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262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fr-FR" dirty="0" err="1"/>
              <a:t>Internal</a:t>
            </a:r>
            <a:r>
              <a:rPr lang="fr-FR" dirty="0"/>
              <a:t> </a:t>
            </a:r>
            <a:r>
              <a:rPr lang="fr-FR" dirty="0" err="1"/>
              <a:t>improvement</a:t>
            </a:r>
            <a:endParaRPr lang="en-US" dirty="0"/>
          </a:p>
        </p:txBody>
      </p:sp>
      <p:graphicFrame>
        <p:nvGraphicFramePr>
          <p:cNvPr id="9" name="Tableau 9">
            <a:extLst>
              <a:ext uri="{FF2B5EF4-FFF2-40B4-BE49-F238E27FC236}">
                <a16:creationId xmlns:a16="http://schemas.microsoft.com/office/drawing/2014/main" id="{E6ACB73A-BEAE-4B83-B3BE-1AA1C87512DE}"/>
              </a:ext>
            </a:extLst>
          </p:cNvPr>
          <p:cNvGraphicFramePr>
            <a:graphicFrameLocks noGrp="1"/>
          </p:cNvGraphicFramePr>
          <p:nvPr>
            <p:ph idx="1"/>
            <p:extLst>
              <p:ext uri="{D42A27DB-BD31-4B8C-83A1-F6EECF244321}">
                <p14:modId xmlns:p14="http://schemas.microsoft.com/office/powerpoint/2010/main" val="460253225"/>
              </p:ext>
            </p:extLst>
          </p:nvPr>
        </p:nvGraphicFramePr>
        <p:xfrm>
          <a:off x="3626094" y="242277"/>
          <a:ext cx="7937688" cy="3937000"/>
        </p:xfrm>
        <a:graphic>
          <a:graphicData uri="http://schemas.openxmlformats.org/drawingml/2006/table">
            <a:tbl>
              <a:tblPr firstRow="1" bandRow="1">
                <a:tableStyleId>{21E4AEA4-8DFA-4A89-87EB-49C32662AFE0}</a:tableStyleId>
              </a:tblPr>
              <a:tblGrid>
                <a:gridCol w="2645896">
                  <a:extLst>
                    <a:ext uri="{9D8B030D-6E8A-4147-A177-3AD203B41FA5}">
                      <a16:colId xmlns:a16="http://schemas.microsoft.com/office/drawing/2014/main" val="3104978120"/>
                    </a:ext>
                  </a:extLst>
                </a:gridCol>
                <a:gridCol w="2645896">
                  <a:extLst>
                    <a:ext uri="{9D8B030D-6E8A-4147-A177-3AD203B41FA5}">
                      <a16:colId xmlns:a16="http://schemas.microsoft.com/office/drawing/2014/main" val="1429553324"/>
                    </a:ext>
                  </a:extLst>
                </a:gridCol>
                <a:gridCol w="2645896">
                  <a:extLst>
                    <a:ext uri="{9D8B030D-6E8A-4147-A177-3AD203B41FA5}">
                      <a16:colId xmlns:a16="http://schemas.microsoft.com/office/drawing/2014/main" val="1564066508"/>
                    </a:ext>
                  </a:extLst>
                </a:gridCol>
              </a:tblGrid>
              <a:tr h="370840">
                <a:tc>
                  <a:txBody>
                    <a:bodyPr/>
                    <a:lstStyle/>
                    <a:p>
                      <a:r>
                        <a:rPr lang="fr-FR" dirty="0"/>
                        <a:t>Action plan</a:t>
                      </a:r>
                      <a:endParaRPr lang="en-US" dirty="0"/>
                    </a:p>
                  </a:txBody>
                  <a:tcPr/>
                </a:tc>
                <a:tc gridSpan="2">
                  <a:txBody>
                    <a:bodyPr/>
                    <a:lstStyle/>
                    <a:p>
                      <a:r>
                        <a:rPr lang="fr-FR" dirty="0" err="1"/>
                        <a:t>Realization</a:t>
                      </a:r>
                      <a:r>
                        <a:rPr lang="fr-FR" dirty="0"/>
                        <a:t> &amp; </a:t>
                      </a:r>
                      <a:r>
                        <a:rPr lang="fr-FR" dirty="0" err="1"/>
                        <a:t>Comments</a:t>
                      </a:r>
                      <a:endParaRPr lang="en-US" dirty="0"/>
                    </a:p>
                  </a:txBody>
                  <a:tcPr/>
                </a:tc>
                <a:tc hMerge="1">
                  <a:txBody>
                    <a:bodyPr/>
                    <a:lstStyle/>
                    <a:p>
                      <a:r>
                        <a:rPr lang="fr-FR" dirty="0" err="1"/>
                        <a:t>Comments</a:t>
                      </a:r>
                      <a:endParaRPr lang="en-US" dirty="0"/>
                    </a:p>
                  </a:txBody>
                  <a:tcPr/>
                </a:tc>
                <a:extLst>
                  <a:ext uri="{0D108BD9-81ED-4DB2-BD59-A6C34878D82A}">
                    <a16:rowId xmlns:a16="http://schemas.microsoft.com/office/drawing/2014/main" val="928332458"/>
                  </a:ext>
                </a:extLst>
              </a:tr>
              <a:tr h="370840">
                <a:tc>
                  <a:txBody>
                    <a:bodyPr/>
                    <a:lstStyle/>
                    <a:p>
                      <a:r>
                        <a:rPr lang="fr-FR" dirty="0"/>
                        <a:t>Multi </a:t>
                      </a:r>
                      <a:r>
                        <a:rPr lang="fr-FR" dirty="0" err="1"/>
                        <a:t>year</a:t>
                      </a:r>
                      <a:r>
                        <a:rPr lang="fr-FR" dirty="0"/>
                        <a:t> </a:t>
                      </a:r>
                      <a:r>
                        <a:rPr lang="fr-FR" dirty="0" err="1"/>
                        <a:t>project</a:t>
                      </a:r>
                      <a:endParaRPr lang="en-US" dirty="0"/>
                    </a:p>
                  </a:txBody>
                  <a:tcPr/>
                </a:tc>
                <a:tc>
                  <a:txBody>
                    <a:bodyPr/>
                    <a:lstStyle/>
                    <a:p>
                      <a:r>
                        <a:rPr lang="fr-FR" dirty="0"/>
                        <a:t>PCA</a:t>
                      </a:r>
                    </a:p>
                    <a:p>
                      <a:r>
                        <a:rPr lang="fr-FR" dirty="0"/>
                        <a:t>CAMAC 1 &amp;2</a:t>
                      </a:r>
                    </a:p>
                    <a:p>
                      <a:r>
                        <a:rPr lang="fr-FR" dirty="0"/>
                        <a:t>SARGCOOP2</a:t>
                      </a:r>
                    </a:p>
                    <a:p>
                      <a:r>
                        <a:rPr lang="fr-FR" dirty="0"/>
                        <a:t>SSFA</a:t>
                      </a:r>
                      <a:endParaRPr lang="en-US" dirty="0"/>
                    </a:p>
                  </a:txBody>
                  <a:tcPr/>
                </a:tc>
                <a:tc>
                  <a:txBody>
                    <a:bodyPr/>
                    <a:lstStyle/>
                    <a:p>
                      <a:r>
                        <a:rPr lang="en-US" dirty="0"/>
                        <a:t>Discussions are also underway with the FFEM for protected areas in the Caribbean.</a:t>
                      </a:r>
                    </a:p>
                    <a:p>
                      <a:r>
                        <a:rPr lang="en-US" dirty="0"/>
                        <a:t>Stabilization of funding for non-acquired "small</a:t>
                      </a:r>
                    </a:p>
                    <a:p>
                      <a:r>
                        <a:rPr lang="en-US" dirty="0"/>
                        <a:t>grants" program</a:t>
                      </a:r>
                    </a:p>
                  </a:txBody>
                  <a:tcPr/>
                </a:tc>
                <a:extLst>
                  <a:ext uri="{0D108BD9-81ED-4DB2-BD59-A6C34878D82A}">
                    <a16:rowId xmlns:a16="http://schemas.microsoft.com/office/drawing/2014/main" val="2908835975"/>
                  </a:ext>
                </a:extLst>
              </a:tr>
              <a:tr h="370840">
                <a:tc>
                  <a:txBody>
                    <a:bodyPr/>
                    <a:lstStyle/>
                    <a:p>
                      <a:r>
                        <a:rPr lang="fr-FR" dirty="0"/>
                        <a:t>Payments process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flow chart has been created 	</a:t>
                      </a:r>
                      <a:endParaRPr lang="en-US"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Awaiting feedback from organizations 	</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11194045"/>
                  </a:ext>
                </a:extLst>
              </a:tr>
              <a:tr h="370840">
                <a:tc>
                  <a:txBody>
                    <a:bodyPr/>
                    <a:lstStyle/>
                    <a:p>
                      <a:r>
                        <a:rPr lang="fr-FR" dirty="0" err="1"/>
                        <a:t>Potential</a:t>
                      </a:r>
                      <a:r>
                        <a:rPr lang="fr-FR" dirty="0"/>
                        <a:t> </a:t>
                      </a:r>
                      <a:r>
                        <a:rPr lang="fr-FR" dirty="0" err="1"/>
                        <a:t>statuses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A contract was launched in early 2025, along with an IGEDD inspection. </a:t>
                      </a:r>
                      <a:endParaRPr lang="en-US"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In progress</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3446448695"/>
                  </a:ext>
                </a:extLst>
              </a:tr>
            </a:tbl>
          </a:graphicData>
        </a:graphic>
      </p:graphicFrame>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3" name="Image 2">
            <a:extLst>
              <a:ext uri="{FF2B5EF4-FFF2-40B4-BE49-F238E27FC236}">
                <a16:creationId xmlns:a16="http://schemas.microsoft.com/office/drawing/2014/main" id="{298469DF-6E94-416B-B3ED-2BCF1CA227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2746" y="4424180"/>
            <a:ext cx="2282305" cy="1757665"/>
          </a:xfrm>
          <a:prstGeom prst="rect">
            <a:avLst/>
          </a:prstGeom>
        </p:spPr>
      </p:pic>
      <p:pic>
        <p:nvPicPr>
          <p:cNvPr id="10" name="Image 9">
            <a:extLst>
              <a:ext uri="{FF2B5EF4-FFF2-40B4-BE49-F238E27FC236}">
                <a16:creationId xmlns:a16="http://schemas.microsoft.com/office/drawing/2014/main" id="{84ED1869-BAF6-4025-BB4F-816820639E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9306" y="4422226"/>
            <a:ext cx="1148797" cy="1691174"/>
          </a:xfrm>
          <a:prstGeom prst="rect">
            <a:avLst/>
          </a:prstGeom>
        </p:spPr>
      </p:pic>
      <p:pic>
        <p:nvPicPr>
          <p:cNvPr id="12" name="Image 11">
            <a:extLst>
              <a:ext uri="{FF2B5EF4-FFF2-40B4-BE49-F238E27FC236}">
                <a16:creationId xmlns:a16="http://schemas.microsoft.com/office/drawing/2014/main" id="{905E1610-93C4-4483-844F-875A220684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6806" y="4536707"/>
            <a:ext cx="1047957" cy="1645138"/>
          </a:xfrm>
          <a:prstGeom prst="rect">
            <a:avLst/>
          </a:prstGeom>
        </p:spPr>
      </p:pic>
    </p:spTree>
    <p:extLst>
      <p:ext uri="{BB962C8B-B14F-4D97-AF65-F5344CB8AC3E}">
        <p14:creationId xmlns:p14="http://schemas.microsoft.com/office/powerpoint/2010/main" val="25953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fr-FR" dirty="0"/>
              <a:t>Service </a:t>
            </a:r>
            <a:r>
              <a:rPr lang="fr-FR" dirty="0" err="1"/>
              <a:t>quality</a:t>
            </a:r>
            <a:endParaRPr lang="en-US" dirty="0"/>
          </a:p>
        </p:txBody>
      </p:sp>
      <p:graphicFrame>
        <p:nvGraphicFramePr>
          <p:cNvPr id="9" name="Tableau 9">
            <a:extLst>
              <a:ext uri="{FF2B5EF4-FFF2-40B4-BE49-F238E27FC236}">
                <a16:creationId xmlns:a16="http://schemas.microsoft.com/office/drawing/2014/main" id="{E6ACB73A-BEAE-4B83-B3BE-1AA1C87512DE}"/>
              </a:ext>
            </a:extLst>
          </p:cNvPr>
          <p:cNvGraphicFramePr>
            <a:graphicFrameLocks noGrp="1"/>
          </p:cNvGraphicFramePr>
          <p:nvPr>
            <p:ph idx="1"/>
            <p:extLst>
              <p:ext uri="{D42A27DB-BD31-4B8C-83A1-F6EECF244321}">
                <p14:modId xmlns:p14="http://schemas.microsoft.com/office/powerpoint/2010/main" val="2284373206"/>
              </p:ext>
            </p:extLst>
          </p:nvPr>
        </p:nvGraphicFramePr>
        <p:xfrm>
          <a:off x="3200400" y="3896"/>
          <a:ext cx="8616462" cy="6027603"/>
        </p:xfrm>
        <a:graphic>
          <a:graphicData uri="http://schemas.openxmlformats.org/drawingml/2006/table">
            <a:tbl>
              <a:tblPr firstRow="1" bandRow="1">
                <a:tableStyleId>{21E4AEA4-8DFA-4A89-87EB-49C32662AFE0}</a:tableStyleId>
              </a:tblPr>
              <a:tblGrid>
                <a:gridCol w="2505177">
                  <a:extLst>
                    <a:ext uri="{9D8B030D-6E8A-4147-A177-3AD203B41FA5}">
                      <a16:colId xmlns:a16="http://schemas.microsoft.com/office/drawing/2014/main" val="3104978120"/>
                    </a:ext>
                  </a:extLst>
                </a:gridCol>
                <a:gridCol w="6111285">
                  <a:extLst>
                    <a:ext uri="{9D8B030D-6E8A-4147-A177-3AD203B41FA5}">
                      <a16:colId xmlns:a16="http://schemas.microsoft.com/office/drawing/2014/main" val="1429553324"/>
                    </a:ext>
                  </a:extLst>
                </a:gridCol>
              </a:tblGrid>
              <a:tr h="465349">
                <a:tc>
                  <a:txBody>
                    <a:bodyPr/>
                    <a:lstStyle/>
                    <a:p>
                      <a:r>
                        <a:rPr lang="fr-FR" sz="1400" dirty="0">
                          <a:latin typeface="Helvetica" pitchFamily="2" charset="0"/>
                        </a:rPr>
                        <a:t>Action plan</a:t>
                      </a:r>
                      <a:endParaRPr lang="en-US" sz="1400" dirty="0">
                        <a:latin typeface="Helvetica" pitchFamily="2" charset="0"/>
                      </a:endParaRPr>
                    </a:p>
                  </a:txBody>
                  <a:tcPr/>
                </a:tc>
                <a:tc>
                  <a:txBody>
                    <a:bodyPr/>
                    <a:lstStyle/>
                    <a:p>
                      <a:r>
                        <a:rPr lang="fr-FR" sz="1400" dirty="0" err="1">
                          <a:latin typeface="Helvetica" pitchFamily="2" charset="0"/>
                        </a:rPr>
                        <a:t>Realization</a:t>
                      </a:r>
                      <a:r>
                        <a:rPr lang="fr-FR" sz="1400" dirty="0">
                          <a:latin typeface="Helvetica" pitchFamily="2" charset="0"/>
                        </a:rPr>
                        <a:t>  &amp; </a:t>
                      </a:r>
                      <a:r>
                        <a:rPr lang="fr-FR" sz="1400" dirty="0" err="1">
                          <a:latin typeface="Helvetica" pitchFamily="2" charset="0"/>
                        </a:rPr>
                        <a:t>Comments</a:t>
                      </a:r>
                      <a:endParaRPr lang="en-US" sz="1400" dirty="0">
                        <a:latin typeface="Helvetica" pitchFamily="2" charset="0"/>
                      </a:endParaRPr>
                    </a:p>
                  </a:txBody>
                  <a:tcPr/>
                </a:tc>
                <a:extLst>
                  <a:ext uri="{0D108BD9-81ED-4DB2-BD59-A6C34878D82A}">
                    <a16:rowId xmlns:a16="http://schemas.microsoft.com/office/drawing/2014/main" val="928332458"/>
                  </a:ext>
                </a:extLst>
              </a:tr>
              <a:tr h="269412">
                <a:tc>
                  <a:txBody>
                    <a:bodyPr/>
                    <a:lstStyle/>
                    <a:p>
                      <a:r>
                        <a:rPr lang="fr-FR" sz="1400" dirty="0">
                          <a:latin typeface="Helvetica" pitchFamily="2" charset="0"/>
                        </a:rPr>
                        <a:t>AMP certification </a:t>
                      </a:r>
                      <a:r>
                        <a:rPr lang="fr-FR" sz="1400" dirty="0" err="1">
                          <a:latin typeface="Helvetica" pitchFamily="2" charset="0"/>
                        </a:rPr>
                        <a:t>procedure</a:t>
                      </a:r>
                      <a:endParaRPr lang="en-US" sz="1400" dirty="0">
                        <a:latin typeface="Helvetica" pitchFamily="2" charset="0"/>
                      </a:endParaRPr>
                    </a:p>
                  </a:txBody>
                  <a:tcPr/>
                </a:tc>
                <a:tc>
                  <a:txBody>
                    <a:bodyPr/>
                    <a:lstStyle/>
                    <a:p>
                      <a:r>
                        <a:rPr lang="fr-FR" sz="1400" dirty="0">
                          <a:latin typeface="Helvetica" pitchFamily="2" charset="0"/>
                        </a:rPr>
                        <a:t>WG </a:t>
                      </a:r>
                      <a:r>
                        <a:rPr lang="fr-FR" sz="1400" dirty="0" err="1">
                          <a:latin typeface="Helvetica" pitchFamily="2" charset="0"/>
                        </a:rPr>
                        <a:t>reviewed</a:t>
                      </a:r>
                      <a:r>
                        <a:rPr lang="fr-FR" sz="1400" dirty="0">
                          <a:latin typeface="Helvetica" pitchFamily="2" charset="0"/>
                        </a:rPr>
                        <a:t> the </a:t>
                      </a:r>
                      <a:r>
                        <a:rPr lang="fr-FR" sz="1400" dirty="0" err="1">
                          <a:latin typeface="Helvetica" pitchFamily="2" charset="0"/>
                        </a:rPr>
                        <a:t>criteria</a:t>
                      </a:r>
                      <a:r>
                        <a:rPr lang="fr-FR" sz="1400" dirty="0">
                          <a:latin typeface="Helvetica" pitchFamily="2" charset="0"/>
                        </a:rPr>
                        <a:t> - No new </a:t>
                      </a:r>
                      <a:r>
                        <a:rPr lang="fr-FR" sz="1400" dirty="0" err="1">
                          <a:latin typeface="Helvetica" pitchFamily="2" charset="0"/>
                        </a:rPr>
                        <a:t>request</a:t>
                      </a:r>
                      <a:endParaRPr lang="en-US" sz="1400" dirty="0">
                        <a:latin typeface="Helvetica" pitchFamily="2" charset="0"/>
                      </a:endParaRPr>
                    </a:p>
                  </a:txBody>
                  <a:tcPr/>
                </a:tc>
                <a:extLst>
                  <a:ext uri="{0D108BD9-81ED-4DB2-BD59-A6C34878D82A}">
                    <a16:rowId xmlns:a16="http://schemas.microsoft.com/office/drawing/2014/main" val="2908835975"/>
                  </a:ext>
                </a:extLst>
              </a:tr>
              <a:tr h="465349">
                <a:tc>
                  <a:txBody>
                    <a:bodyPr/>
                    <a:lstStyle/>
                    <a:p>
                      <a:r>
                        <a:rPr lang="fr-FR" sz="1400" dirty="0">
                          <a:latin typeface="Helvetica" pitchFamily="2" charset="0"/>
                        </a:rPr>
                        <a:t>Network of SPAW sites</a:t>
                      </a:r>
                      <a:endParaRPr lang="en-US" sz="14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The network of SPAW areas has been set up and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Setting up thematic workshops, meetings and discussions 	</a:t>
                      </a:r>
                    </a:p>
                  </a:txBody>
                  <a:tcPr/>
                </a:tc>
                <a:extLst>
                  <a:ext uri="{0D108BD9-81ED-4DB2-BD59-A6C34878D82A}">
                    <a16:rowId xmlns:a16="http://schemas.microsoft.com/office/drawing/2014/main" val="811194045"/>
                  </a:ext>
                </a:extLst>
              </a:tr>
              <a:tr h="434624">
                <a:tc>
                  <a:txBody>
                    <a:bodyPr/>
                    <a:lstStyle/>
                    <a:p>
                      <a:r>
                        <a:rPr lang="fr-FR" sz="1400" dirty="0">
                          <a:latin typeface="Helvetica" pitchFamily="2" charset="0"/>
                        </a:rPr>
                        <a:t>Exemption guide</a:t>
                      </a:r>
                      <a:endParaRPr lang="en-US" sz="1400"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Webinar presentation in 2025 - Procedures need to be reworked 	</a:t>
                      </a:r>
                    </a:p>
                  </a:txBody>
                  <a:tcPr/>
                </a:tc>
                <a:extLst>
                  <a:ext uri="{0D108BD9-81ED-4DB2-BD59-A6C34878D82A}">
                    <a16:rowId xmlns:a16="http://schemas.microsoft.com/office/drawing/2014/main" val="3446448695"/>
                  </a:ext>
                </a:extLst>
              </a:tr>
              <a:tr h="465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Online library and communication plan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communication strategy </a:t>
                      </a:r>
                      <a:r>
                        <a:rPr lang="en-US" sz="1400" b="0" i="0" u="none" strike="noStrike" kern="1200" baseline="0" dirty="0" err="1">
                          <a:solidFill>
                            <a:schemeClr val="dk1"/>
                          </a:solidFill>
                          <a:latin typeface="Helvetica" pitchFamily="2" charset="0"/>
                          <a:ea typeface="+mn-ea"/>
                          <a:cs typeface="+mn-cs"/>
                        </a:rPr>
                        <a:t>i</a:t>
                      </a:r>
                      <a:r>
                        <a:rPr lang="fr-FR" sz="1400" b="0" i="0" u="none" strike="noStrike" kern="1200" baseline="0" dirty="0">
                          <a:solidFill>
                            <a:schemeClr val="dk1"/>
                          </a:solidFill>
                          <a:latin typeface="Helvetica" pitchFamily="2" charset="0"/>
                          <a:ea typeface="+mn-ea"/>
                          <a:cs typeface="+mn-cs"/>
                        </a:rPr>
                        <a:t>n </a:t>
                      </a:r>
                      <a:r>
                        <a:rPr lang="fr-FR" sz="1400" b="0" i="0" u="none" strike="noStrike" kern="1200" baseline="0" dirty="0" err="1">
                          <a:solidFill>
                            <a:schemeClr val="dk1"/>
                          </a:solidFill>
                          <a:latin typeface="Helvetica" pitchFamily="2" charset="0"/>
                          <a:ea typeface="+mn-ea"/>
                          <a:cs typeface="+mn-cs"/>
                        </a:rPr>
                        <a:t>progress</a:t>
                      </a:r>
                      <a:endParaRPr lang="en-US" sz="1400" b="0" i="0" u="none" strike="noStrike" kern="1200" baseline="0" dirty="0">
                        <a:solidFill>
                          <a:schemeClr val="dk1"/>
                        </a:solidFill>
                        <a:latin typeface="Helvetica" pitchFamily="2" charset="0"/>
                        <a:ea typeface="+mn-ea"/>
                        <a:cs typeface="+mn-cs"/>
                      </a:endParaRPr>
                    </a:p>
                  </a:txBody>
                  <a:tcPr/>
                </a:tc>
                <a:extLst>
                  <a:ext uri="{0D108BD9-81ED-4DB2-BD59-A6C34878D82A}">
                    <a16:rowId xmlns:a16="http://schemas.microsoft.com/office/drawing/2014/main" val="1764186193"/>
                  </a:ext>
                </a:extLst>
              </a:tr>
              <a:tr h="269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MPA tool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Deletion due to non-use </a:t>
                      </a:r>
                    </a:p>
                  </a:txBody>
                  <a:tcPr/>
                </a:tc>
                <a:extLst>
                  <a:ext uri="{0D108BD9-81ED-4DB2-BD59-A6C34878D82A}">
                    <a16:rowId xmlns:a16="http://schemas.microsoft.com/office/drawing/2014/main" val="774800282"/>
                  </a:ext>
                </a:extLst>
              </a:tr>
              <a:tr h="465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Enhancing collaborative tools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We need to rationalize existing and available tools 	</a:t>
                      </a:r>
                    </a:p>
                  </a:txBody>
                  <a:tcPr/>
                </a:tc>
                <a:extLst>
                  <a:ext uri="{0D108BD9-81ED-4DB2-BD59-A6C34878D82A}">
                    <a16:rowId xmlns:a16="http://schemas.microsoft.com/office/drawing/2014/main" val="489358345"/>
                  </a:ext>
                </a:extLst>
              </a:tr>
              <a:tr h="465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WCAFC meetings and contacts with fisheries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err="1">
                          <a:solidFill>
                            <a:schemeClr val="dk1"/>
                          </a:solidFill>
                          <a:latin typeface="Helvetica" pitchFamily="2" charset="0"/>
                          <a:ea typeface="+mn-ea"/>
                          <a:cs typeface="+mn-cs"/>
                        </a:rPr>
                        <a:t>See</a:t>
                      </a:r>
                      <a:r>
                        <a:rPr lang="fr-FR" sz="1400" b="0" i="0" u="none" strike="noStrike" kern="1200" baseline="0" dirty="0">
                          <a:solidFill>
                            <a:schemeClr val="dk1"/>
                          </a:solidFill>
                          <a:latin typeface="Helvetica" pitchFamily="2" charset="0"/>
                          <a:ea typeface="+mn-ea"/>
                          <a:cs typeface="+mn-cs"/>
                        </a:rPr>
                        <a:t> CAMAC </a:t>
                      </a:r>
                      <a:r>
                        <a:rPr lang="fr-FR" sz="1400" b="0" i="0" u="none" strike="noStrike" kern="1200" baseline="0" dirty="0" err="1">
                          <a:solidFill>
                            <a:schemeClr val="dk1"/>
                          </a:solidFill>
                          <a:latin typeface="Helvetica" pitchFamily="2" charset="0"/>
                          <a:ea typeface="+mn-ea"/>
                          <a:cs typeface="+mn-cs"/>
                        </a:rPr>
                        <a:t>project</a:t>
                      </a:r>
                      <a:r>
                        <a:rPr lang="fr-FR" sz="1400" b="0" i="0" u="none" strike="noStrike" kern="1200" baseline="0" dirty="0">
                          <a:solidFill>
                            <a:schemeClr val="dk1"/>
                          </a:solidFill>
                          <a:latin typeface="Helvetica" pitchFamily="2" charset="0"/>
                          <a:ea typeface="+mn-ea"/>
                          <a:cs typeface="+mn-cs"/>
                        </a:rPr>
                        <a:t>: WCAFC </a:t>
                      </a:r>
                      <a:r>
                        <a:rPr lang="en-US" sz="1400" b="0" i="0" u="none" strike="noStrike" kern="1200" baseline="0" dirty="0">
                          <a:solidFill>
                            <a:schemeClr val="dk1"/>
                          </a:solidFill>
                          <a:latin typeface="Helvetica" pitchFamily="2" charset="0"/>
                          <a:ea typeface="+mn-ea"/>
                          <a:cs typeface="+mn-cs"/>
                        </a:rPr>
                        <a:t>is included in our working groups 	</a:t>
                      </a:r>
                    </a:p>
                  </a:txBody>
                  <a:tcPr/>
                </a:tc>
                <a:extLst>
                  <a:ext uri="{0D108BD9-81ED-4DB2-BD59-A6C34878D82A}">
                    <a16:rowId xmlns:a16="http://schemas.microsoft.com/office/drawing/2014/main" val="3894732087"/>
                  </a:ext>
                </a:extLst>
              </a:tr>
              <a:tr h="105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Setting up and implementing a knowledge project 	</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Helvetica" pitchFamily="2" charset="0"/>
                          <a:ea typeface="+mn-ea"/>
                          <a:cs typeface="+mn-cs"/>
                        </a:rPr>
                        <a:t>CAMAC improves knowledge of the relationship between marine megafauna and human activities </a:t>
                      </a:r>
                    </a:p>
                    <a:p>
                      <a:pPr marL="285750" indent="-285750">
                        <a:buFont typeface="Arial" panose="020B0604020202020204" pitchFamily="34" charset="0"/>
                        <a:buChar char="•"/>
                      </a:pPr>
                      <a:r>
                        <a:rPr lang="en-US" sz="1400" b="0" i="0" u="none" strike="noStrike" kern="1200" baseline="0" dirty="0">
                          <a:solidFill>
                            <a:schemeClr val="dk1"/>
                          </a:solidFill>
                          <a:latin typeface="Helvetica" pitchFamily="2" charset="0"/>
                          <a:ea typeface="+mn-ea"/>
                          <a:cs typeface="+mn-cs"/>
                        </a:rPr>
                        <a:t>SARGCOOP improves knowledge of biodiversity in the context of Sargasso flooding </a:t>
                      </a:r>
                    </a:p>
                    <a:p>
                      <a:pPr marL="285750" indent="-285750">
                        <a:buFont typeface="Arial" panose="020B0604020202020204" pitchFamily="34" charset="0"/>
                        <a:buChar char="•"/>
                      </a:pPr>
                      <a:r>
                        <a:rPr lang="en-US" sz="1400" b="0" i="0" u="none" strike="noStrike" kern="1200" baseline="0" dirty="0">
                          <a:solidFill>
                            <a:schemeClr val="dk1"/>
                          </a:solidFill>
                          <a:latin typeface="Helvetica" pitchFamily="2" charset="0"/>
                          <a:ea typeface="+mn-ea"/>
                          <a:cs typeface="+mn-cs"/>
                        </a:rPr>
                        <a:t>GCRMN-Caribbean Report improves knowledge of coral status </a:t>
                      </a:r>
                    </a:p>
                  </a:txBody>
                  <a:tcPr/>
                </a:tc>
                <a:extLst>
                  <a:ext uri="{0D108BD9-81ED-4DB2-BD59-A6C34878D82A}">
                    <a16:rowId xmlns:a16="http://schemas.microsoft.com/office/drawing/2014/main" val="3074828186"/>
                  </a:ext>
                </a:extLst>
              </a:tr>
              <a:tr h="857221">
                <a:tc>
                  <a:txBody>
                    <a:bodyPr/>
                    <a:lstStyle/>
                    <a:p>
                      <a:r>
                        <a:rPr lang="en-US" sz="1400" b="0" i="0" u="none" strike="noStrike" kern="1200" baseline="0" dirty="0">
                          <a:solidFill>
                            <a:schemeClr val="dk1"/>
                          </a:solidFill>
                          <a:latin typeface="Helvetica" pitchFamily="2" charset="0"/>
                          <a:ea typeface="+mn-ea"/>
                          <a:cs typeface="+mn-cs"/>
                        </a:rPr>
                        <a:t>Evaluating the benefits of a RAN </a:t>
                      </a:r>
                    </a:p>
                    <a:p>
                      <a:r>
                        <a:rPr lang="en-US" sz="1400" b="0" i="0" u="none" strike="noStrike" kern="1200" baseline="0" dirty="0">
                          <a:solidFill>
                            <a:schemeClr val="dk1"/>
                          </a:solidFill>
                          <a:latin typeface="Helvetica" pitchFamily="2" charset="0"/>
                          <a:ea typeface="+mn-ea"/>
                          <a:cs typeface="+mn-cs"/>
                        </a:rPr>
                        <a:t>Supporting/animating the revision of the PAMM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Additional study carried out in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PAMM was validated at the last COP. 	</a:t>
                      </a:r>
                    </a:p>
                  </a:txBody>
                  <a:tcPr/>
                </a:tc>
                <a:extLst>
                  <a:ext uri="{0D108BD9-81ED-4DB2-BD59-A6C34878D82A}">
                    <a16:rowId xmlns:a16="http://schemas.microsoft.com/office/drawing/2014/main" val="4021461216"/>
                  </a:ext>
                </a:extLst>
              </a:tr>
              <a:tr h="342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GCRMN-Caribbean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Helvetica" pitchFamily="2" charset="0"/>
                          <a:ea typeface="+mn-ea"/>
                          <a:cs typeface="+mn-cs"/>
                        </a:rPr>
                        <a:t>Steering the GCRMN-Caribbean 	report</a:t>
                      </a:r>
                    </a:p>
                  </a:txBody>
                  <a:tcPr/>
                </a:tc>
                <a:extLst>
                  <a:ext uri="{0D108BD9-81ED-4DB2-BD59-A6C34878D82A}">
                    <a16:rowId xmlns:a16="http://schemas.microsoft.com/office/drawing/2014/main" val="1630049382"/>
                  </a:ext>
                </a:extLst>
              </a:tr>
            </a:tbl>
          </a:graphicData>
        </a:graphic>
      </p:graphicFrame>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3" name="Image 2">
            <a:extLst>
              <a:ext uri="{FF2B5EF4-FFF2-40B4-BE49-F238E27FC236}">
                <a16:creationId xmlns:a16="http://schemas.microsoft.com/office/drawing/2014/main" id="{108D3627-19C0-490E-A98E-B3075FF5A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919" y="6031499"/>
            <a:ext cx="1010095" cy="792644"/>
          </a:xfrm>
          <a:prstGeom prst="rect">
            <a:avLst/>
          </a:prstGeom>
        </p:spPr>
      </p:pic>
      <p:pic>
        <p:nvPicPr>
          <p:cNvPr id="6" name="Image 5">
            <a:extLst>
              <a:ext uri="{FF2B5EF4-FFF2-40B4-BE49-F238E27FC236}">
                <a16:creationId xmlns:a16="http://schemas.microsoft.com/office/drawing/2014/main" id="{00B6AB8A-DCFB-4939-84D8-1DA7C75BF8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1646" y="6031499"/>
            <a:ext cx="1141882" cy="794205"/>
          </a:xfrm>
          <a:prstGeom prst="rect">
            <a:avLst/>
          </a:prstGeom>
        </p:spPr>
      </p:pic>
      <p:pic>
        <p:nvPicPr>
          <p:cNvPr id="10" name="Image 9">
            <a:extLst>
              <a:ext uri="{FF2B5EF4-FFF2-40B4-BE49-F238E27FC236}">
                <a16:creationId xmlns:a16="http://schemas.microsoft.com/office/drawing/2014/main" id="{ADF797EC-3C85-43F6-B3DB-E7B10DF306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7691" y="6039679"/>
            <a:ext cx="895587" cy="818321"/>
          </a:xfrm>
          <a:prstGeom prst="rect">
            <a:avLst/>
          </a:prstGeom>
        </p:spPr>
      </p:pic>
      <p:pic>
        <p:nvPicPr>
          <p:cNvPr id="12" name="Image 11">
            <a:extLst>
              <a:ext uri="{FF2B5EF4-FFF2-40B4-BE49-F238E27FC236}">
                <a16:creationId xmlns:a16="http://schemas.microsoft.com/office/drawing/2014/main" id="{24B05EED-C461-4EB4-BA9A-5C6109C2ED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50884" y="6060004"/>
            <a:ext cx="1223156" cy="800438"/>
          </a:xfrm>
          <a:prstGeom prst="rect">
            <a:avLst/>
          </a:prstGeom>
        </p:spPr>
      </p:pic>
      <p:pic>
        <p:nvPicPr>
          <p:cNvPr id="14" name="Image 13">
            <a:extLst>
              <a:ext uri="{FF2B5EF4-FFF2-40B4-BE49-F238E27FC236}">
                <a16:creationId xmlns:a16="http://schemas.microsoft.com/office/drawing/2014/main" id="{36FA7073-B0E8-49D7-88B0-67B1134165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51620" y="6039679"/>
            <a:ext cx="808465" cy="698174"/>
          </a:xfrm>
          <a:prstGeom prst="rect">
            <a:avLst/>
          </a:prstGeom>
        </p:spPr>
      </p:pic>
    </p:spTree>
    <p:extLst>
      <p:ext uri="{BB962C8B-B14F-4D97-AF65-F5344CB8AC3E}">
        <p14:creationId xmlns:p14="http://schemas.microsoft.com/office/powerpoint/2010/main" val="73451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a:xfrm>
            <a:off x="-62753" y="1123837"/>
            <a:ext cx="3263154" cy="4601183"/>
          </a:xfrm>
        </p:spPr>
        <p:txBody>
          <a:bodyPr>
            <a:normAutofit/>
          </a:bodyPr>
          <a:lstStyle/>
          <a:p>
            <a:r>
              <a:rPr lang="fr-FR" sz="3200" dirty="0" err="1"/>
              <a:t>Governance</a:t>
            </a:r>
            <a:r>
              <a:rPr lang="fr-FR" sz="3200" dirty="0"/>
              <a:t> &amp; </a:t>
            </a:r>
            <a:r>
              <a:rPr lang="fr-FR" sz="3200" dirty="0" err="1"/>
              <a:t>commmunication</a:t>
            </a:r>
            <a:endParaRPr lang="en-US" sz="3200" dirty="0"/>
          </a:p>
        </p:txBody>
      </p:sp>
      <p:graphicFrame>
        <p:nvGraphicFramePr>
          <p:cNvPr id="9" name="Tableau 9">
            <a:extLst>
              <a:ext uri="{FF2B5EF4-FFF2-40B4-BE49-F238E27FC236}">
                <a16:creationId xmlns:a16="http://schemas.microsoft.com/office/drawing/2014/main" id="{E6ACB73A-BEAE-4B83-B3BE-1AA1C87512DE}"/>
              </a:ext>
            </a:extLst>
          </p:cNvPr>
          <p:cNvGraphicFramePr>
            <a:graphicFrameLocks noGrp="1"/>
          </p:cNvGraphicFramePr>
          <p:nvPr>
            <p:ph idx="1"/>
            <p:extLst>
              <p:ext uri="{D42A27DB-BD31-4B8C-83A1-F6EECF244321}">
                <p14:modId xmlns:p14="http://schemas.microsoft.com/office/powerpoint/2010/main" val="980370757"/>
              </p:ext>
            </p:extLst>
          </p:nvPr>
        </p:nvGraphicFramePr>
        <p:xfrm>
          <a:off x="3200401" y="168018"/>
          <a:ext cx="7052188" cy="2956560"/>
        </p:xfrm>
        <a:graphic>
          <a:graphicData uri="http://schemas.openxmlformats.org/drawingml/2006/table">
            <a:tbl>
              <a:tblPr firstRow="1" bandRow="1">
                <a:tableStyleId>{21E4AEA4-8DFA-4A89-87EB-49C32662AFE0}</a:tableStyleId>
              </a:tblPr>
              <a:tblGrid>
                <a:gridCol w="2350729">
                  <a:extLst>
                    <a:ext uri="{9D8B030D-6E8A-4147-A177-3AD203B41FA5}">
                      <a16:colId xmlns:a16="http://schemas.microsoft.com/office/drawing/2014/main" val="3104978120"/>
                    </a:ext>
                  </a:extLst>
                </a:gridCol>
                <a:gridCol w="4701459">
                  <a:extLst>
                    <a:ext uri="{9D8B030D-6E8A-4147-A177-3AD203B41FA5}">
                      <a16:colId xmlns:a16="http://schemas.microsoft.com/office/drawing/2014/main" val="1429553324"/>
                    </a:ext>
                  </a:extLst>
                </a:gridCol>
              </a:tblGrid>
              <a:tr h="324162">
                <a:tc>
                  <a:txBody>
                    <a:bodyPr/>
                    <a:lstStyle/>
                    <a:p>
                      <a:r>
                        <a:rPr lang="fr-FR" sz="1600" dirty="0">
                          <a:latin typeface="Helvetica" pitchFamily="2" charset="0"/>
                        </a:rPr>
                        <a:t>Action plan</a:t>
                      </a:r>
                      <a:endParaRPr lang="en-US" sz="1600" dirty="0">
                        <a:latin typeface="Helvetica" pitchFamily="2" charset="0"/>
                      </a:endParaRPr>
                    </a:p>
                  </a:txBody>
                  <a:tcPr/>
                </a:tc>
                <a:tc>
                  <a:txBody>
                    <a:bodyPr/>
                    <a:lstStyle/>
                    <a:p>
                      <a:r>
                        <a:rPr lang="fr-FR" sz="1600" dirty="0" err="1">
                          <a:latin typeface="Helvetica" pitchFamily="2" charset="0"/>
                        </a:rPr>
                        <a:t>Realization</a:t>
                      </a:r>
                      <a:r>
                        <a:rPr lang="fr-FR" sz="1600" dirty="0">
                          <a:latin typeface="Helvetica" pitchFamily="2" charset="0"/>
                        </a:rPr>
                        <a:t> &amp; </a:t>
                      </a:r>
                      <a:r>
                        <a:rPr lang="fr-FR" sz="1600" dirty="0" err="1">
                          <a:latin typeface="Helvetica" pitchFamily="2" charset="0"/>
                        </a:rPr>
                        <a:t>Comments</a:t>
                      </a:r>
                      <a:endParaRPr lang="en-US" sz="1600" dirty="0">
                        <a:latin typeface="Helvetica" pitchFamily="2" charset="0"/>
                      </a:endParaRPr>
                    </a:p>
                  </a:txBody>
                  <a:tcPr/>
                </a:tc>
                <a:extLst>
                  <a:ext uri="{0D108BD9-81ED-4DB2-BD59-A6C34878D82A}">
                    <a16:rowId xmlns:a16="http://schemas.microsoft.com/office/drawing/2014/main" val="928332458"/>
                  </a:ext>
                </a:extLst>
              </a:tr>
              <a:tr h="324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Helvetica" pitchFamily="2" charset="0"/>
                          <a:ea typeface="+mn-ea"/>
                          <a:cs typeface="+mn-cs"/>
                        </a:rPr>
                        <a:t>Initiate a cross-functional RAC topic or project + participate in at least 2 RAC meetings 	</a:t>
                      </a:r>
                    </a:p>
                    <a:p>
                      <a:endParaRPr lang="en-US" sz="1600" dirty="0">
                        <a:latin typeface="Helvetica" pitchFamily="2" charset="0"/>
                      </a:endParaRPr>
                    </a:p>
                  </a:txBody>
                  <a:tcPr/>
                </a:tc>
                <a:tc>
                  <a:txBody>
                    <a:bodyPr/>
                    <a:lstStyle/>
                    <a:p>
                      <a:r>
                        <a:rPr lang="en-US" sz="1800" b="0" i="0" u="none" strike="noStrike" kern="1200" baseline="0" dirty="0">
                          <a:solidFill>
                            <a:schemeClr val="dk1"/>
                          </a:solidFill>
                          <a:latin typeface="Helvetica" pitchFamily="2" charset="0"/>
                          <a:ea typeface="+mn-ea"/>
                          <a:cs typeface="+mn-cs"/>
                        </a:rPr>
                        <a:t>LBS RACs participate in the Sargasso 2024-2025 working groups </a:t>
                      </a:r>
                    </a:p>
                    <a:p>
                      <a:r>
                        <a:rPr lang="en-US" sz="1800" b="0" i="0" u="none" strike="noStrike" kern="1200" baseline="0" dirty="0">
                          <a:solidFill>
                            <a:schemeClr val="dk1"/>
                          </a:solidFill>
                          <a:latin typeface="Helvetica" pitchFamily="2" charset="0"/>
                          <a:ea typeface="+mn-ea"/>
                          <a:cs typeface="+mn-cs"/>
                        </a:rPr>
                        <a:t>PC survey and joint action plan on sargassum 	</a:t>
                      </a:r>
                    </a:p>
                  </a:txBody>
                  <a:tcPr/>
                </a:tc>
                <a:extLst>
                  <a:ext uri="{0D108BD9-81ED-4DB2-BD59-A6C34878D82A}">
                    <a16:rowId xmlns:a16="http://schemas.microsoft.com/office/drawing/2014/main" val="2908835975"/>
                  </a:ext>
                </a:extLst>
              </a:tr>
              <a:tr h="714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Helvetica" pitchFamily="2" charset="0"/>
                          <a:ea typeface="+mn-ea"/>
                          <a:cs typeface="+mn-cs"/>
                        </a:rPr>
                        <a:t>Regular exchanges with the Secretariat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Helvetica" pitchFamily="2" charset="0"/>
                          <a:ea typeface="+mn-ea"/>
                          <a:cs typeface="+mn-cs"/>
                        </a:rPr>
                        <a:t>At least 1 meeting / month + numerous weekly bilateral exchanges 	</a:t>
                      </a:r>
                    </a:p>
                  </a:txBody>
                  <a:tcPr/>
                </a:tc>
                <a:extLst>
                  <a:ext uri="{0D108BD9-81ED-4DB2-BD59-A6C34878D82A}">
                    <a16:rowId xmlns:a16="http://schemas.microsoft.com/office/drawing/2014/main" val="811194045"/>
                  </a:ext>
                </a:extLst>
              </a:tr>
            </a:tbl>
          </a:graphicData>
        </a:graphic>
      </p:graphicFrame>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8" name="Tableau 9">
            <a:extLst>
              <a:ext uri="{FF2B5EF4-FFF2-40B4-BE49-F238E27FC236}">
                <a16:creationId xmlns:a16="http://schemas.microsoft.com/office/drawing/2014/main" id="{7A273229-7787-4749-853D-C01681B91A60}"/>
              </a:ext>
            </a:extLst>
          </p:cNvPr>
          <p:cNvGraphicFramePr>
            <a:graphicFrameLocks/>
          </p:cNvGraphicFramePr>
          <p:nvPr>
            <p:extLst>
              <p:ext uri="{D42A27DB-BD31-4B8C-83A1-F6EECF244321}">
                <p14:modId xmlns:p14="http://schemas.microsoft.com/office/powerpoint/2010/main" val="3669857044"/>
              </p:ext>
            </p:extLst>
          </p:nvPr>
        </p:nvGraphicFramePr>
        <p:xfrm>
          <a:off x="3200399" y="3627120"/>
          <a:ext cx="7052189" cy="3230880"/>
        </p:xfrm>
        <a:graphic>
          <a:graphicData uri="http://schemas.openxmlformats.org/drawingml/2006/table">
            <a:tbl>
              <a:tblPr firstRow="1" bandRow="1">
                <a:tableStyleId>{21E4AEA4-8DFA-4A89-87EB-49C32662AFE0}</a:tableStyleId>
              </a:tblPr>
              <a:tblGrid>
                <a:gridCol w="2350729">
                  <a:extLst>
                    <a:ext uri="{9D8B030D-6E8A-4147-A177-3AD203B41FA5}">
                      <a16:colId xmlns:a16="http://schemas.microsoft.com/office/drawing/2014/main" val="3104978120"/>
                    </a:ext>
                  </a:extLst>
                </a:gridCol>
                <a:gridCol w="4701460">
                  <a:extLst>
                    <a:ext uri="{9D8B030D-6E8A-4147-A177-3AD203B41FA5}">
                      <a16:colId xmlns:a16="http://schemas.microsoft.com/office/drawing/2014/main" val="1429553324"/>
                    </a:ext>
                  </a:extLst>
                </a:gridCol>
              </a:tblGrid>
              <a:tr h="324162">
                <a:tc>
                  <a:txBody>
                    <a:bodyPr/>
                    <a:lstStyle/>
                    <a:p>
                      <a:r>
                        <a:rPr lang="fr-FR" sz="1600" dirty="0">
                          <a:latin typeface="Helvetica" pitchFamily="2" charset="0"/>
                        </a:rPr>
                        <a:t>Action plan</a:t>
                      </a:r>
                      <a:endParaRPr lang="en-US" sz="1600" dirty="0">
                        <a:latin typeface="Helvetica" pitchFamily="2" charset="0"/>
                      </a:endParaRPr>
                    </a:p>
                  </a:txBody>
                  <a:tcPr/>
                </a:tc>
                <a:tc>
                  <a:txBody>
                    <a:bodyPr/>
                    <a:lstStyle/>
                    <a:p>
                      <a:r>
                        <a:rPr lang="fr-FR" sz="1600" dirty="0" err="1">
                          <a:latin typeface="Helvetica" pitchFamily="2" charset="0"/>
                        </a:rPr>
                        <a:t>Realization</a:t>
                      </a:r>
                      <a:r>
                        <a:rPr lang="fr-FR" sz="1600" dirty="0">
                          <a:latin typeface="Helvetica" pitchFamily="2" charset="0"/>
                        </a:rPr>
                        <a:t> &amp; </a:t>
                      </a:r>
                      <a:r>
                        <a:rPr lang="fr-FR" sz="1600" dirty="0" err="1">
                          <a:latin typeface="Helvetica" pitchFamily="2" charset="0"/>
                        </a:rPr>
                        <a:t>Comments</a:t>
                      </a:r>
                      <a:endParaRPr lang="en-US" sz="1600" dirty="0">
                        <a:latin typeface="Helvetica" pitchFamily="2" charset="0"/>
                      </a:endParaRPr>
                    </a:p>
                  </a:txBody>
                  <a:tcPr/>
                </a:tc>
                <a:extLst>
                  <a:ext uri="{0D108BD9-81ED-4DB2-BD59-A6C34878D82A}">
                    <a16:rowId xmlns:a16="http://schemas.microsoft.com/office/drawing/2014/main" val="928332458"/>
                  </a:ext>
                </a:extLst>
              </a:tr>
              <a:tr h="324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Helvetica" pitchFamily="2" charset="0"/>
                          <a:ea typeface="+mn-ea"/>
                          <a:cs typeface="+mn-cs"/>
                        </a:rPr>
                        <a:t>Development and implementation of communication plan 	</a:t>
                      </a:r>
                    </a:p>
                    <a:p>
                      <a:endParaRPr lang="en-US" sz="1600" dirty="0">
                        <a:latin typeface="Helvetica" pitchFamily="2" charset="0"/>
                      </a:endParaRPr>
                    </a:p>
                  </a:txBody>
                  <a:tcPr/>
                </a:tc>
                <a:tc rowSpan="2">
                  <a:txBody>
                    <a:bodyPr/>
                    <a:lstStyle/>
                    <a:p>
                      <a:pPr algn="ctr"/>
                      <a:r>
                        <a:rPr lang="fr-FR" sz="1800" b="0" i="0" u="none" strike="noStrike" kern="1200" baseline="0" dirty="0">
                          <a:solidFill>
                            <a:schemeClr val="dk1"/>
                          </a:solidFill>
                          <a:latin typeface="Helvetica" pitchFamily="2" charset="0"/>
                          <a:ea typeface="+mn-ea"/>
                          <a:cs typeface="+mn-cs"/>
                        </a:rPr>
                        <a:t>Communication </a:t>
                      </a:r>
                      <a:r>
                        <a:rPr lang="fr-FR" sz="1800" b="0" i="0" u="none" strike="noStrike" kern="1200" baseline="0" dirty="0" err="1">
                          <a:solidFill>
                            <a:schemeClr val="dk1"/>
                          </a:solidFill>
                          <a:latin typeface="Helvetica" pitchFamily="2" charset="0"/>
                          <a:ea typeface="+mn-ea"/>
                          <a:cs typeface="+mn-cs"/>
                        </a:rPr>
                        <a:t>strategy</a:t>
                      </a:r>
                      <a:endParaRPr lang="en-US" sz="1800" b="0" i="0" u="none" strike="noStrike" kern="1200" baseline="0" dirty="0">
                        <a:solidFill>
                          <a:schemeClr val="dk1"/>
                        </a:solidFill>
                        <a:latin typeface="Helvetica" pitchFamily="2" charset="0"/>
                        <a:ea typeface="+mn-ea"/>
                        <a:cs typeface="+mn-cs"/>
                      </a:endParaRPr>
                    </a:p>
                  </a:txBody>
                  <a:tcPr anchor="ctr"/>
                </a:tc>
                <a:extLst>
                  <a:ext uri="{0D108BD9-81ED-4DB2-BD59-A6C34878D82A}">
                    <a16:rowId xmlns:a16="http://schemas.microsoft.com/office/drawing/2014/main" val="2908835975"/>
                  </a:ext>
                </a:extLst>
              </a:tr>
              <a:tr h="714304">
                <a:tc>
                  <a:txBody>
                    <a:bodyPr/>
                    <a:lstStyle/>
                    <a:p>
                      <a:r>
                        <a:rPr lang="en-US" sz="1800" b="0" i="0" u="none" strike="noStrike" kern="1200" baseline="0" dirty="0">
                          <a:solidFill>
                            <a:schemeClr val="dk1"/>
                          </a:solidFill>
                          <a:latin typeface="Helvetica" pitchFamily="2" charset="0"/>
                          <a:ea typeface="+mn-ea"/>
                          <a:cs typeface="+mn-cs"/>
                        </a:rPr>
                        <a:t>Maintaining our network presence </a:t>
                      </a:r>
                    </a:p>
                    <a:p>
                      <a:r>
                        <a:rPr lang="en-US" sz="1800" b="0" i="0" u="none" strike="noStrike" kern="1200" baseline="0" dirty="0">
                          <a:solidFill>
                            <a:schemeClr val="dk1"/>
                          </a:solidFill>
                          <a:latin typeface="Helvetica" pitchFamily="2" charset="0"/>
                          <a:ea typeface="+mn-ea"/>
                          <a:cs typeface="+mn-cs"/>
                        </a:rPr>
                        <a:t>Integrate new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Helvetica" pitchFamily="2" charset="0"/>
                          <a:ea typeface="+mn-ea"/>
                          <a:cs typeface="+mn-cs"/>
                        </a:rPr>
                        <a:t>	</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811194045"/>
                  </a:ext>
                </a:extLst>
              </a:tr>
            </a:tbl>
          </a:graphicData>
        </a:graphic>
      </p:graphicFrame>
      <p:pic>
        <p:nvPicPr>
          <p:cNvPr id="3" name="Image 2">
            <a:extLst>
              <a:ext uri="{FF2B5EF4-FFF2-40B4-BE49-F238E27FC236}">
                <a16:creationId xmlns:a16="http://schemas.microsoft.com/office/drawing/2014/main" id="{B3A1096E-AAAE-4B6E-A038-F7B13E24C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4898" y="4744984"/>
            <a:ext cx="1100422" cy="822759"/>
          </a:xfrm>
          <a:prstGeom prst="rect">
            <a:avLst/>
          </a:prstGeom>
        </p:spPr>
      </p:pic>
      <p:pic>
        <p:nvPicPr>
          <p:cNvPr id="10" name="Image 9">
            <a:extLst>
              <a:ext uri="{FF2B5EF4-FFF2-40B4-BE49-F238E27FC236}">
                <a16:creationId xmlns:a16="http://schemas.microsoft.com/office/drawing/2014/main" id="{BF911B08-B747-4B2A-A794-7AD27876C4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4898" y="1443710"/>
            <a:ext cx="822471" cy="928504"/>
          </a:xfrm>
          <a:prstGeom prst="rect">
            <a:avLst/>
          </a:prstGeom>
        </p:spPr>
      </p:pic>
    </p:spTree>
    <p:extLst>
      <p:ext uri="{BB962C8B-B14F-4D97-AF65-F5344CB8AC3E}">
        <p14:creationId xmlns:p14="http://schemas.microsoft.com/office/powerpoint/2010/main" val="23716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4AB8C-F466-4040-B87A-E8F37E02EF61}"/>
              </a:ext>
            </a:extLst>
          </p:cNvPr>
          <p:cNvSpPr>
            <a:spLocks noGrp="1"/>
          </p:cNvSpPr>
          <p:nvPr>
            <p:ph type="title"/>
          </p:nvPr>
        </p:nvSpPr>
        <p:spPr>
          <a:xfrm>
            <a:off x="3225838" y="0"/>
            <a:ext cx="6452116" cy="1836219"/>
          </a:xfrm>
        </p:spPr>
        <p:txBody>
          <a:bodyPr/>
          <a:lstStyle/>
          <a:p>
            <a:r>
              <a:rPr lang="fr-FR" dirty="0"/>
              <a:t>Coordination &amp; support</a:t>
            </a:r>
            <a:endParaRPr lang="en-US" dirty="0"/>
          </a:p>
        </p:txBody>
      </p:sp>
      <p:sp>
        <p:nvSpPr>
          <p:cNvPr id="4" name="Espace réservé du pied de page 3">
            <a:extLst>
              <a:ext uri="{FF2B5EF4-FFF2-40B4-BE49-F238E27FC236}">
                <a16:creationId xmlns:a16="http://schemas.microsoft.com/office/drawing/2014/main" id="{A0D3D367-5317-4FEF-9CCD-597061D7B087}"/>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63FF6F38-C83D-4A92-A4BA-B1DD820CDC16}"/>
              </a:ext>
            </a:extLst>
          </p:cNvPr>
          <p:cNvSpPr>
            <a:spLocks noGrp="1"/>
          </p:cNvSpPr>
          <p:nvPr>
            <p:ph type="sldNum" sz="quarter" idx="12"/>
          </p:nvPr>
        </p:nvSpPr>
        <p:spPr/>
        <p:txBody>
          <a:bodyPr/>
          <a:lstStyle/>
          <a:p>
            <a:fld id="{6D22F896-40B5-4ADD-8801-0D06FADFA095}" type="slidenum">
              <a:rPr lang="en-US" smtClean="0"/>
              <a:t>7</a:t>
            </a:fld>
            <a:endParaRPr lang="en-US" dirty="0"/>
          </a:p>
        </p:txBody>
      </p:sp>
      <p:grpSp>
        <p:nvGrpSpPr>
          <p:cNvPr id="6" name="Groupe 5">
            <a:extLst>
              <a:ext uri="{FF2B5EF4-FFF2-40B4-BE49-F238E27FC236}">
                <a16:creationId xmlns:a16="http://schemas.microsoft.com/office/drawing/2014/main" id="{8AD0EC01-0A2C-4E02-8856-AA4B2863171C}"/>
              </a:ext>
            </a:extLst>
          </p:cNvPr>
          <p:cNvGrpSpPr/>
          <p:nvPr/>
        </p:nvGrpSpPr>
        <p:grpSpPr>
          <a:xfrm>
            <a:off x="5875457" y="1299191"/>
            <a:ext cx="5003943" cy="5055536"/>
            <a:chOff x="7188056" y="1106496"/>
            <a:chExt cx="5003943" cy="4962695"/>
          </a:xfrm>
        </p:grpSpPr>
        <p:sp>
          <p:nvSpPr>
            <p:cNvPr id="7" name="Ellipse 6">
              <a:extLst>
                <a:ext uri="{FF2B5EF4-FFF2-40B4-BE49-F238E27FC236}">
                  <a16:creationId xmlns:a16="http://schemas.microsoft.com/office/drawing/2014/main" id="{87B6E8DC-792E-4521-BC37-D41058A462F6}"/>
                </a:ext>
              </a:extLst>
            </p:cNvPr>
            <p:cNvSpPr/>
            <p:nvPr/>
          </p:nvSpPr>
          <p:spPr>
            <a:xfrm>
              <a:off x="8347970" y="3252958"/>
              <a:ext cx="1172924" cy="1173000"/>
            </a:xfrm>
            <a:prstGeom prst="ellipse">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 name="Cercle : creux 7">
              <a:extLst>
                <a:ext uri="{FF2B5EF4-FFF2-40B4-BE49-F238E27FC236}">
                  <a16:creationId xmlns:a16="http://schemas.microsoft.com/office/drawing/2014/main" id="{74261300-C6AE-492E-A57E-38819FC747AE}"/>
                </a:ext>
              </a:extLst>
            </p:cNvPr>
            <p:cNvSpPr/>
            <p:nvPr/>
          </p:nvSpPr>
          <p:spPr>
            <a:xfrm>
              <a:off x="10990553" y="5875840"/>
              <a:ext cx="193152" cy="193351"/>
            </a:xfrm>
            <a:prstGeom prst="donut">
              <a:avLst>
                <a:gd name="adj" fmla="val 7460"/>
              </a:avLst>
            </a:prstGeom>
            <a:solidFill>
              <a:srgbClr val="9BBB59">
                <a:hueOff val="937522"/>
                <a:satOff val="-1407"/>
                <a:lumOff val="-229"/>
                <a:alphaOff val="0"/>
              </a:srgbClr>
            </a:solidFill>
            <a:ln w="25400" cap="flat" cmpd="sng" algn="ctr">
              <a:solidFill>
                <a:srgbClr val="9BBB59">
                  <a:hueOff val="937522"/>
                  <a:satOff val="-1407"/>
                  <a:lumOff val="-229"/>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 name="Ellipse 8" descr="Poignée de main avec un remplissage uni">
              <a:extLst>
                <a:ext uri="{FF2B5EF4-FFF2-40B4-BE49-F238E27FC236}">
                  <a16:creationId xmlns:a16="http://schemas.microsoft.com/office/drawing/2014/main" id="{FA03C203-9674-4C61-8FAC-1D48EB10B60D}"/>
                </a:ext>
              </a:extLst>
            </p:cNvPr>
            <p:cNvSpPr/>
            <p:nvPr/>
          </p:nvSpPr>
          <p:spPr>
            <a:xfrm>
              <a:off x="8384624" y="3322969"/>
              <a:ext cx="1082853" cy="1082769"/>
            </a:xfrm>
            <a:prstGeom prst="ellipse">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Ellipse 9">
              <a:extLst>
                <a:ext uri="{FF2B5EF4-FFF2-40B4-BE49-F238E27FC236}">
                  <a16:creationId xmlns:a16="http://schemas.microsoft.com/office/drawing/2014/main" id="{D136CF27-C695-47B3-971A-15369DFCCF91}"/>
                </a:ext>
              </a:extLst>
            </p:cNvPr>
            <p:cNvSpPr/>
            <p:nvPr/>
          </p:nvSpPr>
          <p:spPr>
            <a:xfrm>
              <a:off x="9605961" y="3474669"/>
              <a:ext cx="613483" cy="613569"/>
            </a:xfrm>
            <a:prstGeom prst="ellipse">
              <a:avLst/>
            </a:prstGeom>
            <a:solidFill>
              <a:srgbClr val="9BBB59">
                <a:hueOff val="1875044"/>
                <a:satOff val="-2813"/>
                <a:lumOff val="-458"/>
                <a:alphaOff val="0"/>
              </a:srgbClr>
            </a:solidFill>
            <a:ln w="25400" cap="flat" cmpd="sng" algn="ctr">
              <a:solidFill>
                <a:srgbClr val="9BBB59">
                  <a:hueOff val="1875044"/>
                  <a:satOff val="-2813"/>
                  <a:lumOff val="-458"/>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 name="Ellipse 10" descr="Argent avec un remplissage uni">
              <a:extLst>
                <a:ext uri="{FF2B5EF4-FFF2-40B4-BE49-F238E27FC236}">
                  <a16:creationId xmlns:a16="http://schemas.microsoft.com/office/drawing/2014/main" id="{3EE97B63-054E-493B-9748-03F6A8592AC4}"/>
                </a:ext>
              </a:extLst>
            </p:cNvPr>
            <p:cNvSpPr/>
            <p:nvPr/>
          </p:nvSpPr>
          <p:spPr>
            <a:xfrm>
              <a:off x="9641990" y="3510761"/>
              <a:ext cx="541426" cy="541384"/>
            </a:xfrm>
            <a:prstGeom prst="ellipse">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Ellipse 11">
              <a:extLst>
                <a:ext uri="{FF2B5EF4-FFF2-40B4-BE49-F238E27FC236}">
                  <a16:creationId xmlns:a16="http://schemas.microsoft.com/office/drawing/2014/main" id="{CFB3B615-B53A-4A43-9437-9DAB504C7E37}"/>
                </a:ext>
              </a:extLst>
            </p:cNvPr>
            <p:cNvSpPr/>
            <p:nvPr/>
          </p:nvSpPr>
          <p:spPr>
            <a:xfrm>
              <a:off x="9365772" y="2608453"/>
              <a:ext cx="787120" cy="786812"/>
            </a:xfrm>
            <a:prstGeom prst="ellipse">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3" name="Cercle : creux 12">
              <a:extLst>
                <a:ext uri="{FF2B5EF4-FFF2-40B4-BE49-F238E27FC236}">
                  <a16:creationId xmlns:a16="http://schemas.microsoft.com/office/drawing/2014/main" id="{29FDE938-C580-469F-A864-B27AE92FCBF4}"/>
                </a:ext>
              </a:extLst>
            </p:cNvPr>
            <p:cNvSpPr/>
            <p:nvPr/>
          </p:nvSpPr>
          <p:spPr>
            <a:xfrm>
              <a:off x="10281494" y="4071223"/>
              <a:ext cx="193152" cy="193351"/>
            </a:xfrm>
            <a:prstGeom prst="donut">
              <a:avLst>
                <a:gd name="adj" fmla="val 7460"/>
              </a:avLst>
            </a:prstGeom>
            <a:solidFill>
              <a:srgbClr val="9BBB59">
                <a:hueOff val="3750088"/>
                <a:satOff val="-5627"/>
                <a:lumOff val="-915"/>
                <a:alphaOff val="0"/>
              </a:srgbClr>
            </a:solidFill>
            <a:ln w="25400" cap="flat" cmpd="sng" algn="ctr">
              <a:solidFill>
                <a:srgbClr val="9BBB59">
                  <a:hueOff val="3750088"/>
                  <a:satOff val="-5627"/>
                  <a:lumOff val="-915"/>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4" name="Cercle : creux 13">
              <a:extLst>
                <a:ext uri="{FF2B5EF4-FFF2-40B4-BE49-F238E27FC236}">
                  <a16:creationId xmlns:a16="http://schemas.microsoft.com/office/drawing/2014/main" id="{B0983D13-1DB7-41C3-81FF-901428AE0D3C}"/>
                </a:ext>
              </a:extLst>
            </p:cNvPr>
            <p:cNvSpPr/>
            <p:nvPr/>
          </p:nvSpPr>
          <p:spPr>
            <a:xfrm>
              <a:off x="9096059" y="2389321"/>
              <a:ext cx="348274" cy="348033"/>
            </a:xfrm>
            <a:prstGeom prst="donut">
              <a:avLst>
                <a:gd name="adj" fmla="val 7460"/>
              </a:avLst>
            </a:prstGeom>
            <a:solidFill>
              <a:srgbClr val="9BBB59">
                <a:hueOff val="4687610"/>
                <a:satOff val="-7033"/>
                <a:lumOff val="-1144"/>
                <a:alphaOff val="0"/>
              </a:srgbClr>
            </a:solidFill>
            <a:ln w="25400" cap="flat" cmpd="sng" algn="ctr">
              <a:solidFill>
                <a:srgbClr val="9BBB59">
                  <a:hueOff val="4687610"/>
                  <a:satOff val="-7033"/>
                  <a:lumOff val="-1144"/>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5" name="Ellipse 14" descr="Avis des clients avec un remplissage uni">
              <a:extLst>
                <a:ext uri="{FF2B5EF4-FFF2-40B4-BE49-F238E27FC236}">
                  <a16:creationId xmlns:a16="http://schemas.microsoft.com/office/drawing/2014/main" id="{2944EDA8-6AFB-475E-845D-93322E00D86E}"/>
                </a:ext>
              </a:extLst>
            </p:cNvPr>
            <p:cNvSpPr/>
            <p:nvPr/>
          </p:nvSpPr>
          <p:spPr>
            <a:xfrm>
              <a:off x="9407305" y="2649701"/>
              <a:ext cx="704054" cy="703800"/>
            </a:xfrm>
            <a:prstGeom prst="ellipse">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6" name="Ellipse 15">
              <a:extLst>
                <a:ext uri="{FF2B5EF4-FFF2-40B4-BE49-F238E27FC236}">
                  <a16:creationId xmlns:a16="http://schemas.microsoft.com/office/drawing/2014/main" id="{DAEDCEAC-ECAE-4504-9384-8A68C322DD3D}"/>
                </a:ext>
              </a:extLst>
            </p:cNvPr>
            <p:cNvSpPr/>
            <p:nvPr/>
          </p:nvSpPr>
          <p:spPr>
            <a:xfrm>
              <a:off x="9453841" y="1908261"/>
              <a:ext cx="551935" cy="551697"/>
            </a:xfrm>
            <a:prstGeom prst="ellipse">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7" name="Cercle : creux 16">
              <a:extLst>
                <a:ext uri="{FF2B5EF4-FFF2-40B4-BE49-F238E27FC236}">
                  <a16:creationId xmlns:a16="http://schemas.microsoft.com/office/drawing/2014/main" id="{15C5ED65-262C-4F23-BF18-35E633913EBC}"/>
                </a:ext>
              </a:extLst>
            </p:cNvPr>
            <p:cNvSpPr/>
            <p:nvPr/>
          </p:nvSpPr>
          <p:spPr>
            <a:xfrm>
              <a:off x="10709831" y="1106496"/>
              <a:ext cx="129101" cy="128901"/>
            </a:xfrm>
            <a:prstGeom prst="donut">
              <a:avLst>
                <a:gd name="adj" fmla="val 7460"/>
              </a:avLst>
            </a:prstGeom>
            <a:solidFill>
              <a:srgbClr val="9BBB59">
                <a:hueOff val="6562654"/>
                <a:satOff val="-9847"/>
                <a:lumOff val="-1601"/>
                <a:alphaOff val="0"/>
              </a:srgbClr>
            </a:solidFill>
            <a:ln w="25400" cap="flat" cmpd="sng" algn="ctr">
              <a:solidFill>
                <a:srgbClr val="9BBB59">
                  <a:hueOff val="6562654"/>
                  <a:satOff val="-9847"/>
                  <a:lumOff val="-1601"/>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8" name="Ellipse 17" descr="Réseaux sociaux avec un remplissage uni">
              <a:extLst>
                <a:ext uri="{FF2B5EF4-FFF2-40B4-BE49-F238E27FC236}">
                  <a16:creationId xmlns:a16="http://schemas.microsoft.com/office/drawing/2014/main" id="{43B2E001-0BEC-4D70-A61E-CACE55014814}"/>
                </a:ext>
              </a:extLst>
            </p:cNvPr>
            <p:cNvSpPr/>
            <p:nvPr/>
          </p:nvSpPr>
          <p:spPr>
            <a:xfrm>
              <a:off x="9486367" y="1940744"/>
              <a:ext cx="486883" cy="486730"/>
            </a:xfrm>
            <a:prstGeom prst="ellipse">
              <a:avLst/>
            </a:prstGeom>
            <a: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9" name="Ellipse 18">
              <a:extLst>
                <a:ext uri="{FF2B5EF4-FFF2-40B4-BE49-F238E27FC236}">
                  <a16:creationId xmlns:a16="http://schemas.microsoft.com/office/drawing/2014/main" id="{335E51D3-FAD3-4FA7-87DC-41C167B69597}"/>
                </a:ext>
              </a:extLst>
            </p:cNvPr>
            <p:cNvSpPr/>
            <p:nvPr/>
          </p:nvSpPr>
          <p:spPr>
            <a:xfrm>
              <a:off x="9840646" y="1392657"/>
              <a:ext cx="511403" cy="511479"/>
            </a:xfrm>
            <a:prstGeom prst="ellipse">
              <a:avLst/>
            </a:prstGeom>
            <a:solidFill>
              <a:srgbClr val="9BBB59">
                <a:hueOff val="7500176"/>
                <a:satOff val="-11253"/>
                <a:lumOff val="-1830"/>
                <a:alphaOff val="0"/>
              </a:srgbClr>
            </a:solidFill>
            <a:ln w="25400" cap="flat" cmpd="sng" algn="ctr">
              <a:solidFill>
                <a:srgbClr val="9BBB59">
                  <a:hueOff val="7500176"/>
                  <a:satOff val="-11253"/>
                  <a:lumOff val="-183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0" name="Ellipse 19" descr="Marketing avec un remplissage uni">
              <a:extLst>
                <a:ext uri="{FF2B5EF4-FFF2-40B4-BE49-F238E27FC236}">
                  <a16:creationId xmlns:a16="http://schemas.microsoft.com/office/drawing/2014/main" id="{24CAC188-710C-4F31-964D-46BA71F21A9A}"/>
                </a:ext>
              </a:extLst>
            </p:cNvPr>
            <p:cNvSpPr/>
            <p:nvPr/>
          </p:nvSpPr>
          <p:spPr>
            <a:xfrm>
              <a:off x="9870670" y="1422562"/>
              <a:ext cx="451355" cy="451154"/>
            </a:xfrm>
            <a:prstGeom prst="ellipse">
              <a:avLst/>
            </a:prstGeom>
            <a: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1" name="Ellipse 20">
              <a:extLst>
                <a:ext uri="{FF2B5EF4-FFF2-40B4-BE49-F238E27FC236}">
                  <a16:creationId xmlns:a16="http://schemas.microsoft.com/office/drawing/2014/main" id="{0AEF36F9-0CEE-4AA5-9982-482FCE5C993F}"/>
                </a:ext>
              </a:extLst>
            </p:cNvPr>
            <p:cNvSpPr/>
            <p:nvPr/>
          </p:nvSpPr>
          <p:spPr>
            <a:xfrm>
              <a:off x="9121579" y="4393476"/>
              <a:ext cx="879192" cy="879621"/>
            </a:xfrm>
            <a:prstGeom prst="ellipse">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2" name="Cercle : creux 21">
              <a:extLst>
                <a:ext uri="{FF2B5EF4-FFF2-40B4-BE49-F238E27FC236}">
                  <a16:creationId xmlns:a16="http://schemas.microsoft.com/office/drawing/2014/main" id="{5372E832-3CAA-4A28-A2B8-37057E98155A}"/>
                </a:ext>
              </a:extLst>
            </p:cNvPr>
            <p:cNvSpPr/>
            <p:nvPr/>
          </p:nvSpPr>
          <p:spPr>
            <a:xfrm>
              <a:off x="10323026" y="1209617"/>
              <a:ext cx="257703" cy="257802"/>
            </a:xfrm>
            <a:prstGeom prst="donut">
              <a:avLst>
                <a:gd name="adj" fmla="val 7460"/>
              </a:avLst>
            </a:prstGeom>
            <a:solidFill>
              <a:srgbClr val="9BBB59">
                <a:hueOff val="9375220"/>
                <a:satOff val="-14067"/>
                <a:lumOff val="-2288"/>
                <a:alphaOff val="0"/>
              </a:srgbClr>
            </a:solidFill>
            <a:ln w="25400" cap="flat" cmpd="sng" algn="ctr">
              <a:solidFill>
                <a:srgbClr val="9BBB59">
                  <a:hueOff val="9375220"/>
                  <a:satOff val="-14067"/>
                  <a:lumOff val="-2288"/>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3" name="Ellipse 22" descr="Pièces de puzzle avec un remplissage uni">
              <a:extLst>
                <a:ext uri="{FF2B5EF4-FFF2-40B4-BE49-F238E27FC236}">
                  <a16:creationId xmlns:a16="http://schemas.microsoft.com/office/drawing/2014/main" id="{532BF7D3-0561-4D55-A0E6-D77A8C3AE058}"/>
                </a:ext>
              </a:extLst>
            </p:cNvPr>
            <p:cNvSpPr/>
            <p:nvPr/>
          </p:nvSpPr>
          <p:spPr>
            <a:xfrm>
              <a:off x="9168116" y="4439881"/>
              <a:ext cx="786619" cy="786297"/>
            </a:xfrm>
            <a:prstGeom prst="ellipse">
              <a:avLst/>
            </a:prstGeom>
            <a:blipFill>
              <a:blip r:embed="rId13">
                <a:extLst>
                  <a:ext uri="{96DAC541-7B7A-43D3-8B79-37D633B846F1}">
                    <asvg:svgBlip xmlns:asvg="http://schemas.microsoft.com/office/drawing/2016/SVG/main" r:embed="rId14"/>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4" name="Ellipse 23">
              <a:extLst>
                <a:ext uri="{FF2B5EF4-FFF2-40B4-BE49-F238E27FC236}">
                  <a16:creationId xmlns:a16="http://schemas.microsoft.com/office/drawing/2014/main" id="{1E943CF2-5900-4950-B431-B22426F74F99}"/>
                </a:ext>
              </a:extLst>
            </p:cNvPr>
            <p:cNvSpPr/>
            <p:nvPr/>
          </p:nvSpPr>
          <p:spPr>
            <a:xfrm>
              <a:off x="9835642" y="5130791"/>
              <a:ext cx="551935" cy="551697"/>
            </a:xfrm>
            <a:prstGeom prst="ellipse">
              <a:avLst/>
            </a:prstGeom>
            <a:solidFill>
              <a:srgbClr val="9BBB59">
                <a:hueOff val="10312742"/>
                <a:satOff val="-15473"/>
                <a:lumOff val="-2516"/>
                <a:alphaOff val="0"/>
              </a:srgbClr>
            </a:solidFill>
            <a:ln w="25400" cap="flat" cmpd="sng" algn="ctr">
              <a:solidFill>
                <a:srgbClr val="9BBB59">
                  <a:hueOff val="10312742"/>
                  <a:satOff val="-15473"/>
                  <a:lumOff val="-2516"/>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5" name="Ellipse 24" descr="Classe avec un remplissage uni">
              <a:extLst>
                <a:ext uri="{FF2B5EF4-FFF2-40B4-BE49-F238E27FC236}">
                  <a16:creationId xmlns:a16="http://schemas.microsoft.com/office/drawing/2014/main" id="{FECE7ECF-FF2D-4754-ABC4-432446AB35D3}"/>
                </a:ext>
              </a:extLst>
            </p:cNvPr>
            <p:cNvSpPr/>
            <p:nvPr/>
          </p:nvSpPr>
          <p:spPr>
            <a:xfrm>
              <a:off x="9868168" y="5163274"/>
              <a:ext cx="486883" cy="486730"/>
            </a:xfrm>
            <a:prstGeom prst="ellipse">
              <a:avLst/>
            </a:prstGeom>
            <a: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6" name="Ellipse 25">
              <a:extLst>
                <a:ext uri="{FF2B5EF4-FFF2-40B4-BE49-F238E27FC236}">
                  <a16:creationId xmlns:a16="http://schemas.microsoft.com/office/drawing/2014/main" id="{5BC2D9CB-0B62-453D-A21E-0703E8CB02F1}"/>
                </a:ext>
              </a:extLst>
            </p:cNvPr>
            <p:cNvSpPr/>
            <p:nvPr/>
          </p:nvSpPr>
          <p:spPr>
            <a:xfrm>
              <a:off x="10415099" y="5493261"/>
              <a:ext cx="511403" cy="511479"/>
            </a:xfrm>
            <a:prstGeom prst="ellipse">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7" name="Ellipse 26" descr="Internet avec un remplissage uni">
              <a:extLst>
                <a:ext uri="{FF2B5EF4-FFF2-40B4-BE49-F238E27FC236}">
                  <a16:creationId xmlns:a16="http://schemas.microsoft.com/office/drawing/2014/main" id="{BF486C84-5FDF-450F-9CE1-286E05D2E516}"/>
                </a:ext>
              </a:extLst>
            </p:cNvPr>
            <p:cNvSpPr/>
            <p:nvPr/>
          </p:nvSpPr>
          <p:spPr>
            <a:xfrm>
              <a:off x="10459634" y="5538119"/>
              <a:ext cx="422332" cy="422280"/>
            </a:xfrm>
            <a:prstGeom prst="ellipse">
              <a:avLst/>
            </a:prstGeom>
            <a: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8" name="Forme libre : forme 27">
              <a:extLst>
                <a:ext uri="{FF2B5EF4-FFF2-40B4-BE49-F238E27FC236}">
                  <a16:creationId xmlns:a16="http://schemas.microsoft.com/office/drawing/2014/main" id="{3DF5C4EF-489E-468F-A96D-6D7C6DF44381}"/>
                </a:ext>
              </a:extLst>
            </p:cNvPr>
            <p:cNvSpPr/>
            <p:nvPr/>
          </p:nvSpPr>
          <p:spPr>
            <a:xfrm>
              <a:off x="7188056" y="2649701"/>
              <a:ext cx="1740371" cy="567165"/>
            </a:xfrm>
            <a:custGeom>
              <a:avLst/>
              <a:gdLst>
                <a:gd name="connsiteX0" fmla="*/ 0 w 1740371"/>
                <a:gd name="connsiteY0" fmla="*/ 0 h 567165"/>
                <a:gd name="connsiteX1" fmla="*/ 1740371 w 1740371"/>
                <a:gd name="connsiteY1" fmla="*/ 0 h 567165"/>
                <a:gd name="connsiteX2" fmla="*/ 1740371 w 1740371"/>
                <a:gd name="connsiteY2" fmla="*/ 567165 h 567165"/>
                <a:gd name="connsiteX3" fmla="*/ 0 w 1740371"/>
                <a:gd name="connsiteY3" fmla="*/ 567165 h 567165"/>
                <a:gd name="connsiteX4" fmla="*/ 0 w 1740371"/>
                <a:gd name="connsiteY4" fmla="*/ 0 h 56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567165">
                  <a:moveTo>
                    <a:pt x="0" y="0"/>
                  </a:moveTo>
                  <a:lnTo>
                    <a:pt x="1740371" y="0"/>
                  </a:lnTo>
                  <a:lnTo>
                    <a:pt x="1740371" y="567165"/>
                  </a:lnTo>
                  <a:lnTo>
                    <a:pt x="0" y="56716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 numCol="1" spcCol="1270" anchor="b" anchorCtr="0">
              <a:noAutofit/>
            </a:bodyPr>
            <a:lstStyle/>
            <a:p>
              <a:pPr marL="0" lvl="0" indent="0" algn="r"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Régional Cooperation</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29" name="Forme libre : forme 28">
              <a:extLst>
                <a:ext uri="{FF2B5EF4-FFF2-40B4-BE49-F238E27FC236}">
                  <a16:creationId xmlns:a16="http://schemas.microsoft.com/office/drawing/2014/main" id="{09DEE127-F613-4230-930D-3E04AF67E41E}"/>
                </a:ext>
              </a:extLst>
            </p:cNvPr>
            <p:cNvSpPr/>
            <p:nvPr/>
          </p:nvSpPr>
          <p:spPr>
            <a:xfrm>
              <a:off x="10346045" y="3575728"/>
              <a:ext cx="1740371" cy="463011"/>
            </a:xfrm>
            <a:custGeom>
              <a:avLst/>
              <a:gdLst>
                <a:gd name="connsiteX0" fmla="*/ 0 w 1740371"/>
                <a:gd name="connsiteY0" fmla="*/ 0 h 541384"/>
                <a:gd name="connsiteX1" fmla="*/ 1740371 w 1740371"/>
                <a:gd name="connsiteY1" fmla="*/ 0 h 541384"/>
                <a:gd name="connsiteX2" fmla="*/ 1740371 w 1740371"/>
                <a:gd name="connsiteY2" fmla="*/ 541384 h 541384"/>
                <a:gd name="connsiteX3" fmla="*/ 0 w 1740371"/>
                <a:gd name="connsiteY3" fmla="*/ 541384 h 541384"/>
                <a:gd name="connsiteX4" fmla="*/ 0 w 1740371"/>
                <a:gd name="connsiteY4" fmla="*/ 0 h 54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541384">
                  <a:moveTo>
                    <a:pt x="0" y="0"/>
                  </a:moveTo>
                  <a:lnTo>
                    <a:pt x="1740371" y="0"/>
                  </a:lnTo>
                  <a:lnTo>
                    <a:pt x="1740371" y="541384"/>
                  </a:lnTo>
                  <a:lnTo>
                    <a:pt x="0" y="54138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Small Grants</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30" name="Forme libre : forme 29">
              <a:extLst>
                <a:ext uri="{FF2B5EF4-FFF2-40B4-BE49-F238E27FC236}">
                  <a16:creationId xmlns:a16="http://schemas.microsoft.com/office/drawing/2014/main" id="{DA2767C7-8482-4387-BA54-00CC1FA7BE3F}"/>
                </a:ext>
              </a:extLst>
            </p:cNvPr>
            <p:cNvSpPr/>
            <p:nvPr/>
          </p:nvSpPr>
          <p:spPr>
            <a:xfrm>
              <a:off x="10281494" y="2649701"/>
              <a:ext cx="1740371" cy="703800"/>
            </a:xfrm>
            <a:custGeom>
              <a:avLst/>
              <a:gdLst>
                <a:gd name="connsiteX0" fmla="*/ 0 w 1740371"/>
                <a:gd name="connsiteY0" fmla="*/ 0 h 703800"/>
                <a:gd name="connsiteX1" fmla="*/ 1740371 w 1740371"/>
                <a:gd name="connsiteY1" fmla="*/ 0 h 703800"/>
                <a:gd name="connsiteX2" fmla="*/ 1740371 w 1740371"/>
                <a:gd name="connsiteY2" fmla="*/ 703800 h 703800"/>
                <a:gd name="connsiteX3" fmla="*/ 0 w 1740371"/>
                <a:gd name="connsiteY3" fmla="*/ 703800 h 703800"/>
                <a:gd name="connsiteX4" fmla="*/ 0 w 1740371"/>
                <a:gd name="connsiteY4" fmla="*/ 0 h 70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703800">
                  <a:moveTo>
                    <a:pt x="0" y="0"/>
                  </a:moveTo>
                  <a:lnTo>
                    <a:pt x="1740371" y="0"/>
                  </a:lnTo>
                  <a:lnTo>
                    <a:pt x="1740371" y="703800"/>
                  </a:lnTo>
                  <a:lnTo>
                    <a:pt x="0" y="7038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Working Groups</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31" name="Forme libre : forme 30">
              <a:extLst>
                <a:ext uri="{FF2B5EF4-FFF2-40B4-BE49-F238E27FC236}">
                  <a16:creationId xmlns:a16="http://schemas.microsoft.com/office/drawing/2014/main" id="{A1A71C66-F729-4D0F-8279-D52A1048C4E7}"/>
                </a:ext>
              </a:extLst>
            </p:cNvPr>
            <p:cNvSpPr/>
            <p:nvPr/>
          </p:nvSpPr>
          <p:spPr>
            <a:xfrm>
              <a:off x="10129374" y="1940744"/>
              <a:ext cx="1740371" cy="486730"/>
            </a:xfrm>
            <a:custGeom>
              <a:avLst/>
              <a:gdLst>
                <a:gd name="connsiteX0" fmla="*/ 0 w 1740371"/>
                <a:gd name="connsiteY0" fmla="*/ 0 h 486730"/>
                <a:gd name="connsiteX1" fmla="*/ 1740371 w 1740371"/>
                <a:gd name="connsiteY1" fmla="*/ 0 h 486730"/>
                <a:gd name="connsiteX2" fmla="*/ 1740371 w 1740371"/>
                <a:gd name="connsiteY2" fmla="*/ 486730 h 486730"/>
                <a:gd name="connsiteX3" fmla="*/ 0 w 1740371"/>
                <a:gd name="connsiteY3" fmla="*/ 486730 h 486730"/>
                <a:gd name="connsiteX4" fmla="*/ 0 w 1740371"/>
                <a:gd name="connsiteY4" fmla="*/ 0 h 48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486730">
                  <a:moveTo>
                    <a:pt x="0" y="0"/>
                  </a:moveTo>
                  <a:lnTo>
                    <a:pt x="1740371" y="0"/>
                  </a:lnTo>
                  <a:lnTo>
                    <a:pt x="1740371" y="486730"/>
                  </a:lnTo>
                  <a:lnTo>
                    <a:pt x="0" y="48673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Networks</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32" name="Forme libre : forme 31">
              <a:extLst>
                <a:ext uri="{FF2B5EF4-FFF2-40B4-BE49-F238E27FC236}">
                  <a16:creationId xmlns:a16="http://schemas.microsoft.com/office/drawing/2014/main" id="{4F520769-B45E-4506-93DF-D9523F11F8D0}"/>
                </a:ext>
              </a:extLst>
            </p:cNvPr>
            <p:cNvSpPr/>
            <p:nvPr/>
          </p:nvSpPr>
          <p:spPr>
            <a:xfrm>
              <a:off x="10451628" y="1428749"/>
              <a:ext cx="1740371" cy="444966"/>
            </a:xfrm>
            <a:custGeom>
              <a:avLst/>
              <a:gdLst>
                <a:gd name="connsiteX0" fmla="*/ 0 w 1740371"/>
                <a:gd name="connsiteY0" fmla="*/ 0 h 444966"/>
                <a:gd name="connsiteX1" fmla="*/ 1740371 w 1740371"/>
                <a:gd name="connsiteY1" fmla="*/ 0 h 444966"/>
                <a:gd name="connsiteX2" fmla="*/ 1740371 w 1740371"/>
                <a:gd name="connsiteY2" fmla="*/ 444966 h 444966"/>
                <a:gd name="connsiteX3" fmla="*/ 0 w 1740371"/>
                <a:gd name="connsiteY3" fmla="*/ 444966 h 444966"/>
                <a:gd name="connsiteX4" fmla="*/ 0 w 1740371"/>
                <a:gd name="connsiteY4" fmla="*/ 0 h 44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444966">
                  <a:moveTo>
                    <a:pt x="0" y="0"/>
                  </a:moveTo>
                  <a:lnTo>
                    <a:pt x="1740371" y="0"/>
                  </a:lnTo>
                  <a:lnTo>
                    <a:pt x="1740371" y="444966"/>
                  </a:lnTo>
                  <a:lnTo>
                    <a:pt x="0" y="44496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l"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Communication / promotion</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33" name="Forme libre : forme 32">
              <a:extLst>
                <a:ext uri="{FF2B5EF4-FFF2-40B4-BE49-F238E27FC236}">
                  <a16:creationId xmlns:a16="http://schemas.microsoft.com/office/drawing/2014/main" id="{FAE6BBD1-DE47-401C-A2E3-6CA483FB6B15}"/>
                </a:ext>
              </a:extLst>
            </p:cNvPr>
            <p:cNvSpPr/>
            <p:nvPr/>
          </p:nvSpPr>
          <p:spPr>
            <a:xfrm>
              <a:off x="7315969" y="4496082"/>
              <a:ext cx="1740371" cy="786297"/>
            </a:xfrm>
            <a:custGeom>
              <a:avLst/>
              <a:gdLst>
                <a:gd name="connsiteX0" fmla="*/ 0 w 1740371"/>
                <a:gd name="connsiteY0" fmla="*/ 0 h 786297"/>
                <a:gd name="connsiteX1" fmla="*/ 1740371 w 1740371"/>
                <a:gd name="connsiteY1" fmla="*/ 0 h 786297"/>
                <a:gd name="connsiteX2" fmla="*/ 1740371 w 1740371"/>
                <a:gd name="connsiteY2" fmla="*/ 786297 h 786297"/>
                <a:gd name="connsiteX3" fmla="*/ 0 w 1740371"/>
                <a:gd name="connsiteY3" fmla="*/ 786297 h 786297"/>
                <a:gd name="connsiteX4" fmla="*/ 0 w 1740371"/>
                <a:gd name="connsiteY4" fmla="*/ 0 h 78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786297">
                  <a:moveTo>
                    <a:pt x="0" y="0"/>
                  </a:moveTo>
                  <a:lnTo>
                    <a:pt x="1740371" y="0"/>
                  </a:lnTo>
                  <a:lnTo>
                    <a:pt x="1740371" y="786297"/>
                  </a:lnTo>
                  <a:lnTo>
                    <a:pt x="0" y="78629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lvl="0" indent="0" algn="r"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Projects</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34" name="Forme libre : forme 33">
              <a:extLst>
                <a:ext uri="{FF2B5EF4-FFF2-40B4-BE49-F238E27FC236}">
                  <a16:creationId xmlns:a16="http://schemas.microsoft.com/office/drawing/2014/main" id="{865D8075-E08A-4214-BD3D-87C126A6733C}"/>
                </a:ext>
              </a:extLst>
            </p:cNvPr>
            <p:cNvSpPr/>
            <p:nvPr/>
          </p:nvSpPr>
          <p:spPr>
            <a:xfrm>
              <a:off x="8158319" y="5526512"/>
              <a:ext cx="1740371" cy="397015"/>
            </a:xfrm>
            <a:custGeom>
              <a:avLst/>
              <a:gdLst>
                <a:gd name="connsiteX0" fmla="*/ 0 w 1740371"/>
                <a:gd name="connsiteY0" fmla="*/ 0 h 397015"/>
                <a:gd name="connsiteX1" fmla="*/ 1740371 w 1740371"/>
                <a:gd name="connsiteY1" fmla="*/ 0 h 397015"/>
                <a:gd name="connsiteX2" fmla="*/ 1740371 w 1740371"/>
                <a:gd name="connsiteY2" fmla="*/ 397015 h 397015"/>
                <a:gd name="connsiteX3" fmla="*/ 0 w 1740371"/>
                <a:gd name="connsiteY3" fmla="*/ 397015 h 397015"/>
                <a:gd name="connsiteX4" fmla="*/ 0 w 1740371"/>
                <a:gd name="connsiteY4" fmla="*/ 0 h 39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397015">
                  <a:moveTo>
                    <a:pt x="0" y="0"/>
                  </a:moveTo>
                  <a:lnTo>
                    <a:pt x="1740371" y="0"/>
                  </a:lnTo>
                  <a:lnTo>
                    <a:pt x="1740371" y="397015"/>
                  </a:lnTo>
                  <a:lnTo>
                    <a:pt x="0" y="39701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t" anchorCtr="0">
              <a:noAutofit/>
            </a:bodyPr>
            <a:lstStyle/>
            <a:p>
              <a:pPr marL="0" lvl="0" indent="0" algn="r"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Training of trainers/ conferences</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sp>
          <p:nvSpPr>
            <p:cNvPr id="35" name="Forme libre : forme 34">
              <a:extLst>
                <a:ext uri="{FF2B5EF4-FFF2-40B4-BE49-F238E27FC236}">
                  <a16:creationId xmlns:a16="http://schemas.microsoft.com/office/drawing/2014/main" id="{1D243BAB-9AE7-4D2B-A340-8A5180A077BD}"/>
                </a:ext>
              </a:extLst>
            </p:cNvPr>
            <p:cNvSpPr/>
            <p:nvPr/>
          </p:nvSpPr>
          <p:spPr>
            <a:xfrm>
              <a:off x="9839645" y="5065421"/>
              <a:ext cx="1740371" cy="321514"/>
            </a:xfrm>
            <a:custGeom>
              <a:avLst/>
              <a:gdLst>
                <a:gd name="connsiteX0" fmla="*/ 0 w 1740371"/>
                <a:gd name="connsiteY0" fmla="*/ 0 h 321514"/>
                <a:gd name="connsiteX1" fmla="*/ 1740371 w 1740371"/>
                <a:gd name="connsiteY1" fmla="*/ 0 h 321514"/>
                <a:gd name="connsiteX2" fmla="*/ 1740371 w 1740371"/>
                <a:gd name="connsiteY2" fmla="*/ 321514 h 321514"/>
                <a:gd name="connsiteX3" fmla="*/ 0 w 1740371"/>
                <a:gd name="connsiteY3" fmla="*/ 321514 h 321514"/>
                <a:gd name="connsiteX4" fmla="*/ 0 w 1740371"/>
                <a:gd name="connsiteY4" fmla="*/ 0 h 32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371" h="321514">
                  <a:moveTo>
                    <a:pt x="0" y="0"/>
                  </a:moveTo>
                  <a:lnTo>
                    <a:pt x="1740371" y="0"/>
                  </a:lnTo>
                  <a:lnTo>
                    <a:pt x="1740371" y="321514"/>
                  </a:lnTo>
                  <a:lnTo>
                    <a:pt x="0" y="321514"/>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t" anchorCtr="0">
              <a:noAutofit/>
            </a:bodyPr>
            <a:lstStyle/>
            <a:p>
              <a:pPr marL="0" lvl="0" indent="0" algn="r" defTabSz="355600">
                <a:lnSpc>
                  <a:spcPct val="90000"/>
                </a:lnSpc>
                <a:spcBef>
                  <a:spcPct val="0"/>
                </a:spcBef>
                <a:spcAft>
                  <a:spcPct val="35000"/>
                </a:spcAft>
                <a:buNone/>
              </a:pPr>
              <a:r>
                <a:rPr lang="fr-FR" sz="1600" kern="1200" dirty="0">
                  <a:solidFill>
                    <a:sysClr val="windowText" lastClr="000000">
                      <a:hueOff val="0"/>
                      <a:satOff val="0"/>
                      <a:lumOff val="0"/>
                      <a:alphaOff val="0"/>
                    </a:sysClr>
                  </a:solidFill>
                  <a:latin typeface="Helvetica" pitchFamily="2" charset="0"/>
                  <a:cs typeface="Arial" panose="020B0604020202020204" pitchFamily="34" charset="0"/>
                </a:rPr>
                <a:t>Tools and databases</a:t>
              </a:r>
              <a:endParaRPr lang="fr-GP" sz="1600" kern="1200" dirty="0">
                <a:solidFill>
                  <a:sysClr val="windowText" lastClr="000000">
                    <a:hueOff val="0"/>
                    <a:satOff val="0"/>
                    <a:lumOff val="0"/>
                    <a:alphaOff val="0"/>
                  </a:sysClr>
                </a:solidFill>
                <a:latin typeface="Helvetica" pitchFamily="2" charset="0"/>
                <a:cs typeface="Arial" panose="020B0604020202020204" pitchFamily="34" charset="0"/>
              </a:endParaRPr>
            </a:p>
          </p:txBody>
        </p:sp>
      </p:grpSp>
    </p:spTree>
    <p:extLst>
      <p:ext uri="{BB962C8B-B14F-4D97-AF65-F5344CB8AC3E}">
        <p14:creationId xmlns:p14="http://schemas.microsoft.com/office/powerpoint/2010/main" val="93715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r>
              <a:rPr lang="fr-FR" dirty="0"/>
              <a:t>International </a:t>
            </a:r>
            <a:r>
              <a:rPr lang="fr-FR" dirty="0" err="1"/>
              <a:t>events</a:t>
            </a:r>
            <a:endParaRPr lang="en-US" dirty="0"/>
          </a:p>
        </p:txBody>
      </p:sp>
      <p:sp>
        <p:nvSpPr>
          <p:cNvPr id="10" name="Espace réservé du contenu 9">
            <a:extLst>
              <a:ext uri="{FF2B5EF4-FFF2-40B4-BE49-F238E27FC236}">
                <a16:creationId xmlns:a16="http://schemas.microsoft.com/office/drawing/2014/main" id="{484F6226-E730-4EF5-97BC-EC863B3D8F92}"/>
              </a:ext>
            </a:extLst>
          </p:cNvPr>
          <p:cNvSpPr>
            <a:spLocks noGrp="1"/>
          </p:cNvSpPr>
          <p:nvPr>
            <p:ph sz="half" idx="1"/>
          </p:nvPr>
        </p:nvSpPr>
        <p:spPr/>
        <p:txBody>
          <a:bodyPr/>
          <a:lstStyle/>
          <a:p>
            <a:endParaRPr lang="en-US"/>
          </a:p>
        </p:txBody>
      </p:sp>
      <p:sp>
        <p:nvSpPr>
          <p:cNvPr id="11" name="Espace réservé du contenu 10">
            <a:extLst>
              <a:ext uri="{FF2B5EF4-FFF2-40B4-BE49-F238E27FC236}">
                <a16:creationId xmlns:a16="http://schemas.microsoft.com/office/drawing/2014/main" id="{58F7E20E-41D9-4A98-A1D0-D676285C3278}"/>
              </a:ext>
            </a:extLst>
          </p:cNvPr>
          <p:cNvSpPr>
            <a:spLocks noGrp="1"/>
          </p:cNvSpPr>
          <p:nvPr>
            <p:ph sz="half" idx="2"/>
          </p:nvPr>
        </p:nvSpPr>
        <p:spPr>
          <a:xfrm>
            <a:off x="8697751" y="214256"/>
            <a:ext cx="2971606" cy="5120640"/>
          </a:xfrm>
        </p:spPr>
        <p:txBody>
          <a:bodyPr anchor="t"/>
          <a:lstStyle/>
          <a:p>
            <a:r>
              <a:rPr lang="en-US" sz="2000" b="0" i="0" u="none" strike="noStrike" baseline="0" dirty="0">
                <a:solidFill>
                  <a:srgbClr val="000000"/>
                </a:solidFill>
                <a:latin typeface="Arial" panose="020B0604020202020204" pitchFamily="34" charset="0"/>
              </a:rPr>
              <a:t>SPAW-RAC participated in 42 international events in 2023/2024, </a:t>
            </a:r>
          </a:p>
          <a:p>
            <a:pPr lvl="1"/>
            <a:r>
              <a:rPr lang="en-US" b="0" i="0" u="none" strike="noStrike" baseline="0" dirty="0">
                <a:solidFill>
                  <a:srgbClr val="000000"/>
                </a:solidFill>
                <a:latin typeface="Arial" panose="020B0604020202020204" pitchFamily="34" charset="0"/>
              </a:rPr>
              <a:t>20 in-person </a:t>
            </a:r>
          </a:p>
          <a:p>
            <a:pPr lvl="1"/>
            <a:r>
              <a:rPr lang="en-US" b="0" i="0" u="none" strike="noStrike" baseline="0" dirty="0">
                <a:solidFill>
                  <a:srgbClr val="000000"/>
                </a:solidFill>
                <a:latin typeface="Arial" panose="020B0604020202020204" pitchFamily="34" charset="0"/>
              </a:rPr>
              <a:t>22 online meetings</a:t>
            </a:r>
          </a:p>
          <a:p>
            <a:pPr lvl="1"/>
            <a:endParaRPr lang="en-US" dirty="0">
              <a:solidFill>
                <a:srgbClr val="000000"/>
              </a:solidFill>
              <a:latin typeface="Arial" panose="020B0604020202020204" pitchFamily="34" charset="0"/>
            </a:endParaRPr>
          </a:p>
          <a:p>
            <a:r>
              <a:rPr lang="en-US" sz="1800" b="0" i="0" u="none" strike="noStrike" baseline="0" dirty="0">
                <a:solidFill>
                  <a:srgbClr val="000000"/>
                </a:solidFill>
              </a:rPr>
              <a:t>Mostly annual conferences</a:t>
            </a:r>
            <a:endParaRPr lang="en-US" dirty="0"/>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2" name="Image 11">
            <a:extLst>
              <a:ext uri="{FF2B5EF4-FFF2-40B4-BE49-F238E27FC236}">
                <a16:creationId xmlns:a16="http://schemas.microsoft.com/office/drawing/2014/main" id="{0A6E4C19-9BFA-410F-879E-12578822F6CF}"/>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1" y="0"/>
            <a:ext cx="5286804" cy="6858000"/>
          </a:xfrm>
          <a:prstGeom prst="rect">
            <a:avLst/>
          </a:prstGeom>
          <a:noFill/>
        </p:spPr>
      </p:pic>
    </p:spTree>
    <p:extLst>
      <p:ext uri="{BB962C8B-B14F-4D97-AF65-F5344CB8AC3E}">
        <p14:creationId xmlns:p14="http://schemas.microsoft.com/office/powerpoint/2010/main" val="129586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03E1A-F92A-424F-A38D-3B09673CC982}"/>
              </a:ext>
            </a:extLst>
          </p:cNvPr>
          <p:cNvSpPr>
            <a:spLocks noGrp="1"/>
          </p:cNvSpPr>
          <p:nvPr>
            <p:ph type="title"/>
          </p:nvPr>
        </p:nvSpPr>
        <p:spPr/>
        <p:txBody>
          <a:bodyPr>
            <a:normAutofit/>
          </a:bodyPr>
          <a:lstStyle/>
          <a:p>
            <a:r>
              <a:rPr lang="fr-FR" sz="3200" dirty="0"/>
              <a:t>Communication </a:t>
            </a:r>
            <a:r>
              <a:rPr lang="fr-FR" sz="3200" dirty="0" err="1"/>
              <a:t>strategy</a:t>
            </a:r>
            <a:endParaRPr lang="en-US" sz="3200" dirty="0"/>
          </a:p>
        </p:txBody>
      </p:sp>
      <p:sp>
        <p:nvSpPr>
          <p:cNvPr id="4" name="Espace réservé du pied de page 3">
            <a:extLst>
              <a:ext uri="{FF2B5EF4-FFF2-40B4-BE49-F238E27FC236}">
                <a16:creationId xmlns:a16="http://schemas.microsoft.com/office/drawing/2014/main" id="{1A19F97F-880E-42FB-9A16-63C5D613761E}"/>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430AA5F1-2FDF-4C30-980C-04A446CCDF85}"/>
              </a:ext>
            </a:extLst>
          </p:cNvPr>
          <p:cNvSpPr>
            <a:spLocks noGrp="1"/>
          </p:cNvSpPr>
          <p:nvPr>
            <p:ph type="sldNum" sz="quarter" idx="12"/>
          </p:nvPr>
        </p:nvSpPr>
        <p:spPr/>
        <p:txBody>
          <a:bodyPr/>
          <a:lstStyle/>
          <a:p>
            <a:fld id="{6D22F896-40B5-4ADD-8801-0D06FADFA095}" type="slidenum">
              <a:rPr lang="en-US" smtClean="0"/>
              <a:t>9</a:t>
            </a:fld>
            <a:endParaRPr lang="en-US" dirty="0"/>
          </a:p>
        </p:txBody>
      </p:sp>
      <p:grpSp>
        <p:nvGrpSpPr>
          <p:cNvPr id="6" name="Groupe 5">
            <a:extLst>
              <a:ext uri="{FF2B5EF4-FFF2-40B4-BE49-F238E27FC236}">
                <a16:creationId xmlns:a16="http://schemas.microsoft.com/office/drawing/2014/main" id="{E4A45155-BFB0-4DD2-BB98-A53F83C494F9}"/>
              </a:ext>
            </a:extLst>
          </p:cNvPr>
          <p:cNvGrpSpPr/>
          <p:nvPr/>
        </p:nvGrpSpPr>
        <p:grpSpPr>
          <a:xfrm>
            <a:off x="4235916" y="476495"/>
            <a:ext cx="6804025" cy="5433695"/>
            <a:chOff x="0" y="0"/>
            <a:chExt cx="6804025" cy="5433695"/>
          </a:xfrm>
        </p:grpSpPr>
        <p:grpSp>
          <p:nvGrpSpPr>
            <p:cNvPr id="7" name="Groupe 6">
              <a:extLst>
                <a:ext uri="{FF2B5EF4-FFF2-40B4-BE49-F238E27FC236}">
                  <a16:creationId xmlns:a16="http://schemas.microsoft.com/office/drawing/2014/main" id="{14BBBD98-EA0E-4E96-A925-58B4650E9B48}"/>
                </a:ext>
              </a:extLst>
            </p:cNvPr>
            <p:cNvGrpSpPr/>
            <p:nvPr/>
          </p:nvGrpSpPr>
          <p:grpSpPr>
            <a:xfrm>
              <a:off x="0" y="0"/>
              <a:ext cx="6804025" cy="2251075"/>
              <a:chOff x="0" y="0"/>
              <a:chExt cx="6804025" cy="2251075"/>
            </a:xfrm>
          </p:grpSpPr>
          <p:sp>
            <p:nvSpPr>
              <p:cNvPr id="20" name="Forme libre : forme 19">
                <a:extLst>
                  <a:ext uri="{FF2B5EF4-FFF2-40B4-BE49-F238E27FC236}">
                    <a16:creationId xmlns:a16="http://schemas.microsoft.com/office/drawing/2014/main" id="{16513BEF-2EB6-4123-890B-C0E26D19DB9F}"/>
                  </a:ext>
                </a:extLst>
              </p:cNvPr>
              <p:cNvSpPr/>
              <p:nvPr/>
            </p:nvSpPr>
            <p:spPr>
              <a:xfrm>
                <a:off x="0" y="0"/>
                <a:ext cx="6426200" cy="1175638"/>
              </a:xfrm>
              <a:custGeom>
                <a:avLst/>
                <a:gdLst>
                  <a:gd name="connsiteX0" fmla="*/ 167429 w 2803640"/>
                  <a:gd name="connsiteY0" fmla="*/ 0 h 2092858"/>
                  <a:gd name="connsiteX1" fmla="*/ 2636211 w 2803640"/>
                  <a:gd name="connsiteY1" fmla="*/ 0 h 2092858"/>
                  <a:gd name="connsiteX2" fmla="*/ 2803640 w 2803640"/>
                  <a:gd name="connsiteY2" fmla="*/ 167429 h 2092858"/>
                  <a:gd name="connsiteX3" fmla="*/ 2803640 w 2803640"/>
                  <a:gd name="connsiteY3" fmla="*/ 2092858 h 2092858"/>
                  <a:gd name="connsiteX4" fmla="*/ 2803640 w 2803640"/>
                  <a:gd name="connsiteY4" fmla="*/ 2092858 h 2092858"/>
                  <a:gd name="connsiteX5" fmla="*/ 0 w 2803640"/>
                  <a:gd name="connsiteY5" fmla="*/ 2092858 h 2092858"/>
                  <a:gd name="connsiteX6" fmla="*/ 0 w 2803640"/>
                  <a:gd name="connsiteY6" fmla="*/ 2092858 h 2092858"/>
                  <a:gd name="connsiteX7" fmla="*/ 0 w 2803640"/>
                  <a:gd name="connsiteY7" fmla="*/ 167429 h 2092858"/>
                  <a:gd name="connsiteX8" fmla="*/ 167429 w 2803640"/>
                  <a:gd name="connsiteY8" fmla="*/ 0 h 2092858"/>
                  <a:gd name="connsiteX0" fmla="*/ 167429 w 2803640"/>
                  <a:gd name="connsiteY0" fmla="*/ 0 h 2092858"/>
                  <a:gd name="connsiteX1" fmla="*/ 2636211 w 2803640"/>
                  <a:gd name="connsiteY1" fmla="*/ 0 h 2092858"/>
                  <a:gd name="connsiteX2" fmla="*/ 2803640 w 2803640"/>
                  <a:gd name="connsiteY2" fmla="*/ 167429 h 2092858"/>
                  <a:gd name="connsiteX3" fmla="*/ 2803640 w 2803640"/>
                  <a:gd name="connsiteY3" fmla="*/ 2092858 h 2092858"/>
                  <a:gd name="connsiteX4" fmla="*/ 2803640 w 2803640"/>
                  <a:gd name="connsiteY4" fmla="*/ 2092858 h 2092858"/>
                  <a:gd name="connsiteX5" fmla="*/ 0 w 2803640"/>
                  <a:gd name="connsiteY5" fmla="*/ 2092858 h 2092858"/>
                  <a:gd name="connsiteX6" fmla="*/ 0 w 2803640"/>
                  <a:gd name="connsiteY6" fmla="*/ 2092858 h 2092858"/>
                  <a:gd name="connsiteX7" fmla="*/ 0 w 2803640"/>
                  <a:gd name="connsiteY7" fmla="*/ 404996 h 2092858"/>
                  <a:gd name="connsiteX8" fmla="*/ 167429 w 2803640"/>
                  <a:gd name="connsiteY8" fmla="*/ 0 h 2092858"/>
                  <a:gd name="connsiteX0" fmla="*/ 167429 w 2803640"/>
                  <a:gd name="connsiteY0" fmla="*/ 0 h 2092858"/>
                  <a:gd name="connsiteX1" fmla="*/ 2636211 w 2803640"/>
                  <a:gd name="connsiteY1" fmla="*/ 0 h 2092858"/>
                  <a:gd name="connsiteX2" fmla="*/ 2803640 w 2803640"/>
                  <a:gd name="connsiteY2" fmla="*/ 438935 h 2092858"/>
                  <a:gd name="connsiteX3" fmla="*/ 2803640 w 2803640"/>
                  <a:gd name="connsiteY3" fmla="*/ 2092858 h 2092858"/>
                  <a:gd name="connsiteX4" fmla="*/ 2803640 w 2803640"/>
                  <a:gd name="connsiteY4" fmla="*/ 2092858 h 2092858"/>
                  <a:gd name="connsiteX5" fmla="*/ 0 w 2803640"/>
                  <a:gd name="connsiteY5" fmla="*/ 2092858 h 2092858"/>
                  <a:gd name="connsiteX6" fmla="*/ 0 w 2803640"/>
                  <a:gd name="connsiteY6" fmla="*/ 2092858 h 2092858"/>
                  <a:gd name="connsiteX7" fmla="*/ 0 w 2803640"/>
                  <a:gd name="connsiteY7" fmla="*/ 404996 h 2092858"/>
                  <a:gd name="connsiteX8" fmla="*/ 167429 w 2803640"/>
                  <a:gd name="connsiteY8" fmla="*/ 0 h 2092858"/>
                  <a:gd name="connsiteX0" fmla="*/ 176091 w 2812302"/>
                  <a:gd name="connsiteY0" fmla="*/ 0 h 2092858"/>
                  <a:gd name="connsiteX1" fmla="*/ 2644873 w 2812302"/>
                  <a:gd name="connsiteY1" fmla="*/ 0 h 2092858"/>
                  <a:gd name="connsiteX2" fmla="*/ 2812302 w 2812302"/>
                  <a:gd name="connsiteY2" fmla="*/ 438935 h 2092858"/>
                  <a:gd name="connsiteX3" fmla="*/ 2812302 w 2812302"/>
                  <a:gd name="connsiteY3" fmla="*/ 2092858 h 2092858"/>
                  <a:gd name="connsiteX4" fmla="*/ 2812302 w 2812302"/>
                  <a:gd name="connsiteY4" fmla="*/ 2092858 h 2092858"/>
                  <a:gd name="connsiteX5" fmla="*/ 8662 w 2812302"/>
                  <a:gd name="connsiteY5" fmla="*/ 2092858 h 2092858"/>
                  <a:gd name="connsiteX6" fmla="*/ 8662 w 2812302"/>
                  <a:gd name="connsiteY6" fmla="*/ 2092858 h 2092858"/>
                  <a:gd name="connsiteX7" fmla="*/ 8662 w 2812302"/>
                  <a:gd name="connsiteY7" fmla="*/ 404996 h 2092858"/>
                  <a:gd name="connsiteX8" fmla="*/ 176091 w 2812302"/>
                  <a:gd name="connsiteY8" fmla="*/ 0 h 2092858"/>
                  <a:gd name="connsiteX0" fmla="*/ 167429 w 2803640"/>
                  <a:gd name="connsiteY0" fmla="*/ 73 h 2092931"/>
                  <a:gd name="connsiteX1" fmla="*/ 2636211 w 2803640"/>
                  <a:gd name="connsiteY1" fmla="*/ 73 h 2092931"/>
                  <a:gd name="connsiteX2" fmla="*/ 2803640 w 2803640"/>
                  <a:gd name="connsiteY2" fmla="*/ 439008 h 2092931"/>
                  <a:gd name="connsiteX3" fmla="*/ 2803640 w 2803640"/>
                  <a:gd name="connsiteY3" fmla="*/ 2092931 h 2092931"/>
                  <a:gd name="connsiteX4" fmla="*/ 2803640 w 2803640"/>
                  <a:gd name="connsiteY4" fmla="*/ 2092931 h 2092931"/>
                  <a:gd name="connsiteX5" fmla="*/ 0 w 2803640"/>
                  <a:gd name="connsiteY5" fmla="*/ 2092931 h 2092931"/>
                  <a:gd name="connsiteX6" fmla="*/ 0 w 2803640"/>
                  <a:gd name="connsiteY6" fmla="*/ 2092931 h 2092931"/>
                  <a:gd name="connsiteX7" fmla="*/ 0 w 2803640"/>
                  <a:gd name="connsiteY7" fmla="*/ 405069 h 2092931"/>
                  <a:gd name="connsiteX8" fmla="*/ 167429 w 2803640"/>
                  <a:gd name="connsiteY8" fmla="*/ 73 h 2092931"/>
                  <a:gd name="connsiteX0" fmla="*/ 167429 w 2803640"/>
                  <a:gd name="connsiteY0" fmla="*/ 73 h 2092931"/>
                  <a:gd name="connsiteX1" fmla="*/ 2636211 w 2803640"/>
                  <a:gd name="connsiteY1" fmla="*/ 73 h 2092931"/>
                  <a:gd name="connsiteX2" fmla="*/ 2803640 w 2803640"/>
                  <a:gd name="connsiteY2" fmla="*/ 439008 h 2092931"/>
                  <a:gd name="connsiteX3" fmla="*/ 2803640 w 2803640"/>
                  <a:gd name="connsiteY3" fmla="*/ 2092931 h 2092931"/>
                  <a:gd name="connsiteX4" fmla="*/ 2803640 w 2803640"/>
                  <a:gd name="connsiteY4" fmla="*/ 2092931 h 2092931"/>
                  <a:gd name="connsiteX5" fmla="*/ 0 w 2803640"/>
                  <a:gd name="connsiteY5" fmla="*/ 2092931 h 2092931"/>
                  <a:gd name="connsiteX6" fmla="*/ 0 w 2803640"/>
                  <a:gd name="connsiteY6" fmla="*/ 2092931 h 2092931"/>
                  <a:gd name="connsiteX7" fmla="*/ 0 w 2803640"/>
                  <a:gd name="connsiteY7" fmla="*/ 405069 h 2092931"/>
                  <a:gd name="connsiteX8" fmla="*/ 167429 w 2803640"/>
                  <a:gd name="connsiteY8" fmla="*/ 73 h 2092931"/>
                  <a:gd name="connsiteX0" fmla="*/ 167429 w 2803640"/>
                  <a:gd name="connsiteY0" fmla="*/ 1582 h 2094440"/>
                  <a:gd name="connsiteX1" fmla="*/ 2636211 w 2803640"/>
                  <a:gd name="connsiteY1" fmla="*/ 1582 h 2094440"/>
                  <a:gd name="connsiteX2" fmla="*/ 2803640 w 2803640"/>
                  <a:gd name="connsiteY2" fmla="*/ 440517 h 2094440"/>
                  <a:gd name="connsiteX3" fmla="*/ 2803640 w 2803640"/>
                  <a:gd name="connsiteY3" fmla="*/ 2094440 h 2094440"/>
                  <a:gd name="connsiteX4" fmla="*/ 2803640 w 2803640"/>
                  <a:gd name="connsiteY4" fmla="*/ 2094440 h 2094440"/>
                  <a:gd name="connsiteX5" fmla="*/ 0 w 2803640"/>
                  <a:gd name="connsiteY5" fmla="*/ 2094440 h 2094440"/>
                  <a:gd name="connsiteX6" fmla="*/ 0 w 2803640"/>
                  <a:gd name="connsiteY6" fmla="*/ 2094440 h 2094440"/>
                  <a:gd name="connsiteX7" fmla="*/ 0 w 2803640"/>
                  <a:gd name="connsiteY7" fmla="*/ 406578 h 2094440"/>
                  <a:gd name="connsiteX8" fmla="*/ 167429 w 2803640"/>
                  <a:gd name="connsiteY8" fmla="*/ 1582 h 209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40" h="2094440">
                    <a:moveTo>
                      <a:pt x="167429" y="1582"/>
                    </a:moveTo>
                    <a:lnTo>
                      <a:pt x="2636211" y="1582"/>
                    </a:lnTo>
                    <a:cubicBezTo>
                      <a:pt x="2728679" y="1582"/>
                      <a:pt x="2803640" y="-13971"/>
                      <a:pt x="2803640" y="440517"/>
                    </a:cubicBezTo>
                    <a:lnTo>
                      <a:pt x="2803640" y="2094440"/>
                    </a:lnTo>
                    <a:lnTo>
                      <a:pt x="2803640" y="2094440"/>
                    </a:lnTo>
                    <a:lnTo>
                      <a:pt x="0" y="2094440"/>
                    </a:lnTo>
                    <a:lnTo>
                      <a:pt x="0" y="2094440"/>
                    </a:lnTo>
                    <a:lnTo>
                      <a:pt x="0" y="406578"/>
                    </a:lnTo>
                    <a:cubicBezTo>
                      <a:pt x="5543" y="-47900"/>
                      <a:pt x="74961" y="1582"/>
                      <a:pt x="167429" y="1582"/>
                    </a:cubicBezTo>
                    <a:close/>
                  </a:path>
                </a:pathLst>
              </a:cu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008" tIns="90948" rIns="63008" bIns="13970" numCol="1" spcCol="1270" anchor="t" anchorCtr="0">
                <a:noAutofit/>
              </a:bodyPr>
              <a:lstStyle/>
              <a:p>
                <a:pPr marL="742950" lvl="1" indent="-285750" algn="l">
                  <a:lnSpc>
                    <a:spcPct val="115000"/>
                  </a:lnSpc>
                  <a:buFont typeface="Arial" panose="020B0604020202020204" pitchFamily="34" charset="0"/>
                  <a:buChar char="•"/>
                </a:pPr>
                <a:r>
                  <a:rPr lang="en-US" sz="1000" kern="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This major focus area concentrates on raising awareness and improving the image of SPAW-RAC through the creation of presentation materials, revision of the graphic charter and newsletter, creation of our visual identity and its application, management of social media and the website, and publication of newsletters.</a:t>
                </a: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gn="l">
                  <a:lnSpc>
                    <a:spcPct val="115000"/>
                  </a:lnSpc>
                  <a:spcAft>
                    <a:spcPts val="600"/>
                  </a:spcAft>
                  <a:buFont typeface="Arial" panose="020B0604020202020204" pitchFamily="34" charset="0"/>
                  <a:buChar char="•"/>
                </a:pPr>
                <a:r>
                  <a:rPr lang="en-US" sz="1000" kern="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redesign of the information brochure and the production of a video clip explaining the role of SPAW-RAC are planned for the coming years.</a:t>
                </a:r>
                <a:endParaRPr lang="en-US" sz="12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1" name="Forme libre : forme 20">
                <a:extLst>
                  <a:ext uri="{FF2B5EF4-FFF2-40B4-BE49-F238E27FC236}">
                    <a16:creationId xmlns:a16="http://schemas.microsoft.com/office/drawing/2014/main" id="{4CC4EA29-5C75-4C1A-9B6F-BAAFC778D144}"/>
                  </a:ext>
                </a:extLst>
              </p:cNvPr>
              <p:cNvSpPr/>
              <p:nvPr/>
            </p:nvSpPr>
            <p:spPr>
              <a:xfrm>
                <a:off x="0" y="1174750"/>
                <a:ext cx="6426200" cy="899929"/>
              </a:xfrm>
              <a:custGeom>
                <a:avLst/>
                <a:gdLst>
                  <a:gd name="connsiteX0" fmla="*/ 0 w 2803640"/>
                  <a:gd name="connsiteY0" fmla="*/ 0 h 899929"/>
                  <a:gd name="connsiteX1" fmla="*/ 2803640 w 2803640"/>
                  <a:gd name="connsiteY1" fmla="*/ 0 h 899929"/>
                  <a:gd name="connsiteX2" fmla="*/ 2803640 w 2803640"/>
                  <a:gd name="connsiteY2" fmla="*/ 899929 h 899929"/>
                  <a:gd name="connsiteX3" fmla="*/ 0 w 2803640"/>
                  <a:gd name="connsiteY3" fmla="*/ 899929 h 899929"/>
                  <a:gd name="connsiteX4" fmla="*/ 0 w 2803640"/>
                  <a:gd name="connsiteY4" fmla="*/ 0 h 8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640" h="899929">
                    <a:moveTo>
                      <a:pt x="0" y="0"/>
                    </a:moveTo>
                    <a:lnTo>
                      <a:pt x="2803640" y="0"/>
                    </a:lnTo>
                    <a:lnTo>
                      <a:pt x="2803640" y="899929"/>
                    </a:lnTo>
                    <a:lnTo>
                      <a:pt x="0" y="899929"/>
                    </a:lnTo>
                    <a:lnTo>
                      <a:pt x="0" y="0"/>
                    </a:lnTo>
                    <a:close/>
                  </a:path>
                </a:pathLst>
              </a:cu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0010" tIns="0" rIns="855916" bIns="0" numCol="1" spcCol="1270" anchor="ctr" anchorCtr="0">
                <a:noAutofit/>
              </a:bodyPr>
              <a:lstStyle/>
              <a:p>
                <a:pPr algn="just">
                  <a:lnSpc>
                    <a:spcPct val="90000"/>
                  </a:lnSpc>
                  <a:spcAft>
                    <a:spcPts val="880"/>
                  </a:spcAft>
                </a:pPr>
                <a:r>
                  <a:rPr lang="fr-FR" sz="2100" kern="1200">
                    <a:solidFill>
                      <a:srgbClr val="FFFFFF"/>
                    </a:solidFill>
                    <a:effectLst/>
                    <a:latin typeface="Arial" panose="020B0604020202020204" pitchFamily="34" charset="0"/>
                    <a:ea typeface="Arial" panose="020B0604020202020204" pitchFamily="34" charset="0"/>
                  </a:rPr>
                  <a:t>Institutionnal communication</a:t>
                </a:r>
                <a:endParaRPr lang="en-US" sz="1200">
                  <a:effectLst/>
                  <a:latin typeface="Arial" panose="020B0604020202020204" pitchFamily="34" charset="0"/>
                  <a:ea typeface="Arial" panose="020B0604020202020204" pitchFamily="34" charset="0"/>
                </a:endParaRPr>
              </a:p>
            </p:txBody>
          </p:sp>
          <p:sp>
            <p:nvSpPr>
              <p:cNvPr id="22" name="Ellipse 21">
                <a:extLst>
                  <a:ext uri="{FF2B5EF4-FFF2-40B4-BE49-F238E27FC236}">
                    <a16:creationId xmlns:a16="http://schemas.microsoft.com/office/drawing/2014/main" id="{624003BE-6F60-4AFD-B2CD-F2AB5EA3BEB0}"/>
                  </a:ext>
                </a:extLst>
              </p:cNvPr>
              <p:cNvSpPr/>
              <p:nvPr/>
            </p:nvSpPr>
            <p:spPr>
              <a:xfrm>
                <a:off x="5822950" y="1270000"/>
                <a:ext cx="981075" cy="981075"/>
              </a:xfrm>
              <a:prstGeom prst="ellipse">
                <a:avLst/>
              </a:prstGeom>
              <a:blipFill>
                <a:blip r:embed="rId3" cstate="screen">
                  <a:extLst>
                    <a:ext uri="{28A0092B-C50C-407E-A947-70E740481C1C}">
                      <a14:useLocalDpi xmlns:a14="http://schemas.microsoft.com/office/drawing/2010/main"/>
                    </a:ext>
                  </a:extLst>
                </a:blip>
                <a:srcRect/>
                <a:stretch>
                  <a:fillRect/>
                </a:stretch>
              </a:blipFill>
              <a:ln w="25400" cap="flat" cmpd="sng" algn="ctr">
                <a:solidFill>
                  <a:srgbClr val="C0504D">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grpSp>
          <p:nvGrpSpPr>
            <p:cNvPr id="8" name="Groupe 7">
              <a:extLst>
                <a:ext uri="{FF2B5EF4-FFF2-40B4-BE49-F238E27FC236}">
                  <a16:creationId xmlns:a16="http://schemas.microsoft.com/office/drawing/2014/main" id="{F8090263-D211-4107-817A-4EF84C1D01F6}"/>
                </a:ext>
              </a:extLst>
            </p:cNvPr>
            <p:cNvGrpSpPr/>
            <p:nvPr/>
          </p:nvGrpSpPr>
          <p:grpSpPr>
            <a:xfrm>
              <a:off x="4514850" y="2419350"/>
              <a:ext cx="2219524" cy="3014345"/>
              <a:chOff x="0" y="0"/>
              <a:chExt cx="2219524" cy="3014345"/>
            </a:xfrm>
          </p:grpSpPr>
          <p:sp>
            <p:nvSpPr>
              <p:cNvPr id="17" name="Forme libre : forme 16">
                <a:extLst>
                  <a:ext uri="{FF2B5EF4-FFF2-40B4-BE49-F238E27FC236}">
                    <a16:creationId xmlns:a16="http://schemas.microsoft.com/office/drawing/2014/main" id="{0B8BED58-23E7-435B-B995-75A32B023884}"/>
                  </a:ext>
                </a:extLst>
              </p:cNvPr>
              <p:cNvSpPr/>
              <p:nvPr/>
            </p:nvSpPr>
            <p:spPr>
              <a:xfrm>
                <a:off x="0" y="0"/>
                <a:ext cx="1924050" cy="2120900"/>
              </a:xfrm>
              <a:custGeom>
                <a:avLst/>
                <a:gdLst>
                  <a:gd name="connsiteX0" fmla="*/ 167429 w 2803640"/>
                  <a:gd name="connsiteY0" fmla="*/ 0 h 2092858"/>
                  <a:gd name="connsiteX1" fmla="*/ 2636211 w 2803640"/>
                  <a:gd name="connsiteY1" fmla="*/ 0 h 2092858"/>
                  <a:gd name="connsiteX2" fmla="*/ 2803640 w 2803640"/>
                  <a:gd name="connsiteY2" fmla="*/ 167429 h 2092858"/>
                  <a:gd name="connsiteX3" fmla="*/ 2803640 w 2803640"/>
                  <a:gd name="connsiteY3" fmla="*/ 2092858 h 2092858"/>
                  <a:gd name="connsiteX4" fmla="*/ 2803640 w 2803640"/>
                  <a:gd name="connsiteY4" fmla="*/ 2092858 h 2092858"/>
                  <a:gd name="connsiteX5" fmla="*/ 0 w 2803640"/>
                  <a:gd name="connsiteY5" fmla="*/ 2092858 h 2092858"/>
                  <a:gd name="connsiteX6" fmla="*/ 0 w 2803640"/>
                  <a:gd name="connsiteY6" fmla="*/ 2092858 h 2092858"/>
                  <a:gd name="connsiteX7" fmla="*/ 0 w 2803640"/>
                  <a:gd name="connsiteY7" fmla="*/ 167429 h 2092858"/>
                  <a:gd name="connsiteX8" fmla="*/ 167429 w 2803640"/>
                  <a:gd name="connsiteY8" fmla="*/ 0 h 209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40" h="2092858">
                    <a:moveTo>
                      <a:pt x="167429" y="0"/>
                    </a:moveTo>
                    <a:lnTo>
                      <a:pt x="2636211" y="0"/>
                    </a:lnTo>
                    <a:cubicBezTo>
                      <a:pt x="2728679" y="0"/>
                      <a:pt x="2803640" y="74961"/>
                      <a:pt x="2803640" y="167429"/>
                    </a:cubicBezTo>
                    <a:lnTo>
                      <a:pt x="2803640" y="2092858"/>
                    </a:lnTo>
                    <a:lnTo>
                      <a:pt x="2803640" y="2092858"/>
                    </a:lnTo>
                    <a:lnTo>
                      <a:pt x="0" y="2092858"/>
                    </a:lnTo>
                    <a:lnTo>
                      <a:pt x="0" y="2092858"/>
                    </a:lnTo>
                    <a:lnTo>
                      <a:pt x="0" y="167429"/>
                    </a:lnTo>
                    <a:cubicBezTo>
                      <a:pt x="0" y="74961"/>
                      <a:pt x="74961" y="0"/>
                      <a:pt x="167429" y="0"/>
                    </a:cubicBezTo>
                    <a:close/>
                  </a:path>
                </a:pathLst>
              </a:cu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008" tIns="90948" rIns="63008" bIns="13970" numCol="1" spcCol="1270" anchor="t" anchorCtr="0">
                <a:noAutofit/>
              </a:bodyPr>
              <a:lstStyle/>
              <a:p>
                <a:pPr marL="43180" algn="l">
                  <a:lnSpc>
                    <a:spcPct val="115000"/>
                  </a:lnSpc>
                  <a:spcAft>
                    <a:spcPts val="600"/>
                  </a:spcAft>
                </a:pPr>
                <a:r>
                  <a:rPr lang="en-US" sz="1000" kern="1200">
                    <a:solidFill>
                      <a:srgbClr val="000000"/>
                    </a:solidFill>
                    <a:effectLst/>
                    <a:latin typeface="Arial" panose="020B0604020202020204" pitchFamily="34" charset="0"/>
                    <a:ea typeface="Arial" panose="020B0604020202020204" pitchFamily="34" charset="0"/>
                  </a:rPr>
                  <a:t>This focus area concerns promoting activities and projects by highlighting reports and publications (creating a one-pager), sharing the event calendar with our partners, and creating themed webinars.</a:t>
                </a:r>
                <a:endParaRPr lang="en-US" sz="1200">
                  <a:effectLst/>
                  <a:latin typeface="Arial" panose="020B0604020202020204" pitchFamily="34" charset="0"/>
                  <a:ea typeface="Arial" panose="020B0604020202020204" pitchFamily="34" charset="0"/>
                </a:endParaRPr>
              </a:p>
            </p:txBody>
          </p:sp>
          <p:sp>
            <p:nvSpPr>
              <p:cNvPr id="18" name="Forme libre : forme 17">
                <a:extLst>
                  <a:ext uri="{FF2B5EF4-FFF2-40B4-BE49-F238E27FC236}">
                    <a16:creationId xmlns:a16="http://schemas.microsoft.com/office/drawing/2014/main" id="{967A0A7D-B334-4347-BC97-50970600CD0F}"/>
                  </a:ext>
                </a:extLst>
              </p:cNvPr>
              <p:cNvSpPr/>
              <p:nvPr/>
            </p:nvSpPr>
            <p:spPr>
              <a:xfrm>
                <a:off x="0" y="2114550"/>
                <a:ext cx="1924050" cy="899795"/>
              </a:xfrm>
              <a:custGeom>
                <a:avLst/>
                <a:gdLst>
                  <a:gd name="connsiteX0" fmla="*/ 0 w 2803640"/>
                  <a:gd name="connsiteY0" fmla="*/ 0 h 899929"/>
                  <a:gd name="connsiteX1" fmla="*/ 2803640 w 2803640"/>
                  <a:gd name="connsiteY1" fmla="*/ 0 h 899929"/>
                  <a:gd name="connsiteX2" fmla="*/ 2803640 w 2803640"/>
                  <a:gd name="connsiteY2" fmla="*/ 899929 h 899929"/>
                  <a:gd name="connsiteX3" fmla="*/ 0 w 2803640"/>
                  <a:gd name="connsiteY3" fmla="*/ 899929 h 899929"/>
                  <a:gd name="connsiteX4" fmla="*/ 0 w 2803640"/>
                  <a:gd name="connsiteY4" fmla="*/ 0 h 8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640" h="899929">
                    <a:moveTo>
                      <a:pt x="0" y="0"/>
                    </a:moveTo>
                    <a:lnTo>
                      <a:pt x="2803640" y="0"/>
                    </a:lnTo>
                    <a:lnTo>
                      <a:pt x="2803640" y="899929"/>
                    </a:lnTo>
                    <a:lnTo>
                      <a:pt x="0" y="899929"/>
                    </a:lnTo>
                    <a:lnTo>
                      <a:pt x="0" y="0"/>
                    </a:lnTo>
                    <a:close/>
                  </a:path>
                </a:pathLst>
              </a:cu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6000" tIns="0" rIns="0" bIns="0" numCol="1" spcCol="1270" anchor="ctr" anchorCtr="0">
                <a:noAutofit/>
              </a:bodyPr>
              <a:lstStyle/>
              <a:p>
                <a:pPr algn="just">
                  <a:lnSpc>
                    <a:spcPct val="90000"/>
                  </a:lnSpc>
                  <a:spcAft>
                    <a:spcPts val="880"/>
                  </a:spcAft>
                </a:pPr>
                <a:r>
                  <a:rPr lang="fr-FR" sz="2100" kern="1200">
                    <a:solidFill>
                      <a:srgbClr val="FFFFFF"/>
                    </a:solidFill>
                    <a:effectLst/>
                    <a:latin typeface="Arial" panose="020B0604020202020204" pitchFamily="34" charset="0"/>
                    <a:ea typeface="Arial" panose="020B0604020202020204" pitchFamily="34" charset="0"/>
                  </a:rPr>
                  <a:t>Operationnal communication</a:t>
                </a:r>
                <a:endParaRPr lang="en-US" sz="1200">
                  <a:effectLst/>
                  <a:latin typeface="Arial" panose="020B0604020202020204" pitchFamily="34" charset="0"/>
                  <a:ea typeface="Arial" panose="020B0604020202020204" pitchFamily="34" charset="0"/>
                </a:endParaRPr>
              </a:p>
            </p:txBody>
          </p:sp>
          <p:sp>
            <p:nvSpPr>
              <p:cNvPr id="19" name="Ellipse 18">
                <a:extLst>
                  <a:ext uri="{FF2B5EF4-FFF2-40B4-BE49-F238E27FC236}">
                    <a16:creationId xmlns:a16="http://schemas.microsoft.com/office/drawing/2014/main" id="{6EAC261D-7467-4866-BFCC-096889CEE520}"/>
                  </a:ext>
                </a:extLst>
              </p:cNvPr>
              <p:cNvSpPr/>
              <p:nvPr/>
            </p:nvSpPr>
            <p:spPr>
              <a:xfrm>
                <a:off x="1238250" y="1250950"/>
                <a:ext cx="981274" cy="981274"/>
              </a:xfrm>
              <a:prstGeom prst="ellipse">
                <a:avLst/>
              </a:prstGeom>
              <a:blipFill dpi="0" rotWithShape="1">
                <a:blip r:embed="rId4" cstate="screen">
                  <a:extLst>
                    <a:ext uri="{28A0092B-C50C-407E-A947-70E740481C1C}">
                      <a14:useLocalDpi xmlns:a14="http://schemas.microsoft.com/office/drawing/2010/main"/>
                    </a:ext>
                  </a:extLst>
                </a:blip>
                <a:srcRect/>
                <a:stretch>
                  <a:fillRect t="414" b="4200"/>
                </a:stretch>
              </a:blipFill>
              <a:ln w="25400" cap="flat" cmpd="sng" algn="ctr">
                <a:solidFill>
                  <a:srgbClr val="9BBB59">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grpSp>
          <p:nvGrpSpPr>
            <p:cNvPr id="9" name="Groupe 8">
              <a:extLst>
                <a:ext uri="{FF2B5EF4-FFF2-40B4-BE49-F238E27FC236}">
                  <a16:creationId xmlns:a16="http://schemas.microsoft.com/office/drawing/2014/main" id="{DACCA71B-4E54-4868-B7E7-A1C86B194422}"/>
                </a:ext>
              </a:extLst>
            </p:cNvPr>
            <p:cNvGrpSpPr/>
            <p:nvPr/>
          </p:nvGrpSpPr>
          <p:grpSpPr>
            <a:xfrm>
              <a:off x="0" y="2400300"/>
              <a:ext cx="2181225" cy="3020695"/>
              <a:chOff x="0" y="0"/>
              <a:chExt cx="2181225" cy="3020695"/>
            </a:xfrm>
          </p:grpSpPr>
          <p:sp>
            <p:nvSpPr>
              <p:cNvPr id="14" name="Forme libre : forme 13">
                <a:extLst>
                  <a:ext uri="{FF2B5EF4-FFF2-40B4-BE49-F238E27FC236}">
                    <a16:creationId xmlns:a16="http://schemas.microsoft.com/office/drawing/2014/main" id="{D2D5EF0D-6495-4C64-8917-5409DC8C0E3C}"/>
                  </a:ext>
                </a:extLst>
              </p:cNvPr>
              <p:cNvSpPr/>
              <p:nvPr/>
            </p:nvSpPr>
            <p:spPr>
              <a:xfrm>
                <a:off x="0" y="0"/>
                <a:ext cx="1924050" cy="2120900"/>
              </a:xfrm>
              <a:custGeom>
                <a:avLst/>
                <a:gdLst>
                  <a:gd name="connsiteX0" fmla="*/ 167429 w 2803640"/>
                  <a:gd name="connsiteY0" fmla="*/ 0 h 2092858"/>
                  <a:gd name="connsiteX1" fmla="*/ 2636211 w 2803640"/>
                  <a:gd name="connsiteY1" fmla="*/ 0 h 2092858"/>
                  <a:gd name="connsiteX2" fmla="*/ 2803640 w 2803640"/>
                  <a:gd name="connsiteY2" fmla="*/ 167429 h 2092858"/>
                  <a:gd name="connsiteX3" fmla="*/ 2803640 w 2803640"/>
                  <a:gd name="connsiteY3" fmla="*/ 2092858 h 2092858"/>
                  <a:gd name="connsiteX4" fmla="*/ 2803640 w 2803640"/>
                  <a:gd name="connsiteY4" fmla="*/ 2092858 h 2092858"/>
                  <a:gd name="connsiteX5" fmla="*/ 0 w 2803640"/>
                  <a:gd name="connsiteY5" fmla="*/ 2092858 h 2092858"/>
                  <a:gd name="connsiteX6" fmla="*/ 0 w 2803640"/>
                  <a:gd name="connsiteY6" fmla="*/ 2092858 h 2092858"/>
                  <a:gd name="connsiteX7" fmla="*/ 0 w 2803640"/>
                  <a:gd name="connsiteY7" fmla="*/ 167429 h 2092858"/>
                  <a:gd name="connsiteX8" fmla="*/ 167429 w 2803640"/>
                  <a:gd name="connsiteY8" fmla="*/ 0 h 209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40" h="2092858">
                    <a:moveTo>
                      <a:pt x="167429" y="0"/>
                    </a:moveTo>
                    <a:lnTo>
                      <a:pt x="2636211" y="0"/>
                    </a:lnTo>
                    <a:cubicBezTo>
                      <a:pt x="2728679" y="0"/>
                      <a:pt x="2803640" y="74961"/>
                      <a:pt x="2803640" y="167429"/>
                    </a:cubicBezTo>
                    <a:lnTo>
                      <a:pt x="2803640" y="2092858"/>
                    </a:lnTo>
                    <a:lnTo>
                      <a:pt x="2803640" y="2092858"/>
                    </a:lnTo>
                    <a:lnTo>
                      <a:pt x="0" y="2092858"/>
                    </a:lnTo>
                    <a:lnTo>
                      <a:pt x="0" y="2092858"/>
                    </a:lnTo>
                    <a:lnTo>
                      <a:pt x="0" y="167429"/>
                    </a:lnTo>
                    <a:cubicBezTo>
                      <a:pt x="0" y="74961"/>
                      <a:pt x="74961" y="0"/>
                      <a:pt x="167429" y="0"/>
                    </a:cubicBezTo>
                    <a:close/>
                  </a:path>
                </a:pathLst>
              </a:custGeom>
              <a:solidFill>
                <a:sysClr val="window" lastClr="FFFFFF">
                  <a:alpha val="90000"/>
                  <a:hueOff val="0"/>
                  <a:satOff val="0"/>
                  <a:lumOff val="0"/>
                  <a:alphaOff val="0"/>
                </a:sysClr>
              </a:solidFill>
              <a:ln w="25400" cap="flat" cmpd="sng" algn="ctr">
                <a:solidFill>
                  <a:srgbClr val="F79646"/>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008" tIns="90948" rIns="63008" bIns="13970" numCol="1" spcCol="1270" anchor="t" anchorCtr="0">
                <a:noAutofit/>
              </a:bodyPr>
              <a:lstStyle/>
              <a:p>
                <a:pPr marL="43180" algn="l">
                  <a:lnSpc>
                    <a:spcPct val="115000"/>
                  </a:lnSpc>
                  <a:spcAft>
                    <a:spcPts val="600"/>
                  </a:spcAft>
                </a:pPr>
                <a:r>
                  <a:rPr lang="en-US" sz="1000" kern="1200" dirty="0">
                    <a:solidFill>
                      <a:srgbClr val="000000"/>
                    </a:solidFill>
                    <a:effectLst/>
                    <a:latin typeface="Arial" panose="020B0604020202020204" pitchFamily="34" charset="0"/>
                    <a:ea typeface="Arial" panose="020B0604020202020204" pitchFamily="34" charset="0"/>
                  </a:rPr>
                  <a:t>This involves promoting SPAW-RAC's technical and financial support by mapping our current and future partners and creating a shared image bank.</a:t>
                </a:r>
                <a:endParaRPr lang="en-US" sz="1200" dirty="0">
                  <a:effectLst/>
                  <a:latin typeface="Arial" panose="020B0604020202020204" pitchFamily="34" charset="0"/>
                  <a:ea typeface="Arial" panose="020B0604020202020204" pitchFamily="34" charset="0"/>
                </a:endParaRPr>
              </a:p>
            </p:txBody>
          </p:sp>
          <p:sp>
            <p:nvSpPr>
              <p:cNvPr id="15" name="Forme libre : forme 14">
                <a:extLst>
                  <a:ext uri="{FF2B5EF4-FFF2-40B4-BE49-F238E27FC236}">
                    <a16:creationId xmlns:a16="http://schemas.microsoft.com/office/drawing/2014/main" id="{BFCFD5F3-E0EE-4CBF-A7F7-43F10676404A}"/>
                  </a:ext>
                </a:extLst>
              </p:cNvPr>
              <p:cNvSpPr/>
              <p:nvPr/>
            </p:nvSpPr>
            <p:spPr>
              <a:xfrm>
                <a:off x="0" y="2120900"/>
                <a:ext cx="1924050" cy="899795"/>
              </a:xfrm>
              <a:custGeom>
                <a:avLst/>
                <a:gdLst>
                  <a:gd name="connsiteX0" fmla="*/ 0 w 2803640"/>
                  <a:gd name="connsiteY0" fmla="*/ 0 h 899929"/>
                  <a:gd name="connsiteX1" fmla="*/ 2803640 w 2803640"/>
                  <a:gd name="connsiteY1" fmla="*/ 0 h 899929"/>
                  <a:gd name="connsiteX2" fmla="*/ 2803640 w 2803640"/>
                  <a:gd name="connsiteY2" fmla="*/ 899929 h 899929"/>
                  <a:gd name="connsiteX3" fmla="*/ 0 w 2803640"/>
                  <a:gd name="connsiteY3" fmla="*/ 899929 h 899929"/>
                  <a:gd name="connsiteX4" fmla="*/ 0 w 2803640"/>
                  <a:gd name="connsiteY4" fmla="*/ 0 h 8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640" h="899929">
                    <a:moveTo>
                      <a:pt x="0" y="0"/>
                    </a:moveTo>
                    <a:lnTo>
                      <a:pt x="2803640" y="0"/>
                    </a:lnTo>
                    <a:lnTo>
                      <a:pt x="2803640" y="899929"/>
                    </a:lnTo>
                    <a:lnTo>
                      <a:pt x="0" y="899929"/>
                    </a:lnTo>
                    <a:lnTo>
                      <a:pt x="0" y="0"/>
                    </a:lnTo>
                    <a:close/>
                  </a:path>
                </a:pathLst>
              </a:custGeom>
              <a:solidFill>
                <a:srgbClr val="F79646"/>
              </a:solidFill>
              <a:ln w="25400" cap="flat" cmpd="sng" algn="ctr">
                <a:solidFill>
                  <a:srgbClr val="F79646"/>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0" rIns="0" bIns="0" numCol="1" spcCol="1270" anchor="ctr" anchorCtr="0">
                <a:noAutofit/>
              </a:bodyPr>
              <a:lstStyle/>
              <a:p>
                <a:pPr algn="just">
                  <a:lnSpc>
                    <a:spcPct val="90000"/>
                  </a:lnSpc>
                  <a:spcAft>
                    <a:spcPts val="880"/>
                  </a:spcAft>
                </a:pPr>
                <a:r>
                  <a:rPr lang="fr-FR" sz="2100" kern="1200">
                    <a:solidFill>
                      <a:srgbClr val="FFFFFF"/>
                    </a:solidFill>
                    <a:effectLst/>
                    <a:latin typeface="Arial" panose="020B0604020202020204" pitchFamily="34" charset="0"/>
                    <a:ea typeface="Arial" panose="020B0604020202020204" pitchFamily="34" charset="0"/>
                  </a:rPr>
                  <a:t>Partnership</a:t>
                </a:r>
                <a:endParaRPr lang="en-US" sz="1200">
                  <a:effectLst/>
                  <a:latin typeface="Arial" panose="020B0604020202020204" pitchFamily="34" charset="0"/>
                  <a:ea typeface="Arial" panose="020B0604020202020204" pitchFamily="34" charset="0"/>
                </a:endParaRPr>
              </a:p>
            </p:txBody>
          </p:sp>
          <p:sp>
            <p:nvSpPr>
              <p:cNvPr id="16" name="Ellipse 15">
                <a:extLst>
                  <a:ext uri="{FF2B5EF4-FFF2-40B4-BE49-F238E27FC236}">
                    <a16:creationId xmlns:a16="http://schemas.microsoft.com/office/drawing/2014/main" id="{0CA444AE-60BF-4FA8-98FB-7F04527D2397}"/>
                  </a:ext>
                </a:extLst>
              </p:cNvPr>
              <p:cNvSpPr/>
              <p:nvPr/>
            </p:nvSpPr>
            <p:spPr>
              <a:xfrm>
                <a:off x="1200150" y="1257300"/>
                <a:ext cx="981075" cy="981075"/>
              </a:xfrm>
              <a:prstGeom prst="ellipse">
                <a:avLst/>
              </a:prstGeom>
              <a:blipFill>
                <a:blip r:embed="rId5" cstate="screen">
                  <a:extLst>
                    <a:ext uri="{28A0092B-C50C-407E-A947-70E740481C1C}">
                      <a14:useLocalDpi xmlns:a14="http://schemas.microsoft.com/office/drawing/2010/main"/>
                    </a:ext>
                  </a:extLst>
                </a:blip>
                <a:stretch>
                  <a:fillRect t="463" b="463"/>
                </a:stretch>
              </a:blipFill>
              <a:ln w="25400" cap="flat" cmpd="sng" algn="ctr">
                <a:solidFill>
                  <a:srgbClr val="F79646">
                    <a:lumMod val="40000"/>
                    <a:lumOff val="60000"/>
                    <a:alpha val="9000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grpSp>
          <p:nvGrpSpPr>
            <p:cNvPr id="10" name="Groupe 9">
              <a:extLst>
                <a:ext uri="{FF2B5EF4-FFF2-40B4-BE49-F238E27FC236}">
                  <a16:creationId xmlns:a16="http://schemas.microsoft.com/office/drawing/2014/main" id="{5F12C9B5-1029-4B6C-A6D6-0FD34AEC9FD6}"/>
                </a:ext>
              </a:extLst>
            </p:cNvPr>
            <p:cNvGrpSpPr/>
            <p:nvPr/>
          </p:nvGrpSpPr>
          <p:grpSpPr>
            <a:xfrm>
              <a:off x="2235200" y="2413000"/>
              <a:ext cx="2124075" cy="3020695"/>
              <a:chOff x="0" y="0"/>
              <a:chExt cx="2124075" cy="3020695"/>
            </a:xfrm>
          </p:grpSpPr>
          <p:sp>
            <p:nvSpPr>
              <p:cNvPr id="11" name="Forme libre : forme 10">
                <a:extLst>
                  <a:ext uri="{FF2B5EF4-FFF2-40B4-BE49-F238E27FC236}">
                    <a16:creationId xmlns:a16="http://schemas.microsoft.com/office/drawing/2014/main" id="{E66CBFFB-807B-46E1-B469-8E4E8BBDFB2B}"/>
                  </a:ext>
                </a:extLst>
              </p:cNvPr>
              <p:cNvSpPr/>
              <p:nvPr/>
            </p:nvSpPr>
            <p:spPr>
              <a:xfrm>
                <a:off x="0" y="0"/>
                <a:ext cx="1924050" cy="2120900"/>
              </a:xfrm>
              <a:custGeom>
                <a:avLst/>
                <a:gdLst>
                  <a:gd name="connsiteX0" fmla="*/ 167429 w 2803640"/>
                  <a:gd name="connsiteY0" fmla="*/ 0 h 2092858"/>
                  <a:gd name="connsiteX1" fmla="*/ 2636211 w 2803640"/>
                  <a:gd name="connsiteY1" fmla="*/ 0 h 2092858"/>
                  <a:gd name="connsiteX2" fmla="*/ 2803640 w 2803640"/>
                  <a:gd name="connsiteY2" fmla="*/ 167429 h 2092858"/>
                  <a:gd name="connsiteX3" fmla="*/ 2803640 w 2803640"/>
                  <a:gd name="connsiteY3" fmla="*/ 2092858 h 2092858"/>
                  <a:gd name="connsiteX4" fmla="*/ 2803640 w 2803640"/>
                  <a:gd name="connsiteY4" fmla="*/ 2092858 h 2092858"/>
                  <a:gd name="connsiteX5" fmla="*/ 0 w 2803640"/>
                  <a:gd name="connsiteY5" fmla="*/ 2092858 h 2092858"/>
                  <a:gd name="connsiteX6" fmla="*/ 0 w 2803640"/>
                  <a:gd name="connsiteY6" fmla="*/ 2092858 h 2092858"/>
                  <a:gd name="connsiteX7" fmla="*/ 0 w 2803640"/>
                  <a:gd name="connsiteY7" fmla="*/ 167429 h 2092858"/>
                  <a:gd name="connsiteX8" fmla="*/ 167429 w 2803640"/>
                  <a:gd name="connsiteY8" fmla="*/ 0 h 209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40" h="2092858">
                    <a:moveTo>
                      <a:pt x="167429" y="0"/>
                    </a:moveTo>
                    <a:lnTo>
                      <a:pt x="2636211" y="0"/>
                    </a:lnTo>
                    <a:cubicBezTo>
                      <a:pt x="2728679" y="0"/>
                      <a:pt x="2803640" y="74961"/>
                      <a:pt x="2803640" y="167429"/>
                    </a:cubicBezTo>
                    <a:lnTo>
                      <a:pt x="2803640" y="2092858"/>
                    </a:lnTo>
                    <a:lnTo>
                      <a:pt x="2803640" y="2092858"/>
                    </a:lnTo>
                    <a:lnTo>
                      <a:pt x="0" y="2092858"/>
                    </a:lnTo>
                    <a:lnTo>
                      <a:pt x="0" y="2092858"/>
                    </a:lnTo>
                    <a:lnTo>
                      <a:pt x="0" y="167429"/>
                    </a:lnTo>
                    <a:cubicBezTo>
                      <a:pt x="0" y="74961"/>
                      <a:pt x="74961" y="0"/>
                      <a:pt x="167429" y="0"/>
                    </a:cubicBezTo>
                    <a:close/>
                  </a:path>
                </a:pathLst>
              </a:cu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008" tIns="90948" rIns="63008" bIns="13970" numCol="1" spcCol="1270" anchor="t" anchorCtr="0">
                <a:noAutofit/>
              </a:bodyPr>
              <a:lstStyle/>
              <a:p>
                <a:pPr marL="43180" algn="l">
                  <a:lnSpc>
                    <a:spcPct val="115000"/>
                  </a:lnSpc>
                  <a:spcAft>
                    <a:spcPts val="600"/>
                  </a:spcAft>
                </a:pPr>
                <a:r>
                  <a:rPr lang="en-US" sz="1000" kern="1200">
                    <a:solidFill>
                      <a:srgbClr val="000000"/>
                    </a:solidFill>
                    <a:effectLst/>
                    <a:latin typeface="Arial" panose="020B0604020202020204" pitchFamily="34" charset="0"/>
                    <a:ea typeface="Arial" panose="020B0604020202020204" pitchFamily="34" charset="0"/>
                  </a:rPr>
                  <a:t>The aim here is to establish regular opportunities for discussion and sharing on communication topics in order to promote team cohesion. The project to redesign the welcome booklet was also mentioned.</a:t>
                </a:r>
                <a:endParaRPr lang="en-US" sz="1200">
                  <a:effectLst/>
                  <a:latin typeface="Arial" panose="020B0604020202020204" pitchFamily="34" charset="0"/>
                  <a:ea typeface="Arial" panose="020B0604020202020204" pitchFamily="34" charset="0"/>
                </a:endParaRPr>
              </a:p>
            </p:txBody>
          </p:sp>
          <p:sp>
            <p:nvSpPr>
              <p:cNvPr id="12" name="Forme libre : forme 11">
                <a:extLst>
                  <a:ext uri="{FF2B5EF4-FFF2-40B4-BE49-F238E27FC236}">
                    <a16:creationId xmlns:a16="http://schemas.microsoft.com/office/drawing/2014/main" id="{E964A1EB-74F3-4742-B0AE-64CB83D3DC0A}"/>
                  </a:ext>
                </a:extLst>
              </p:cNvPr>
              <p:cNvSpPr/>
              <p:nvPr/>
            </p:nvSpPr>
            <p:spPr>
              <a:xfrm>
                <a:off x="0" y="2120900"/>
                <a:ext cx="1924050" cy="899795"/>
              </a:xfrm>
              <a:custGeom>
                <a:avLst/>
                <a:gdLst>
                  <a:gd name="connsiteX0" fmla="*/ 0 w 2803640"/>
                  <a:gd name="connsiteY0" fmla="*/ 0 h 899929"/>
                  <a:gd name="connsiteX1" fmla="*/ 2803640 w 2803640"/>
                  <a:gd name="connsiteY1" fmla="*/ 0 h 899929"/>
                  <a:gd name="connsiteX2" fmla="*/ 2803640 w 2803640"/>
                  <a:gd name="connsiteY2" fmla="*/ 899929 h 899929"/>
                  <a:gd name="connsiteX3" fmla="*/ 0 w 2803640"/>
                  <a:gd name="connsiteY3" fmla="*/ 899929 h 899929"/>
                  <a:gd name="connsiteX4" fmla="*/ 0 w 2803640"/>
                  <a:gd name="connsiteY4" fmla="*/ 0 h 89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640" h="899929">
                    <a:moveTo>
                      <a:pt x="0" y="0"/>
                    </a:moveTo>
                    <a:lnTo>
                      <a:pt x="2803640" y="0"/>
                    </a:lnTo>
                    <a:lnTo>
                      <a:pt x="2803640" y="899929"/>
                    </a:lnTo>
                    <a:lnTo>
                      <a:pt x="0" y="899929"/>
                    </a:lnTo>
                    <a:lnTo>
                      <a:pt x="0" y="0"/>
                    </a:lnTo>
                    <a:close/>
                  </a:path>
                </a:pathLst>
              </a:cu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2000" tIns="0" rIns="0" bIns="0" numCol="1" spcCol="1270" anchor="ctr" anchorCtr="0">
                <a:noAutofit/>
              </a:bodyPr>
              <a:lstStyle/>
              <a:p>
                <a:pPr algn="just">
                  <a:lnSpc>
                    <a:spcPct val="90000"/>
                  </a:lnSpc>
                  <a:spcAft>
                    <a:spcPts val="880"/>
                  </a:spcAft>
                </a:pPr>
                <a:r>
                  <a:rPr lang="fr-FR" sz="2100" kern="1200">
                    <a:solidFill>
                      <a:srgbClr val="FFFFFF"/>
                    </a:solidFill>
                    <a:effectLst/>
                    <a:latin typeface="Arial" panose="020B0604020202020204" pitchFamily="34" charset="0"/>
                    <a:ea typeface="Arial" panose="020B0604020202020204" pitchFamily="34" charset="0"/>
                  </a:rPr>
                  <a:t>Internal communication</a:t>
                </a:r>
                <a:endParaRPr lang="en-US" sz="1200">
                  <a:effectLst/>
                  <a:latin typeface="Arial" panose="020B0604020202020204" pitchFamily="34" charset="0"/>
                  <a:ea typeface="Arial" panose="020B0604020202020204" pitchFamily="34" charset="0"/>
                </a:endParaRPr>
              </a:p>
            </p:txBody>
          </p:sp>
          <p:sp>
            <p:nvSpPr>
              <p:cNvPr id="13" name="Ellipse 12">
                <a:extLst>
                  <a:ext uri="{FF2B5EF4-FFF2-40B4-BE49-F238E27FC236}">
                    <a16:creationId xmlns:a16="http://schemas.microsoft.com/office/drawing/2014/main" id="{75040496-F88D-421B-9304-BD10E30B13CC}"/>
                  </a:ext>
                </a:extLst>
              </p:cNvPr>
              <p:cNvSpPr/>
              <p:nvPr/>
            </p:nvSpPr>
            <p:spPr>
              <a:xfrm>
                <a:off x="1143000" y="1263650"/>
                <a:ext cx="981075" cy="981075"/>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25400" cap="flat" cmpd="sng" algn="ctr">
                <a:solidFill>
                  <a:srgbClr val="4BACC6">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grpSp>
    </p:spTree>
    <p:extLst>
      <p:ext uri="{BB962C8B-B14F-4D97-AF65-F5344CB8AC3E}">
        <p14:creationId xmlns:p14="http://schemas.microsoft.com/office/powerpoint/2010/main" val="3910984931"/>
      </p:ext>
    </p:extLst>
  </p:cSld>
  <p:clrMapOvr>
    <a:masterClrMapping/>
  </p:clrMapOvr>
</p:sld>
</file>

<file path=ppt/theme/theme1.xml><?xml version="1.0" encoding="utf-8"?>
<a:theme xmlns:a="http://schemas.openxmlformats.org/drawingml/2006/main" name="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harte graphique SPAW-RAC.pptx" id="{8438B1F7-3E22-476A-9A1C-B377E72C6625}" vid="{0053D285-9CF4-4B3C-B1BE-2D6802FD6141}"/>
    </a:ext>
  </a:extLst>
</a:theme>
</file>

<file path=ppt/theme/theme2.xml><?xml version="1.0" encoding="utf-8"?>
<a:theme xmlns:a="http://schemas.openxmlformats.org/drawingml/2006/main" name="1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harte graphique SPAW-RAC.pptx" id="{8438B1F7-3E22-476A-9A1C-B377E72C6625}" vid="{A05C92D6-24DE-464D-9918-C96662285DE8}"/>
    </a:ext>
  </a:extLst>
</a:theme>
</file>

<file path=ppt/theme/theme3.xml><?xml version="1.0" encoding="utf-8"?>
<a:theme xmlns:a="http://schemas.openxmlformats.org/drawingml/2006/main" name="2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harte graphique SPAW-RAC.pptx" id="{8438B1F7-3E22-476A-9A1C-B377E72C6625}" vid="{BB83B97E-F5B1-4F62-BE7F-97D5524942E5}"/>
    </a:ext>
  </a:extLst>
</a:theme>
</file>

<file path=ppt/theme/theme4.xml><?xml version="1.0" encoding="utf-8"?>
<a:theme xmlns:a="http://schemas.openxmlformats.org/drawingml/2006/main" name="3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harte graphique SPAW-RAC.pptx" id="{8438B1F7-3E22-476A-9A1C-B377E72C6625}" vid="{82C88E30-F08D-49F1-8414-B1DA9D2D3496}"/>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222DB526-549D-4401-A016-DBCB6DB964C2}"/>
</file>

<file path=customXml/itemProps2.xml><?xml version="1.0" encoding="utf-8"?>
<ds:datastoreItem xmlns:ds="http://schemas.openxmlformats.org/officeDocument/2006/customXml" ds:itemID="{C290C1DD-BA0E-406B-96BC-260745BB6E40}"/>
</file>

<file path=customXml/itemProps3.xml><?xml version="1.0" encoding="utf-8"?>
<ds:datastoreItem xmlns:ds="http://schemas.openxmlformats.org/officeDocument/2006/customXml" ds:itemID="{D4C5C536-1C6B-4E6E-AE44-A9DC17278C49}"/>
</file>

<file path=docProps/app.xml><?xml version="1.0" encoding="utf-8"?>
<Properties xmlns="http://schemas.openxmlformats.org/officeDocument/2006/extended-properties" xmlns:vt="http://schemas.openxmlformats.org/officeDocument/2006/docPropsVTypes">
  <Template>charte graphique SPAW-RAC</Template>
  <TotalTime>1033</TotalTime>
  <Words>2193</Words>
  <Application>Microsoft Office PowerPoint</Application>
  <PresentationFormat>Grand écran</PresentationFormat>
  <Paragraphs>353</Paragraphs>
  <Slides>21</Slides>
  <Notes>20</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21</vt:i4>
      </vt:variant>
    </vt:vector>
  </HeadingPairs>
  <TitlesOfParts>
    <vt:vector size="32" baseType="lpstr">
      <vt:lpstr>Adobe Clean</vt:lpstr>
      <vt:lpstr>Arial</vt:lpstr>
      <vt:lpstr>Calibri</vt:lpstr>
      <vt:lpstr>Corbel</vt:lpstr>
      <vt:lpstr>Courier New</vt:lpstr>
      <vt:lpstr>Helvetica</vt:lpstr>
      <vt:lpstr>Wingdings 2</vt:lpstr>
      <vt:lpstr>Thème1</vt:lpstr>
      <vt:lpstr>1_Thème1</vt:lpstr>
      <vt:lpstr>2_Thème1</vt:lpstr>
      <vt:lpstr>3_Thème1</vt:lpstr>
      <vt:lpstr>Operations &amp; budget for 2023-2024</vt:lpstr>
      <vt:lpstr>Table of content</vt:lpstr>
      <vt:lpstr>Implementation of the strategic plan</vt:lpstr>
      <vt:lpstr>Internal improvement</vt:lpstr>
      <vt:lpstr>Service quality</vt:lpstr>
      <vt:lpstr>Governance &amp; commmunication</vt:lpstr>
      <vt:lpstr>Coordination &amp; support</vt:lpstr>
      <vt:lpstr>International events</vt:lpstr>
      <vt:lpstr>Communication strategy</vt:lpstr>
      <vt:lpstr>SPAW Working groups</vt:lpstr>
      <vt:lpstr>Small grants program</vt:lpstr>
      <vt:lpstr>Species</vt:lpstr>
      <vt:lpstr>CAMAC phase 1 main activities</vt:lpstr>
      <vt:lpstr>Ecosystems management</vt:lpstr>
      <vt:lpstr>GCRMN- Caribbean Report</vt:lpstr>
      <vt:lpstr>Report Content 2025</vt:lpstr>
      <vt:lpstr>Marine and coastal protected areas</vt:lpstr>
      <vt:lpstr>The SPAW listed PA’s network</vt:lpstr>
      <vt:lpstr>2023-2024 budget</vt:lpstr>
      <vt:lpstr>Expenditures</vt:lpstr>
      <vt:lpstr>Merci de votre attention  Thanks for your attention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ROSSIN Lucile</dc:creator>
  <cp:lastModifiedBy>ROSSIN Lucile</cp:lastModifiedBy>
  <cp:revision>69</cp:revision>
  <dcterms:created xsi:type="dcterms:W3CDTF">2025-06-23T15:15:22Z</dcterms:created>
  <dcterms:modified xsi:type="dcterms:W3CDTF">2025-06-27T16:10:48Z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