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3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quickStyle1.xml" ContentType="application/vnd.openxmlformats-officedocument.drawingml.diagramStyle+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1" r:id="rId2"/>
    <p:sldMasterId id="2147483693" r:id="rId3"/>
    <p:sldMasterId id="2147483704" r:id="rId4"/>
  </p:sldMasterIdLst>
  <p:notesMasterIdLst>
    <p:notesMasterId r:id="rId18"/>
  </p:notesMasterIdLst>
  <p:sldIdLst>
    <p:sldId id="256" r:id="rId5"/>
    <p:sldId id="266" r:id="rId6"/>
    <p:sldId id="271" r:id="rId7"/>
    <p:sldId id="257" r:id="rId8"/>
    <p:sldId id="258" r:id="rId9"/>
    <p:sldId id="267" r:id="rId10"/>
    <p:sldId id="259" r:id="rId11"/>
    <p:sldId id="268" r:id="rId12"/>
    <p:sldId id="261" r:id="rId13"/>
    <p:sldId id="265" r:id="rId14"/>
    <p:sldId id="260"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5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2" autoAdjust="0"/>
    <p:restoredTop sz="75563" autoAdjust="0"/>
  </p:normalViewPr>
  <p:slideViewPr>
    <p:cSldViewPr snapToGrid="0">
      <p:cViewPr varScale="1">
        <p:scale>
          <a:sx n="85" d="100"/>
          <a:sy n="85" d="100"/>
        </p:scale>
        <p:origin x="1590" y="9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 Id="rId4"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 Id="rId4"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0254B4-4CAA-4013-898B-640288388A8E}" type="doc">
      <dgm:prSet loTypeId="urn:microsoft.com/office/officeart/2008/layout/HexagonCluster" loCatId="picture" qsTypeId="urn:microsoft.com/office/officeart/2005/8/quickstyle/simple2" qsCatId="simple" csTypeId="urn:microsoft.com/office/officeart/2005/8/colors/colorful1" csCatId="colorful" phldr="1"/>
      <dgm:spPr/>
      <dgm:t>
        <a:bodyPr/>
        <a:lstStyle/>
        <a:p>
          <a:endParaRPr lang="fr-GP"/>
        </a:p>
      </dgm:t>
    </dgm:pt>
    <dgm:pt modelId="{82C34A3D-8DCF-4A11-865C-D68C203754C9}">
      <dgm:prSet phldrT="[Texte]"/>
      <dgm:spPr/>
      <dgm:t>
        <a:bodyPr/>
        <a:lstStyle/>
        <a:p>
          <a:pPr algn="ctr"/>
          <a:r>
            <a:rPr lang="fr-FR">
              <a:latin typeface="Arial" panose="020B0604020202020204" pitchFamily="34" charset="0"/>
              <a:cs typeface="Arial" panose="020B0604020202020204" pitchFamily="34" charset="0"/>
            </a:rPr>
            <a:t>Exemptions WG</a:t>
          </a:r>
          <a:endParaRPr lang="fr-GP">
            <a:latin typeface="Arial" panose="020B0604020202020204" pitchFamily="34" charset="0"/>
            <a:cs typeface="Arial" panose="020B0604020202020204" pitchFamily="34" charset="0"/>
          </a:endParaRPr>
        </a:p>
      </dgm:t>
    </dgm:pt>
    <dgm:pt modelId="{32D056D0-2267-48B8-9A82-0DDAF14ECE31}" type="parTrans" cxnId="{BE0124BD-225D-4C89-8236-3A895859A7E0}">
      <dgm:prSet/>
      <dgm:spPr/>
      <dgm:t>
        <a:bodyPr/>
        <a:lstStyle/>
        <a:p>
          <a:pPr algn="ctr"/>
          <a:endParaRPr lang="fr-GP">
            <a:latin typeface="Arial" panose="020B0604020202020204" pitchFamily="34" charset="0"/>
            <a:cs typeface="Arial" panose="020B0604020202020204" pitchFamily="34" charset="0"/>
          </a:endParaRPr>
        </a:p>
      </dgm:t>
    </dgm:pt>
    <dgm:pt modelId="{DD137CF6-C5A2-4C7E-A14C-175663B7FAF0}" type="sibTrans" cxnId="{BE0124BD-225D-4C89-8236-3A895859A7E0}">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pPr algn="ctr"/>
          <a:endParaRPr lang="fr-GP">
            <a:latin typeface="Arial" panose="020B0604020202020204" pitchFamily="34" charset="0"/>
            <a:cs typeface="Arial" panose="020B0604020202020204" pitchFamily="34" charset="0"/>
          </a:endParaRPr>
        </a:p>
      </dgm:t>
    </dgm:pt>
    <dgm:pt modelId="{A53E82FC-E2F9-484F-B030-2186755AEB81}">
      <dgm:prSet phldrT="[Texte]"/>
      <dgm:spPr/>
      <dgm:t>
        <a:bodyPr/>
        <a:lstStyle/>
        <a:p>
          <a:pPr algn="ctr"/>
          <a:r>
            <a:rPr lang="fr-FR">
              <a:latin typeface="Arial" panose="020B0604020202020204" pitchFamily="34" charset="0"/>
              <a:cs typeface="Arial" panose="020B0604020202020204" pitchFamily="34" charset="0"/>
            </a:rPr>
            <a:t>Species WG</a:t>
          </a:r>
          <a:endParaRPr lang="fr-GP">
            <a:latin typeface="Arial" panose="020B0604020202020204" pitchFamily="34" charset="0"/>
            <a:cs typeface="Arial" panose="020B0604020202020204" pitchFamily="34" charset="0"/>
          </a:endParaRPr>
        </a:p>
      </dgm:t>
    </dgm:pt>
    <dgm:pt modelId="{015767C9-E420-423D-9BFA-E72484B07685}" type="parTrans" cxnId="{C24D7B88-C0A0-4808-B8B8-D21DBE22C94C}">
      <dgm:prSet/>
      <dgm:spPr/>
      <dgm:t>
        <a:bodyPr/>
        <a:lstStyle/>
        <a:p>
          <a:pPr algn="ctr"/>
          <a:endParaRPr lang="fr-GP">
            <a:latin typeface="Arial" panose="020B0604020202020204" pitchFamily="34" charset="0"/>
            <a:cs typeface="Arial" panose="020B0604020202020204" pitchFamily="34" charset="0"/>
          </a:endParaRPr>
        </a:p>
      </dgm:t>
    </dgm:pt>
    <dgm:pt modelId="{A585EDDE-36F1-4205-A58E-09CB4434D900}" type="sibTrans" cxnId="{C24D7B88-C0A0-4808-B8B8-D21DBE22C94C}">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pPr algn="ctr"/>
          <a:endParaRPr lang="fr-GP">
            <a:latin typeface="Arial" panose="020B0604020202020204" pitchFamily="34" charset="0"/>
            <a:cs typeface="Arial" panose="020B0604020202020204" pitchFamily="34" charset="0"/>
          </a:endParaRPr>
        </a:p>
      </dgm:t>
    </dgm:pt>
    <dgm:pt modelId="{9AC1522A-5CBD-4F9A-A89E-70113ACADD5E}">
      <dgm:prSet phldrT="[Texte]"/>
      <dgm:spPr/>
      <dgm:t>
        <a:bodyPr/>
        <a:lstStyle/>
        <a:p>
          <a:pPr algn="ctr"/>
          <a:r>
            <a:rPr lang="fr-FR">
              <a:latin typeface="Arial" panose="020B0604020202020204" pitchFamily="34" charset="0"/>
              <a:cs typeface="Arial" panose="020B0604020202020204" pitchFamily="34" charset="0"/>
            </a:rPr>
            <a:t>PA's WG</a:t>
          </a:r>
          <a:endParaRPr lang="fr-GP">
            <a:latin typeface="Arial" panose="020B0604020202020204" pitchFamily="34" charset="0"/>
            <a:cs typeface="Arial" panose="020B0604020202020204" pitchFamily="34" charset="0"/>
          </a:endParaRPr>
        </a:p>
      </dgm:t>
    </dgm:pt>
    <dgm:pt modelId="{F24B8651-505D-46E0-9F0D-3085E8952618}" type="parTrans" cxnId="{A556A361-9A94-4149-BD15-BD595602CF1B}">
      <dgm:prSet/>
      <dgm:spPr/>
      <dgm:t>
        <a:bodyPr/>
        <a:lstStyle/>
        <a:p>
          <a:pPr algn="ctr"/>
          <a:endParaRPr lang="fr-GP">
            <a:latin typeface="Arial" panose="020B0604020202020204" pitchFamily="34" charset="0"/>
            <a:cs typeface="Arial" panose="020B0604020202020204" pitchFamily="34" charset="0"/>
          </a:endParaRPr>
        </a:p>
      </dgm:t>
    </dgm:pt>
    <dgm:pt modelId="{C0ABBC2C-F5CB-4A1C-9496-77F959848FB3}" type="sibTrans" cxnId="{A556A361-9A94-4149-BD15-BD595602CF1B}">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pPr algn="ctr"/>
          <a:endParaRPr lang="fr-GP">
            <a:latin typeface="Arial" panose="020B0604020202020204" pitchFamily="34" charset="0"/>
            <a:cs typeface="Arial" panose="020B0604020202020204" pitchFamily="34" charset="0"/>
          </a:endParaRPr>
        </a:p>
      </dgm:t>
    </dgm:pt>
    <dgm:pt modelId="{48D9622E-71EF-4110-99B7-436DDD5C569A}">
      <dgm:prSet phldrT="[Texte]"/>
      <dgm:spPr/>
      <dgm:t>
        <a:bodyPr/>
        <a:lstStyle/>
        <a:p>
          <a:pPr algn="ctr"/>
          <a:r>
            <a:rPr lang="fr-FR">
              <a:latin typeface="Arial" panose="020B0604020202020204" pitchFamily="34" charset="0"/>
              <a:cs typeface="Arial" panose="020B0604020202020204" pitchFamily="34" charset="0"/>
            </a:rPr>
            <a:t>Sargassum WG</a:t>
          </a:r>
          <a:endParaRPr lang="fr-GP">
            <a:latin typeface="Arial" panose="020B0604020202020204" pitchFamily="34" charset="0"/>
            <a:cs typeface="Arial" panose="020B0604020202020204" pitchFamily="34" charset="0"/>
          </a:endParaRPr>
        </a:p>
      </dgm:t>
    </dgm:pt>
    <dgm:pt modelId="{C67A5D0E-3DD8-4C9C-AB9D-D70CE3EA6B74}" type="parTrans" cxnId="{9BBBB67A-3E39-47DE-B3E0-879F2C774157}">
      <dgm:prSet/>
      <dgm:spPr/>
      <dgm:t>
        <a:bodyPr/>
        <a:lstStyle/>
        <a:p>
          <a:pPr algn="ctr"/>
          <a:endParaRPr lang="fr-GP">
            <a:latin typeface="Arial" panose="020B0604020202020204" pitchFamily="34" charset="0"/>
            <a:cs typeface="Arial" panose="020B0604020202020204" pitchFamily="34" charset="0"/>
          </a:endParaRPr>
        </a:p>
      </dgm:t>
    </dgm:pt>
    <dgm:pt modelId="{40F19335-322C-4A1D-8F69-A13C8E66A75A}" type="sibTrans" cxnId="{9BBBB67A-3E39-47DE-B3E0-879F2C774157}">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pPr algn="ctr"/>
          <a:endParaRPr lang="fr-GP">
            <a:latin typeface="Arial" panose="020B0604020202020204" pitchFamily="34" charset="0"/>
            <a:cs typeface="Arial" panose="020B0604020202020204" pitchFamily="34" charset="0"/>
          </a:endParaRPr>
        </a:p>
      </dgm:t>
    </dgm:pt>
    <dgm:pt modelId="{66894F07-3824-4B3D-BE7D-DFF4BEB9FF4D}" type="pres">
      <dgm:prSet presAssocID="{C90254B4-4CAA-4013-898B-640288388A8E}" presName="Name0" presStyleCnt="0">
        <dgm:presLayoutVars>
          <dgm:chMax val="21"/>
          <dgm:chPref val="21"/>
        </dgm:presLayoutVars>
      </dgm:prSet>
      <dgm:spPr/>
    </dgm:pt>
    <dgm:pt modelId="{31A19387-CD07-4FDB-A756-C230207BB7CA}" type="pres">
      <dgm:prSet presAssocID="{82C34A3D-8DCF-4A11-865C-D68C203754C9}" presName="text1" presStyleCnt="0"/>
      <dgm:spPr/>
    </dgm:pt>
    <dgm:pt modelId="{A5B47D29-B3BB-4B0B-BF62-EB466EF0FC83}" type="pres">
      <dgm:prSet presAssocID="{82C34A3D-8DCF-4A11-865C-D68C203754C9}" presName="textRepeatNode" presStyleLbl="alignNode1" presStyleIdx="0" presStyleCnt="4">
        <dgm:presLayoutVars>
          <dgm:chMax val="0"/>
          <dgm:chPref val="0"/>
          <dgm:bulletEnabled val="1"/>
        </dgm:presLayoutVars>
      </dgm:prSet>
      <dgm:spPr/>
    </dgm:pt>
    <dgm:pt modelId="{1AF27F17-AE63-44E9-BDCD-8D36BCD91B62}" type="pres">
      <dgm:prSet presAssocID="{82C34A3D-8DCF-4A11-865C-D68C203754C9}" presName="textaccent1" presStyleCnt="0"/>
      <dgm:spPr/>
    </dgm:pt>
    <dgm:pt modelId="{B98D043E-71BE-44DF-8EE2-8CF20E25DD10}" type="pres">
      <dgm:prSet presAssocID="{82C34A3D-8DCF-4A11-865C-D68C203754C9}" presName="accentRepeatNode" presStyleLbl="solidAlignAcc1" presStyleIdx="0" presStyleCnt="8"/>
      <dgm:spPr/>
    </dgm:pt>
    <dgm:pt modelId="{5D3F4E03-A454-4BA2-985E-2EDC192A9534}" type="pres">
      <dgm:prSet presAssocID="{DD137CF6-C5A2-4C7E-A14C-175663B7FAF0}" presName="image1" presStyleCnt="0"/>
      <dgm:spPr/>
    </dgm:pt>
    <dgm:pt modelId="{6DF5B7C6-E810-4A8C-9871-EEF1C9246DD7}" type="pres">
      <dgm:prSet presAssocID="{DD137CF6-C5A2-4C7E-A14C-175663B7FAF0}" presName="imageRepeatNode" presStyleLbl="alignAcc1" presStyleIdx="0" presStyleCnt="4"/>
      <dgm:spPr/>
    </dgm:pt>
    <dgm:pt modelId="{0B798476-E018-423A-B040-405AF81FAE3A}" type="pres">
      <dgm:prSet presAssocID="{DD137CF6-C5A2-4C7E-A14C-175663B7FAF0}" presName="imageaccent1" presStyleCnt="0"/>
      <dgm:spPr/>
    </dgm:pt>
    <dgm:pt modelId="{4F955244-760B-4AD0-A50A-D00447003692}" type="pres">
      <dgm:prSet presAssocID="{DD137CF6-C5A2-4C7E-A14C-175663B7FAF0}" presName="accentRepeatNode" presStyleLbl="solidAlignAcc1" presStyleIdx="1" presStyleCnt="8"/>
      <dgm:spPr/>
    </dgm:pt>
    <dgm:pt modelId="{680CDC5F-D9C7-4048-B05D-0D3AED0485F2}" type="pres">
      <dgm:prSet presAssocID="{A53E82FC-E2F9-484F-B030-2186755AEB81}" presName="text2" presStyleCnt="0"/>
      <dgm:spPr/>
    </dgm:pt>
    <dgm:pt modelId="{25C0CA2F-E11F-45FE-90DF-36B433F32876}" type="pres">
      <dgm:prSet presAssocID="{A53E82FC-E2F9-484F-B030-2186755AEB81}" presName="textRepeatNode" presStyleLbl="alignNode1" presStyleIdx="1" presStyleCnt="4">
        <dgm:presLayoutVars>
          <dgm:chMax val="0"/>
          <dgm:chPref val="0"/>
          <dgm:bulletEnabled val="1"/>
        </dgm:presLayoutVars>
      </dgm:prSet>
      <dgm:spPr/>
    </dgm:pt>
    <dgm:pt modelId="{1D69F381-E587-4B46-90BB-52923BBB0312}" type="pres">
      <dgm:prSet presAssocID="{A53E82FC-E2F9-484F-B030-2186755AEB81}" presName="textaccent2" presStyleCnt="0"/>
      <dgm:spPr/>
    </dgm:pt>
    <dgm:pt modelId="{4DE90009-26E2-48E0-B189-A90FC0632066}" type="pres">
      <dgm:prSet presAssocID="{A53E82FC-E2F9-484F-B030-2186755AEB81}" presName="accentRepeatNode" presStyleLbl="solidAlignAcc1" presStyleIdx="2" presStyleCnt="8"/>
      <dgm:spPr/>
    </dgm:pt>
    <dgm:pt modelId="{41B645BD-88FD-434E-863A-FC16831E1BD8}" type="pres">
      <dgm:prSet presAssocID="{A585EDDE-36F1-4205-A58E-09CB4434D900}" presName="image2" presStyleCnt="0"/>
      <dgm:spPr/>
    </dgm:pt>
    <dgm:pt modelId="{A6338E25-68B2-42DD-98C2-B8625F752690}" type="pres">
      <dgm:prSet presAssocID="{A585EDDE-36F1-4205-A58E-09CB4434D900}" presName="imageRepeatNode" presStyleLbl="alignAcc1" presStyleIdx="1" presStyleCnt="4"/>
      <dgm:spPr/>
    </dgm:pt>
    <dgm:pt modelId="{DC49904E-C69F-43AA-8794-1BF0533BDB4E}" type="pres">
      <dgm:prSet presAssocID="{A585EDDE-36F1-4205-A58E-09CB4434D900}" presName="imageaccent2" presStyleCnt="0"/>
      <dgm:spPr/>
    </dgm:pt>
    <dgm:pt modelId="{CCDACA72-AAC0-4EE8-83E2-F7582C20C4A2}" type="pres">
      <dgm:prSet presAssocID="{A585EDDE-36F1-4205-A58E-09CB4434D900}" presName="accentRepeatNode" presStyleLbl="solidAlignAcc1" presStyleIdx="3" presStyleCnt="8"/>
      <dgm:spPr/>
    </dgm:pt>
    <dgm:pt modelId="{C112A8E1-7FF9-470F-9398-EFF79F2AD326}" type="pres">
      <dgm:prSet presAssocID="{9AC1522A-5CBD-4F9A-A89E-70113ACADD5E}" presName="text3" presStyleCnt="0"/>
      <dgm:spPr/>
    </dgm:pt>
    <dgm:pt modelId="{66389E27-E453-4ED0-84E3-888AA187C896}" type="pres">
      <dgm:prSet presAssocID="{9AC1522A-5CBD-4F9A-A89E-70113ACADD5E}" presName="textRepeatNode" presStyleLbl="alignNode1" presStyleIdx="2" presStyleCnt="4">
        <dgm:presLayoutVars>
          <dgm:chMax val="0"/>
          <dgm:chPref val="0"/>
          <dgm:bulletEnabled val="1"/>
        </dgm:presLayoutVars>
      </dgm:prSet>
      <dgm:spPr/>
    </dgm:pt>
    <dgm:pt modelId="{883FF374-ED38-4E82-9F82-1590B2ADEDB8}" type="pres">
      <dgm:prSet presAssocID="{9AC1522A-5CBD-4F9A-A89E-70113ACADD5E}" presName="textaccent3" presStyleCnt="0"/>
      <dgm:spPr/>
    </dgm:pt>
    <dgm:pt modelId="{CCADF85D-3ABE-443D-AB59-160327C9188E}" type="pres">
      <dgm:prSet presAssocID="{9AC1522A-5CBD-4F9A-A89E-70113ACADD5E}" presName="accentRepeatNode" presStyleLbl="solidAlignAcc1" presStyleIdx="4" presStyleCnt="8"/>
      <dgm:spPr/>
    </dgm:pt>
    <dgm:pt modelId="{BA097B1A-D326-4630-A0DB-42EC86820116}" type="pres">
      <dgm:prSet presAssocID="{C0ABBC2C-F5CB-4A1C-9496-77F959848FB3}" presName="image3" presStyleCnt="0"/>
      <dgm:spPr/>
    </dgm:pt>
    <dgm:pt modelId="{2D31B7EF-8955-494F-92DF-704D0A435E60}" type="pres">
      <dgm:prSet presAssocID="{C0ABBC2C-F5CB-4A1C-9496-77F959848FB3}" presName="imageRepeatNode" presStyleLbl="alignAcc1" presStyleIdx="2" presStyleCnt="4"/>
      <dgm:spPr/>
    </dgm:pt>
    <dgm:pt modelId="{8E5081CF-7364-41B1-97E5-93492B4FF95A}" type="pres">
      <dgm:prSet presAssocID="{C0ABBC2C-F5CB-4A1C-9496-77F959848FB3}" presName="imageaccent3" presStyleCnt="0"/>
      <dgm:spPr/>
    </dgm:pt>
    <dgm:pt modelId="{CB7BE9C9-B924-4DD5-AF75-6243A71BBE2A}" type="pres">
      <dgm:prSet presAssocID="{C0ABBC2C-F5CB-4A1C-9496-77F959848FB3}" presName="accentRepeatNode" presStyleLbl="solidAlignAcc1" presStyleIdx="5" presStyleCnt="8"/>
      <dgm:spPr/>
    </dgm:pt>
    <dgm:pt modelId="{B5E58C89-B82A-48FB-A6C9-CAD38E693296}" type="pres">
      <dgm:prSet presAssocID="{48D9622E-71EF-4110-99B7-436DDD5C569A}" presName="text4" presStyleCnt="0"/>
      <dgm:spPr/>
    </dgm:pt>
    <dgm:pt modelId="{47711673-E5A6-4536-AB4E-E8C8D730E7E9}" type="pres">
      <dgm:prSet presAssocID="{48D9622E-71EF-4110-99B7-436DDD5C569A}" presName="textRepeatNode" presStyleLbl="alignNode1" presStyleIdx="3" presStyleCnt="4">
        <dgm:presLayoutVars>
          <dgm:chMax val="0"/>
          <dgm:chPref val="0"/>
          <dgm:bulletEnabled val="1"/>
        </dgm:presLayoutVars>
      </dgm:prSet>
      <dgm:spPr/>
    </dgm:pt>
    <dgm:pt modelId="{061C5F40-298E-48AA-9327-7BA230137009}" type="pres">
      <dgm:prSet presAssocID="{48D9622E-71EF-4110-99B7-436DDD5C569A}" presName="textaccent4" presStyleCnt="0"/>
      <dgm:spPr/>
    </dgm:pt>
    <dgm:pt modelId="{DF6972AC-A181-425A-A54F-63EC59A63F99}" type="pres">
      <dgm:prSet presAssocID="{48D9622E-71EF-4110-99B7-436DDD5C569A}" presName="accentRepeatNode" presStyleLbl="solidAlignAcc1" presStyleIdx="6" presStyleCnt="8"/>
      <dgm:spPr/>
    </dgm:pt>
    <dgm:pt modelId="{04CBFBFE-20CB-4F43-9A3B-C1496200B36D}" type="pres">
      <dgm:prSet presAssocID="{40F19335-322C-4A1D-8F69-A13C8E66A75A}" presName="image4" presStyleCnt="0"/>
      <dgm:spPr/>
    </dgm:pt>
    <dgm:pt modelId="{2D1A3AC4-171E-4286-B2F4-A4D32A2B821A}" type="pres">
      <dgm:prSet presAssocID="{40F19335-322C-4A1D-8F69-A13C8E66A75A}" presName="imageRepeatNode" presStyleLbl="alignAcc1" presStyleIdx="3" presStyleCnt="4"/>
      <dgm:spPr/>
    </dgm:pt>
    <dgm:pt modelId="{06F179DC-BD0F-4405-8C6E-5287C71A8D71}" type="pres">
      <dgm:prSet presAssocID="{40F19335-322C-4A1D-8F69-A13C8E66A75A}" presName="imageaccent4" presStyleCnt="0"/>
      <dgm:spPr/>
    </dgm:pt>
    <dgm:pt modelId="{17BB8E22-C79A-4535-B303-8487D6AADBF7}" type="pres">
      <dgm:prSet presAssocID="{40F19335-322C-4A1D-8F69-A13C8E66A75A}" presName="accentRepeatNode" presStyleLbl="solidAlignAcc1" presStyleIdx="7" presStyleCnt="8"/>
      <dgm:spPr/>
    </dgm:pt>
  </dgm:ptLst>
  <dgm:cxnLst>
    <dgm:cxn modelId="{74DC9B08-C1C7-416B-A5E7-BCD020EDA728}" type="presOf" srcId="{A53E82FC-E2F9-484F-B030-2186755AEB81}" destId="{25C0CA2F-E11F-45FE-90DF-36B433F32876}" srcOrd="0" destOrd="0" presId="urn:microsoft.com/office/officeart/2008/layout/HexagonCluster"/>
    <dgm:cxn modelId="{F8884713-96BD-48E2-882E-20EF663902C8}" type="presOf" srcId="{48D9622E-71EF-4110-99B7-436DDD5C569A}" destId="{47711673-E5A6-4536-AB4E-E8C8D730E7E9}" srcOrd="0" destOrd="0" presId="urn:microsoft.com/office/officeart/2008/layout/HexagonCluster"/>
    <dgm:cxn modelId="{68D41130-C57F-41D0-8926-3076D9DBB88A}" type="presOf" srcId="{DD137CF6-C5A2-4C7E-A14C-175663B7FAF0}" destId="{6DF5B7C6-E810-4A8C-9871-EEF1C9246DD7}" srcOrd="0" destOrd="0" presId="urn:microsoft.com/office/officeart/2008/layout/HexagonCluster"/>
    <dgm:cxn modelId="{CC61F032-76B8-467B-A00E-DE68A4179E45}" type="presOf" srcId="{C0ABBC2C-F5CB-4A1C-9496-77F959848FB3}" destId="{2D31B7EF-8955-494F-92DF-704D0A435E60}" srcOrd="0" destOrd="0" presId="urn:microsoft.com/office/officeart/2008/layout/HexagonCluster"/>
    <dgm:cxn modelId="{A556A361-9A94-4149-BD15-BD595602CF1B}" srcId="{C90254B4-4CAA-4013-898B-640288388A8E}" destId="{9AC1522A-5CBD-4F9A-A89E-70113ACADD5E}" srcOrd="2" destOrd="0" parTransId="{F24B8651-505D-46E0-9F0D-3085E8952618}" sibTransId="{C0ABBC2C-F5CB-4A1C-9496-77F959848FB3}"/>
    <dgm:cxn modelId="{A5661C49-58CA-4DDC-B223-8D96A0FC146A}" type="presOf" srcId="{9AC1522A-5CBD-4F9A-A89E-70113ACADD5E}" destId="{66389E27-E453-4ED0-84E3-888AA187C896}" srcOrd="0" destOrd="0" presId="urn:microsoft.com/office/officeart/2008/layout/HexagonCluster"/>
    <dgm:cxn modelId="{90D6FB50-2FC1-4C54-86EA-3F1E17FECC36}" type="presOf" srcId="{A585EDDE-36F1-4205-A58E-09CB4434D900}" destId="{A6338E25-68B2-42DD-98C2-B8625F752690}" srcOrd="0" destOrd="0" presId="urn:microsoft.com/office/officeart/2008/layout/HexagonCluster"/>
    <dgm:cxn modelId="{42D53B54-4AD5-4834-A66B-07A2A1AA7009}" type="presOf" srcId="{82C34A3D-8DCF-4A11-865C-D68C203754C9}" destId="{A5B47D29-B3BB-4B0B-BF62-EB466EF0FC83}" srcOrd="0" destOrd="0" presId="urn:microsoft.com/office/officeart/2008/layout/HexagonCluster"/>
    <dgm:cxn modelId="{A4194954-9866-424B-9F5F-5D341A313337}" type="presOf" srcId="{C90254B4-4CAA-4013-898B-640288388A8E}" destId="{66894F07-3824-4B3D-BE7D-DFF4BEB9FF4D}" srcOrd="0" destOrd="0" presId="urn:microsoft.com/office/officeart/2008/layout/HexagonCluster"/>
    <dgm:cxn modelId="{9BBBB67A-3E39-47DE-B3E0-879F2C774157}" srcId="{C90254B4-4CAA-4013-898B-640288388A8E}" destId="{48D9622E-71EF-4110-99B7-436DDD5C569A}" srcOrd="3" destOrd="0" parTransId="{C67A5D0E-3DD8-4C9C-AB9D-D70CE3EA6B74}" sibTransId="{40F19335-322C-4A1D-8F69-A13C8E66A75A}"/>
    <dgm:cxn modelId="{393EDC7E-E564-485D-8042-921B0A72139C}" type="presOf" srcId="{40F19335-322C-4A1D-8F69-A13C8E66A75A}" destId="{2D1A3AC4-171E-4286-B2F4-A4D32A2B821A}" srcOrd="0" destOrd="0" presId="urn:microsoft.com/office/officeart/2008/layout/HexagonCluster"/>
    <dgm:cxn modelId="{C24D7B88-C0A0-4808-B8B8-D21DBE22C94C}" srcId="{C90254B4-4CAA-4013-898B-640288388A8E}" destId="{A53E82FC-E2F9-484F-B030-2186755AEB81}" srcOrd="1" destOrd="0" parTransId="{015767C9-E420-423D-9BFA-E72484B07685}" sibTransId="{A585EDDE-36F1-4205-A58E-09CB4434D900}"/>
    <dgm:cxn modelId="{BE0124BD-225D-4C89-8236-3A895859A7E0}" srcId="{C90254B4-4CAA-4013-898B-640288388A8E}" destId="{82C34A3D-8DCF-4A11-865C-D68C203754C9}" srcOrd="0" destOrd="0" parTransId="{32D056D0-2267-48B8-9A82-0DDAF14ECE31}" sibTransId="{DD137CF6-C5A2-4C7E-A14C-175663B7FAF0}"/>
    <dgm:cxn modelId="{E24E8210-7EA9-4143-A749-A3AEF6A67A3C}" type="presParOf" srcId="{66894F07-3824-4B3D-BE7D-DFF4BEB9FF4D}" destId="{31A19387-CD07-4FDB-A756-C230207BB7CA}" srcOrd="0" destOrd="0" presId="urn:microsoft.com/office/officeart/2008/layout/HexagonCluster"/>
    <dgm:cxn modelId="{CA7FDEEF-9C07-4142-A67C-FC3C67193FEA}" type="presParOf" srcId="{31A19387-CD07-4FDB-A756-C230207BB7CA}" destId="{A5B47D29-B3BB-4B0B-BF62-EB466EF0FC83}" srcOrd="0" destOrd="0" presId="urn:microsoft.com/office/officeart/2008/layout/HexagonCluster"/>
    <dgm:cxn modelId="{E228AD26-CD56-4392-B28E-B925F0C82121}" type="presParOf" srcId="{66894F07-3824-4B3D-BE7D-DFF4BEB9FF4D}" destId="{1AF27F17-AE63-44E9-BDCD-8D36BCD91B62}" srcOrd="1" destOrd="0" presId="urn:microsoft.com/office/officeart/2008/layout/HexagonCluster"/>
    <dgm:cxn modelId="{DD509E47-30D6-4B47-8BB9-3F6AB5EFDFF6}" type="presParOf" srcId="{1AF27F17-AE63-44E9-BDCD-8D36BCD91B62}" destId="{B98D043E-71BE-44DF-8EE2-8CF20E25DD10}" srcOrd="0" destOrd="0" presId="urn:microsoft.com/office/officeart/2008/layout/HexagonCluster"/>
    <dgm:cxn modelId="{4A97D22A-B493-475F-B4D6-88D8F717122F}" type="presParOf" srcId="{66894F07-3824-4B3D-BE7D-DFF4BEB9FF4D}" destId="{5D3F4E03-A454-4BA2-985E-2EDC192A9534}" srcOrd="2" destOrd="0" presId="urn:microsoft.com/office/officeart/2008/layout/HexagonCluster"/>
    <dgm:cxn modelId="{0682D500-AC00-440A-81A6-F2B4C3DB6505}" type="presParOf" srcId="{5D3F4E03-A454-4BA2-985E-2EDC192A9534}" destId="{6DF5B7C6-E810-4A8C-9871-EEF1C9246DD7}" srcOrd="0" destOrd="0" presId="urn:microsoft.com/office/officeart/2008/layout/HexagonCluster"/>
    <dgm:cxn modelId="{20DCBDDD-6C8B-400C-A97A-D295E481B241}" type="presParOf" srcId="{66894F07-3824-4B3D-BE7D-DFF4BEB9FF4D}" destId="{0B798476-E018-423A-B040-405AF81FAE3A}" srcOrd="3" destOrd="0" presId="urn:microsoft.com/office/officeart/2008/layout/HexagonCluster"/>
    <dgm:cxn modelId="{8C992AED-0F36-4200-9997-078649249B4D}" type="presParOf" srcId="{0B798476-E018-423A-B040-405AF81FAE3A}" destId="{4F955244-760B-4AD0-A50A-D00447003692}" srcOrd="0" destOrd="0" presId="urn:microsoft.com/office/officeart/2008/layout/HexagonCluster"/>
    <dgm:cxn modelId="{14C08EFA-DFF8-4686-BF72-566C369D7977}" type="presParOf" srcId="{66894F07-3824-4B3D-BE7D-DFF4BEB9FF4D}" destId="{680CDC5F-D9C7-4048-B05D-0D3AED0485F2}" srcOrd="4" destOrd="0" presId="urn:microsoft.com/office/officeart/2008/layout/HexagonCluster"/>
    <dgm:cxn modelId="{95E69F4F-938C-47A4-AAEC-56DA61D958B3}" type="presParOf" srcId="{680CDC5F-D9C7-4048-B05D-0D3AED0485F2}" destId="{25C0CA2F-E11F-45FE-90DF-36B433F32876}" srcOrd="0" destOrd="0" presId="urn:microsoft.com/office/officeart/2008/layout/HexagonCluster"/>
    <dgm:cxn modelId="{EAEB0855-941E-4DB4-ADD2-0919FE8D17B7}" type="presParOf" srcId="{66894F07-3824-4B3D-BE7D-DFF4BEB9FF4D}" destId="{1D69F381-E587-4B46-90BB-52923BBB0312}" srcOrd="5" destOrd="0" presId="urn:microsoft.com/office/officeart/2008/layout/HexagonCluster"/>
    <dgm:cxn modelId="{9CE777B3-3BA6-4568-8B7A-9340A2AC1E61}" type="presParOf" srcId="{1D69F381-E587-4B46-90BB-52923BBB0312}" destId="{4DE90009-26E2-48E0-B189-A90FC0632066}" srcOrd="0" destOrd="0" presId="urn:microsoft.com/office/officeart/2008/layout/HexagonCluster"/>
    <dgm:cxn modelId="{6D1EF0F3-ECD1-4237-835C-F769672FC1A1}" type="presParOf" srcId="{66894F07-3824-4B3D-BE7D-DFF4BEB9FF4D}" destId="{41B645BD-88FD-434E-863A-FC16831E1BD8}" srcOrd="6" destOrd="0" presId="urn:microsoft.com/office/officeart/2008/layout/HexagonCluster"/>
    <dgm:cxn modelId="{E92FB6B7-F244-483F-9D26-03CA2517DDB1}" type="presParOf" srcId="{41B645BD-88FD-434E-863A-FC16831E1BD8}" destId="{A6338E25-68B2-42DD-98C2-B8625F752690}" srcOrd="0" destOrd="0" presId="urn:microsoft.com/office/officeart/2008/layout/HexagonCluster"/>
    <dgm:cxn modelId="{545D26FB-25A8-4859-A242-AA946314B9FB}" type="presParOf" srcId="{66894F07-3824-4B3D-BE7D-DFF4BEB9FF4D}" destId="{DC49904E-C69F-43AA-8794-1BF0533BDB4E}" srcOrd="7" destOrd="0" presId="urn:microsoft.com/office/officeart/2008/layout/HexagonCluster"/>
    <dgm:cxn modelId="{DBB0DC00-DA1D-46B3-A03B-CB03A46536F8}" type="presParOf" srcId="{DC49904E-C69F-43AA-8794-1BF0533BDB4E}" destId="{CCDACA72-AAC0-4EE8-83E2-F7582C20C4A2}" srcOrd="0" destOrd="0" presId="urn:microsoft.com/office/officeart/2008/layout/HexagonCluster"/>
    <dgm:cxn modelId="{41448D63-0A3A-4CC5-BD9B-1C36EE145C9B}" type="presParOf" srcId="{66894F07-3824-4B3D-BE7D-DFF4BEB9FF4D}" destId="{C112A8E1-7FF9-470F-9398-EFF79F2AD326}" srcOrd="8" destOrd="0" presId="urn:microsoft.com/office/officeart/2008/layout/HexagonCluster"/>
    <dgm:cxn modelId="{1EF1D33B-6CAB-4F17-A186-922C92EF9614}" type="presParOf" srcId="{C112A8E1-7FF9-470F-9398-EFF79F2AD326}" destId="{66389E27-E453-4ED0-84E3-888AA187C896}" srcOrd="0" destOrd="0" presId="urn:microsoft.com/office/officeart/2008/layout/HexagonCluster"/>
    <dgm:cxn modelId="{DF33AE3C-6871-421E-ADCE-2D2F0B3BF5FE}" type="presParOf" srcId="{66894F07-3824-4B3D-BE7D-DFF4BEB9FF4D}" destId="{883FF374-ED38-4E82-9F82-1590B2ADEDB8}" srcOrd="9" destOrd="0" presId="urn:microsoft.com/office/officeart/2008/layout/HexagonCluster"/>
    <dgm:cxn modelId="{6F3FE959-3EAC-423F-ABB4-202949C0BB54}" type="presParOf" srcId="{883FF374-ED38-4E82-9F82-1590B2ADEDB8}" destId="{CCADF85D-3ABE-443D-AB59-160327C9188E}" srcOrd="0" destOrd="0" presId="urn:microsoft.com/office/officeart/2008/layout/HexagonCluster"/>
    <dgm:cxn modelId="{6C023E6C-7C67-4337-8781-E3451FF7B745}" type="presParOf" srcId="{66894F07-3824-4B3D-BE7D-DFF4BEB9FF4D}" destId="{BA097B1A-D326-4630-A0DB-42EC86820116}" srcOrd="10" destOrd="0" presId="urn:microsoft.com/office/officeart/2008/layout/HexagonCluster"/>
    <dgm:cxn modelId="{F2EDA4E1-9D66-43A6-8224-1D6C01F36C04}" type="presParOf" srcId="{BA097B1A-D326-4630-A0DB-42EC86820116}" destId="{2D31B7EF-8955-494F-92DF-704D0A435E60}" srcOrd="0" destOrd="0" presId="urn:microsoft.com/office/officeart/2008/layout/HexagonCluster"/>
    <dgm:cxn modelId="{C58BE97B-4F16-42AE-883D-D0A84E2DF080}" type="presParOf" srcId="{66894F07-3824-4B3D-BE7D-DFF4BEB9FF4D}" destId="{8E5081CF-7364-41B1-97E5-93492B4FF95A}" srcOrd="11" destOrd="0" presId="urn:microsoft.com/office/officeart/2008/layout/HexagonCluster"/>
    <dgm:cxn modelId="{70FDD771-9A49-47DE-B8AB-EC41F55080E5}" type="presParOf" srcId="{8E5081CF-7364-41B1-97E5-93492B4FF95A}" destId="{CB7BE9C9-B924-4DD5-AF75-6243A71BBE2A}" srcOrd="0" destOrd="0" presId="urn:microsoft.com/office/officeart/2008/layout/HexagonCluster"/>
    <dgm:cxn modelId="{FB3E875F-96B2-4680-A848-99BB3CC8B302}" type="presParOf" srcId="{66894F07-3824-4B3D-BE7D-DFF4BEB9FF4D}" destId="{B5E58C89-B82A-48FB-A6C9-CAD38E693296}" srcOrd="12" destOrd="0" presId="urn:microsoft.com/office/officeart/2008/layout/HexagonCluster"/>
    <dgm:cxn modelId="{76861512-0176-4171-A814-035EAB3794D5}" type="presParOf" srcId="{B5E58C89-B82A-48FB-A6C9-CAD38E693296}" destId="{47711673-E5A6-4536-AB4E-E8C8D730E7E9}" srcOrd="0" destOrd="0" presId="urn:microsoft.com/office/officeart/2008/layout/HexagonCluster"/>
    <dgm:cxn modelId="{AEF36407-EAFF-40ED-ADC7-067732A342C2}" type="presParOf" srcId="{66894F07-3824-4B3D-BE7D-DFF4BEB9FF4D}" destId="{061C5F40-298E-48AA-9327-7BA230137009}" srcOrd="13" destOrd="0" presId="urn:microsoft.com/office/officeart/2008/layout/HexagonCluster"/>
    <dgm:cxn modelId="{27EDDA8C-0211-4E09-9371-B97DED7136CA}" type="presParOf" srcId="{061C5F40-298E-48AA-9327-7BA230137009}" destId="{DF6972AC-A181-425A-A54F-63EC59A63F99}" srcOrd="0" destOrd="0" presId="urn:microsoft.com/office/officeart/2008/layout/HexagonCluster"/>
    <dgm:cxn modelId="{67975BE6-18AC-4E24-9ED0-C6009621D46A}" type="presParOf" srcId="{66894F07-3824-4B3D-BE7D-DFF4BEB9FF4D}" destId="{04CBFBFE-20CB-4F43-9A3B-C1496200B36D}" srcOrd="14" destOrd="0" presId="urn:microsoft.com/office/officeart/2008/layout/HexagonCluster"/>
    <dgm:cxn modelId="{BD0DAF8D-3FE8-4D30-BB98-39302ABB22A5}" type="presParOf" srcId="{04CBFBFE-20CB-4F43-9A3B-C1496200B36D}" destId="{2D1A3AC4-171E-4286-B2F4-A4D32A2B821A}" srcOrd="0" destOrd="0" presId="urn:microsoft.com/office/officeart/2008/layout/HexagonCluster"/>
    <dgm:cxn modelId="{B8D2E896-287E-441B-B881-058B0F0CAA09}" type="presParOf" srcId="{66894F07-3824-4B3D-BE7D-DFF4BEB9FF4D}" destId="{06F179DC-BD0F-4405-8C6E-5287C71A8D71}" srcOrd="15" destOrd="0" presId="urn:microsoft.com/office/officeart/2008/layout/HexagonCluster"/>
    <dgm:cxn modelId="{4BA43975-7417-4158-B86A-68E258AC965A}" type="presParOf" srcId="{06F179DC-BD0F-4405-8C6E-5287C71A8D71}" destId="{17BB8E22-C79A-4535-B303-8487D6AADBF7}"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47D29-B3BB-4B0B-BF62-EB466EF0FC83}">
      <dsp:nvSpPr>
        <dsp:cNvPr id="0" name=""/>
        <dsp:cNvSpPr/>
      </dsp:nvSpPr>
      <dsp:spPr>
        <a:xfrm>
          <a:off x="1266602" y="2883772"/>
          <a:ext cx="1492053" cy="1280756"/>
        </a:xfrm>
        <a:prstGeom prst="hexagon">
          <a:avLst>
            <a:gd name="adj" fmla="val 25000"/>
            <a:gd name="vf" fmla="val 115470"/>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fr-FR" sz="1500" kern="1200">
              <a:latin typeface="Arial" panose="020B0604020202020204" pitchFamily="34" charset="0"/>
              <a:cs typeface="Arial" panose="020B0604020202020204" pitchFamily="34" charset="0"/>
            </a:rPr>
            <a:t>Exemptions WG</a:t>
          </a:r>
          <a:endParaRPr lang="fr-GP" sz="1500" kern="1200">
            <a:latin typeface="Arial" panose="020B0604020202020204" pitchFamily="34" charset="0"/>
            <a:cs typeface="Arial" panose="020B0604020202020204" pitchFamily="34" charset="0"/>
          </a:endParaRPr>
        </a:p>
      </dsp:txBody>
      <dsp:txXfrm>
        <a:off x="1497669" y="3082117"/>
        <a:ext cx="1029919" cy="884066"/>
      </dsp:txXfrm>
    </dsp:sp>
    <dsp:sp modelId="{B98D043E-71BE-44DF-8EE2-8CF20E25DD10}">
      <dsp:nvSpPr>
        <dsp:cNvPr id="0" name=""/>
        <dsp:cNvSpPr/>
      </dsp:nvSpPr>
      <dsp:spPr>
        <a:xfrm>
          <a:off x="1313270" y="3449727"/>
          <a:ext cx="174182" cy="150199"/>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5B7C6-E810-4A8C-9871-EEF1C9246DD7}">
      <dsp:nvSpPr>
        <dsp:cNvPr id="0" name=""/>
        <dsp:cNvSpPr/>
      </dsp:nvSpPr>
      <dsp:spPr>
        <a:xfrm>
          <a:off x="0" y="2187576"/>
          <a:ext cx="1492053" cy="1280756"/>
        </a:xfrm>
        <a:prstGeom prst="hexagon">
          <a:avLst>
            <a:gd name="adj" fmla="val 25000"/>
            <a:gd name="vf" fmla="val 11547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955244-760B-4AD0-A50A-D00447003692}">
      <dsp:nvSpPr>
        <dsp:cNvPr id="0" name=""/>
        <dsp:cNvSpPr/>
      </dsp:nvSpPr>
      <dsp:spPr>
        <a:xfrm>
          <a:off x="1010258" y="3290732"/>
          <a:ext cx="174182" cy="150199"/>
        </a:xfrm>
        <a:prstGeom prst="hexagon">
          <a:avLst>
            <a:gd name="adj" fmla="val 25000"/>
            <a:gd name="vf" fmla="val 115470"/>
          </a:avLst>
        </a:prstGeom>
        <a:solidFill>
          <a:schemeClr val="lt1">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C0CA2F-E11F-45FE-90DF-36B433F32876}">
      <dsp:nvSpPr>
        <dsp:cNvPr id="0" name=""/>
        <dsp:cNvSpPr/>
      </dsp:nvSpPr>
      <dsp:spPr>
        <a:xfrm>
          <a:off x="2531890" y="2177766"/>
          <a:ext cx="1492053" cy="1280756"/>
        </a:xfrm>
        <a:prstGeom prst="hexagon">
          <a:avLst>
            <a:gd name="adj" fmla="val 25000"/>
            <a:gd name="vf" fmla="val 115470"/>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fr-FR" sz="1500" kern="1200">
              <a:latin typeface="Arial" panose="020B0604020202020204" pitchFamily="34" charset="0"/>
              <a:cs typeface="Arial" panose="020B0604020202020204" pitchFamily="34" charset="0"/>
            </a:rPr>
            <a:t>Species WG</a:t>
          </a:r>
          <a:endParaRPr lang="fr-GP" sz="1500" kern="1200">
            <a:latin typeface="Arial" panose="020B0604020202020204" pitchFamily="34" charset="0"/>
            <a:cs typeface="Arial" panose="020B0604020202020204" pitchFamily="34" charset="0"/>
          </a:endParaRPr>
        </a:p>
      </dsp:txBody>
      <dsp:txXfrm>
        <a:off x="2762957" y="2376111"/>
        <a:ext cx="1029919" cy="884066"/>
      </dsp:txXfrm>
    </dsp:sp>
    <dsp:sp modelId="{4DE90009-26E2-48E0-B189-A90FC0632066}">
      <dsp:nvSpPr>
        <dsp:cNvPr id="0" name=""/>
        <dsp:cNvSpPr/>
      </dsp:nvSpPr>
      <dsp:spPr>
        <a:xfrm>
          <a:off x="3553980" y="3279568"/>
          <a:ext cx="174182" cy="150199"/>
        </a:xfrm>
        <a:prstGeom prst="hexagon">
          <a:avLst>
            <a:gd name="adj" fmla="val 25000"/>
            <a:gd name="vf" fmla="val 115470"/>
          </a:avLst>
        </a:prstGeom>
        <a:solidFill>
          <a:schemeClr val="lt1">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338E25-68B2-42DD-98C2-B8625F752690}">
      <dsp:nvSpPr>
        <dsp:cNvPr id="0" name=""/>
        <dsp:cNvSpPr/>
      </dsp:nvSpPr>
      <dsp:spPr>
        <a:xfrm>
          <a:off x="3803751" y="2881742"/>
          <a:ext cx="1492053" cy="1280756"/>
        </a:xfrm>
        <a:prstGeom prst="hexagon">
          <a:avLst>
            <a:gd name="adj" fmla="val 25000"/>
            <a:gd name="vf" fmla="val 11547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DACA72-AAC0-4EE8-83E2-F7582C20C4A2}">
      <dsp:nvSpPr>
        <dsp:cNvPr id="0" name=""/>
        <dsp:cNvSpPr/>
      </dsp:nvSpPr>
      <dsp:spPr>
        <a:xfrm>
          <a:off x="3837930" y="3455478"/>
          <a:ext cx="174182" cy="150199"/>
        </a:xfrm>
        <a:prstGeom prst="hexagon">
          <a:avLst>
            <a:gd name="adj" fmla="val 25000"/>
            <a:gd name="vf" fmla="val 115470"/>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389E27-E453-4ED0-84E3-888AA187C896}">
      <dsp:nvSpPr>
        <dsp:cNvPr id="0" name=""/>
        <dsp:cNvSpPr/>
      </dsp:nvSpPr>
      <dsp:spPr>
        <a:xfrm>
          <a:off x="1266602" y="1487660"/>
          <a:ext cx="1492053" cy="1280756"/>
        </a:xfrm>
        <a:prstGeom prst="hexagon">
          <a:avLst>
            <a:gd name="adj" fmla="val 25000"/>
            <a:gd name="vf" fmla="val 115470"/>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fr-FR" sz="1500" kern="1200">
              <a:latin typeface="Arial" panose="020B0604020202020204" pitchFamily="34" charset="0"/>
              <a:cs typeface="Arial" panose="020B0604020202020204" pitchFamily="34" charset="0"/>
            </a:rPr>
            <a:t>PA's WG</a:t>
          </a:r>
          <a:endParaRPr lang="fr-GP" sz="1500" kern="1200">
            <a:latin typeface="Arial" panose="020B0604020202020204" pitchFamily="34" charset="0"/>
            <a:cs typeface="Arial" panose="020B0604020202020204" pitchFamily="34" charset="0"/>
          </a:endParaRPr>
        </a:p>
      </dsp:txBody>
      <dsp:txXfrm>
        <a:off x="1497669" y="1686005"/>
        <a:ext cx="1029919" cy="884066"/>
      </dsp:txXfrm>
    </dsp:sp>
    <dsp:sp modelId="{CCADF85D-3ABE-443D-AB59-160327C9188E}">
      <dsp:nvSpPr>
        <dsp:cNvPr id="0" name=""/>
        <dsp:cNvSpPr/>
      </dsp:nvSpPr>
      <dsp:spPr>
        <a:xfrm>
          <a:off x="2282119" y="1514046"/>
          <a:ext cx="174182" cy="150199"/>
        </a:xfrm>
        <a:prstGeom prst="hexagon">
          <a:avLst>
            <a:gd name="adj" fmla="val 25000"/>
            <a:gd name="vf" fmla="val 115470"/>
          </a:avLst>
        </a:prstGeom>
        <a:solidFill>
          <a:schemeClr val="lt1">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31B7EF-8955-494F-92DF-704D0A435E60}">
      <dsp:nvSpPr>
        <dsp:cNvPr id="0" name=""/>
        <dsp:cNvSpPr/>
      </dsp:nvSpPr>
      <dsp:spPr>
        <a:xfrm>
          <a:off x="2531890" y="781654"/>
          <a:ext cx="1492053" cy="1280756"/>
        </a:xfrm>
        <a:prstGeom prst="hexagon">
          <a:avLst>
            <a:gd name="adj" fmla="val 25000"/>
            <a:gd name="vf" fmla="val 11547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7BE9C9-B924-4DD5-AF75-6243A71BBE2A}">
      <dsp:nvSpPr>
        <dsp:cNvPr id="0" name=""/>
        <dsp:cNvSpPr/>
      </dsp:nvSpPr>
      <dsp:spPr>
        <a:xfrm>
          <a:off x="2566069" y="1349300"/>
          <a:ext cx="174182" cy="150199"/>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711673-E5A6-4536-AB4E-E8C8D730E7E9}">
      <dsp:nvSpPr>
        <dsp:cNvPr id="0" name=""/>
        <dsp:cNvSpPr/>
      </dsp:nvSpPr>
      <dsp:spPr>
        <a:xfrm>
          <a:off x="3803751" y="1485630"/>
          <a:ext cx="1492053" cy="1280756"/>
        </a:xfrm>
        <a:prstGeom prst="hexagon">
          <a:avLst>
            <a:gd name="adj" fmla="val 25000"/>
            <a:gd name="vf" fmla="val 115470"/>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fr-FR" sz="1500" kern="1200">
              <a:latin typeface="Arial" panose="020B0604020202020204" pitchFamily="34" charset="0"/>
              <a:cs typeface="Arial" panose="020B0604020202020204" pitchFamily="34" charset="0"/>
            </a:rPr>
            <a:t>Sargassum WG</a:t>
          </a:r>
          <a:endParaRPr lang="fr-GP" sz="1500" kern="1200">
            <a:latin typeface="Arial" panose="020B0604020202020204" pitchFamily="34" charset="0"/>
            <a:cs typeface="Arial" panose="020B0604020202020204" pitchFamily="34" charset="0"/>
          </a:endParaRPr>
        </a:p>
      </dsp:txBody>
      <dsp:txXfrm>
        <a:off x="4034818" y="1683975"/>
        <a:ext cx="1029919" cy="884066"/>
      </dsp:txXfrm>
    </dsp:sp>
    <dsp:sp modelId="{DF6972AC-A181-425A-A54F-63EC59A63F99}">
      <dsp:nvSpPr>
        <dsp:cNvPr id="0" name=""/>
        <dsp:cNvSpPr/>
      </dsp:nvSpPr>
      <dsp:spPr>
        <a:xfrm>
          <a:off x="5086785" y="2050908"/>
          <a:ext cx="174182" cy="150199"/>
        </a:xfrm>
        <a:prstGeom prst="hexagon">
          <a:avLst>
            <a:gd name="adj" fmla="val 25000"/>
            <a:gd name="vf" fmla="val 115470"/>
          </a:avLst>
        </a:prstGeom>
        <a:solidFill>
          <a:schemeClr val="lt1">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1A3AC4-171E-4286-B2F4-A4D32A2B821A}">
      <dsp:nvSpPr>
        <dsp:cNvPr id="0" name=""/>
        <dsp:cNvSpPr/>
      </dsp:nvSpPr>
      <dsp:spPr>
        <a:xfrm>
          <a:off x="5080870" y="2189606"/>
          <a:ext cx="1492053" cy="1280756"/>
        </a:xfrm>
        <a:prstGeom prst="hexagon">
          <a:avLst>
            <a:gd name="adj" fmla="val 25000"/>
            <a:gd name="vf" fmla="val 11547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BB8E22-C79A-4535-B303-8487D6AADBF7}">
      <dsp:nvSpPr>
        <dsp:cNvPr id="0" name=""/>
        <dsp:cNvSpPr/>
      </dsp:nvSpPr>
      <dsp:spPr>
        <a:xfrm>
          <a:off x="5381910" y="2212271"/>
          <a:ext cx="174182" cy="150199"/>
        </a:xfrm>
        <a:prstGeom prst="hexagon">
          <a:avLst>
            <a:gd name="adj" fmla="val 25000"/>
            <a:gd name="vf" fmla="val 115470"/>
          </a:avLst>
        </a:prstGeom>
        <a:solidFill>
          <a:schemeClr val="lt1">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06CAC-AC88-4547-BC64-7FC7DC37CD44}" type="datetimeFigureOut">
              <a:rPr lang="en-US" smtClean="0"/>
              <a:t>6/25/2025</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4B5AF-DC7F-4AA5-92B9-7589F63DEDE4}" type="slidenum">
              <a:rPr lang="en-US" smtClean="0"/>
              <a:t>‹N°›</a:t>
            </a:fld>
            <a:endParaRPr lang="en-US"/>
          </a:p>
        </p:txBody>
      </p:sp>
    </p:spTree>
    <p:extLst>
      <p:ext uri="{BB962C8B-B14F-4D97-AF65-F5344CB8AC3E}">
        <p14:creationId xmlns:p14="http://schemas.microsoft.com/office/powerpoint/2010/main" val="1465291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Bonjour à tous et à toutes, merci monsieur le président et au secrétariat SPAW de me permettre de prendre la parole afin de rendre compte en tant que président du groupe de travail Aires protégés des travaux fait et des avis rendus durant cette biennale 2023-2024.</a:t>
            </a:r>
          </a:p>
          <a:p>
            <a:r>
              <a:rPr lang="fr-FR" dirty="0"/>
              <a:t>je m’appelle Géraldine </a:t>
            </a:r>
            <a:r>
              <a:rPr lang="fr-FR" dirty="0" err="1"/>
              <a:t>Conruyt</a:t>
            </a:r>
            <a:r>
              <a:rPr lang="fr-FR" dirty="0"/>
              <a:t> et je suis la Directrice adjointe du CAR SPAW. </a:t>
            </a:r>
          </a:p>
          <a:p>
            <a:endParaRPr lang="fr-FR"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1</a:t>
            </a:fld>
            <a:endParaRPr lang="en-US"/>
          </a:p>
        </p:txBody>
      </p:sp>
    </p:spTree>
    <p:extLst>
      <p:ext uri="{BB962C8B-B14F-4D97-AF65-F5344CB8AC3E}">
        <p14:creationId xmlns:p14="http://schemas.microsoft.com/office/powerpoint/2010/main" val="951841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quatrième tâche a été menée conjointement avec le groupe de travail sur les espèces, et nous vous présenterons les résultats de ce travail lors de la présentation des travaux du groupe de travail espèces.</a:t>
            </a:r>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10</a:t>
            </a:fld>
            <a:endParaRPr lang="en-US"/>
          </a:p>
        </p:txBody>
      </p:sp>
    </p:spTree>
    <p:extLst>
      <p:ext uri="{BB962C8B-B14F-4D97-AF65-F5344CB8AC3E}">
        <p14:creationId xmlns:p14="http://schemas.microsoft.com/office/powerpoint/2010/main" val="2509412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la suite de ses travaux et en tenant compte de la révision de la procédure de proposition de nouvelles aires protégées à inscrire sur la liste SPAW, le groupe de travail propose que le STAC souhaite recommander ce qui suit :</a:t>
            </a:r>
          </a:p>
          <a:p>
            <a:endParaRPr lang="fr-FR" dirty="0"/>
          </a:p>
          <a:p>
            <a:pPr>
              <a:buFont typeface="+mj-lt"/>
              <a:buAutoNum type="arabicPeriod"/>
            </a:pPr>
            <a:r>
              <a:rPr lang="fr-FR" dirty="0"/>
              <a:t>Encourager les Parties contractantes à soutenir la proposition du Royaume des Pays-Bas visant à inscrire le </a:t>
            </a:r>
            <a:r>
              <a:rPr lang="fr-FR" dirty="0" err="1"/>
              <a:t>Parke</a:t>
            </a:r>
            <a:r>
              <a:rPr lang="fr-FR" dirty="0"/>
              <a:t> Marino Aruba sur la liste des aires protégées SPAW ;</a:t>
            </a:r>
          </a:p>
          <a:p>
            <a:pPr>
              <a:buFont typeface="+mj-lt"/>
              <a:buAutoNum type="arabicPeriod"/>
            </a:pPr>
            <a:endParaRPr lang="fr-FR" dirty="0"/>
          </a:p>
          <a:p>
            <a:pPr>
              <a:buFont typeface="+mj-lt"/>
              <a:buAutoNum type="arabicPeriod"/>
            </a:pPr>
            <a:r>
              <a:rPr lang="fr-FR" dirty="0"/>
              <a:t>Encourager les Parties contractantes à proposer de nouvelles aires protégées à inscrire au titre du Protocole SPAW durant la première année du biennium (la première année suivant la COP SPAW), en anglais, espagnol ou français ;</a:t>
            </a:r>
          </a:p>
          <a:p>
            <a:pPr>
              <a:buFont typeface="+mj-lt"/>
              <a:buAutoNum type="arabicPeriod"/>
            </a:pPr>
            <a:endParaRPr lang="fr-FR" dirty="0"/>
          </a:p>
          <a:p>
            <a:pPr>
              <a:buFont typeface="+mj-lt"/>
              <a:buAutoNum type="arabicPeriod"/>
            </a:pPr>
            <a:r>
              <a:rPr lang="fr-FR" dirty="0"/>
              <a:t>Rappeler aux Parties contractantes qu’elles doivent remplir le « Format annoté mis à jour pour les aires protégées à inscrire au titre du Protocole SPAW », en suivant les « Lignes directrices et critères mis à jour pour l’évaluation des aires protégées à inscrire au titre du Protocole SPAW » (version 2025) lors de toute nouvelle proposition.</a:t>
            </a:r>
          </a:p>
          <a:p>
            <a:endParaRPr lang="fr-FR"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11</a:t>
            </a:fld>
            <a:endParaRPr lang="en-US"/>
          </a:p>
        </p:txBody>
      </p:sp>
    </p:spTree>
    <p:extLst>
      <p:ext uri="{BB962C8B-B14F-4D97-AF65-F5344CB8AC3E}">
        <p14:creationId xmlns:p14="http://schemas.microsoft.com/office/powerpoint/2010/main" val="3265682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groupe de travail recommande d'encourager les Parties contractantes et d’inviter les observateurs à désigner des experts disposant de compétences scientifiques et/ou techniques pour participer au groupe de travail sur les aires protégées.</a:t>
            </a:r>
          </a:p>
          <a:p>
            <a:endParaRPr lang="fr-FR" dirty="0"/>
          </a:p>
          <a:p>
            <a:r>
              <a:rPr lang="fr-FR" dirty="0"/>
              <a:t>Il propose également de mettre à jour le document intitulé « Lignes directrices et critères communs pour les aires protégées dans la grande région Caraïbe : identification, sélection, établissement et gestion » (1996), en tenant compte des articles 4, 5, 6, 8 et 13 du Protocole SPAW.</a:t>
            </a:r>
          </a:p>
          <a:p>
            <a:endParaRPr lang="fr-FR" dirty="0"/>
          </a:p>
          <a:p>
            <a:r>
              <a:rPr lang="fr-FR" dirty="0"/>
              <a:t>Le groupe suggère de demander au Secrétariat et/ou au SPAW-RAC de créer une liste de contrôle concise des critères obligatoires qu’une aire protégée doit remplir pour être éligible à l’inscription sur la liste SPAW. Cette liste pourrait être utilisée par les Parties avant de compléter le format annoté, afin d’évaluer la recevabilité de leur proposition.</a:t>
            </a:r>
          </a:p>
          <a:p>
            <a:endParaRPr lang="fr-FR" dirty="0"/>
          </a:p>
          <a:p>
            <a:r>
              <a:rPr lang="fr-FR" dirty="0"/>
              <a:t>Enfin, il recommande de confier au groupe de travail sur les aires protégées plusieurs tâches spécifiques pour le prochain biennium : </a:t>
            </a:r>
          </a:p>
          <a:p>
            <a:pPr marL="228600" indent="-228600">
              <a:buAutoNum type="arabicPeriod"/>
            </a:pPr>
            <a:r>
              <a:rPr lang="fr-FR" dirty="0"/>
              <a:t>élaborer un glossaire accompagnant les deux documents actualisés</a:t>
            </a:r>
          </a:p>
          <a:p>
            <a:pPr marL="228600" indent="-228600">
              <a:buAutoNum type="arabicPeriod"/>
            </a:pPr>
            <a:r>
              <a:rPr lang="fr-FR" dirty="0"/>
              <a:t>examiner la liste de contrôle synthétique mentionnée ci-dessus</a:t>
            </a:r>
          </a:p>
          <a:p>
            <a:pPr marL="228600" indent="-228600">
              <a:buAutoNum type="arabicPeriod"/>
            </a:pPr>
            <a:r>
              <a:rPr lang="fr-FR" dirty="0"/>
              <a:t>en appui à la mise en œuvre des articles 19 et 22 du Protocole SPAW, définir une procédure d’évaluation et de révision des aires protégées déjà inscrites sur la liste SPAW.</a:t>
            </a:r>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12</a:t>
            </a:fld>
            <a:endParaRPr lang="en-US"/>
          </a:p>
        </p:txBody>
      </p:sp>
    </p:spTree>
    <p:extLst>
      <p:ext uri="{BB962C8B-B14F-4D97-AF65-F5344CB8AC3E}">
        <p14:creationId xmlns:p14="http://schemas.microsoft.com/office/powerpoint/2010/main" val="552891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vous remercie pour votre attention Monsieur le président et mesdames et messieurs les points focaux, et tiens à conclure en exprimer la gratitude du SPAW RAC aux experts pour la qualité du travail accompli et leur engagement constant au sein du groupe de travail sur les aires protégées. Leur expertise et leur participation active ont été essentielles à l’avancement des travaux et à l’atteinte des objectifs fixés par le STAC 10.</a:t>
            </a:r>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13</a:t>
            </a:fld>
            <a:endParaRPr lang="en-US"/>
          </a:p>
        </p:txBody>
      </p:sp>
    </p:spTree>
    <p:extLst>
      <p:ext uri="{BB962C8B-B14F-4D97-AF65-F5344CB8AC3E}">
        <p14:creationId xmlns:p14="http://schemas.microsoft.com/office/powerpoint/2010/main" val="399981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Je vous propose une présentation de maximum 15 min qui permettra de revenir sur le cadre de travail du groupe de travail aires protégées et le fonctionnement du groupe durant cette biennale. Je vous propose ensuite de vous présenter un résumé des principaux travaux et avis du groupe de travail pour chacune des taches pour lequel le STAC 10 les a mandaté</a:t>
            </a:r>
          </a:p>
          <a:p>
            <a:endParaRPr lang="fr-FR"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2</a:t>
            </a:fld>
            <a:endParaRPr lang="en-US"/>
          </a:p>
        </p:txBody>
      </p:sp>
    </p:spTree>
    <p:extLst>
      <p:ext uri="{BB962C8B-B14F-4D97-AF65-F5344CB8AC3E}">
        <p14:creationId xmlns:p14="http://schemas.microsoft.com/office/powerpoint/2010/main" val="4177171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tabLst>
                <a:tab pos="228600" algn="l"/>
              </a:tabLst>
            </a:pPr>
            <a:r>
              <a:rPr lang="fr-FR" sz="1200" dirty="0">
                <a:solidFill>
                  <a:srgbClr val="000000"/>
                </a:solidFill>
                <a:effectLst/>
                <a:latin typeface="Times New Roman" panose="02020603050405020304" pitchFamily="18" charset="0"/>
                <a:ea typeface="Times New Roman" panose="02020603050405020304" pitchFamily="18" charset="0"/>
              </a:rPr>
              <a:t>1 La première réunion des Parties Contractantes du protocole SPAW, à La Havane, Cuba (24-25 septembre 2001), dans sa décision I.7, a attribué </a:t>
            </a:r>
            <a:r>
              <a:rPr lang="fr-FR" sz="1200" i="1" dirty="0">
                <a:solidFill>
                  <a:srgbClr val="000000"/>
                </a:solidFill>
                <a:effectLst/>
                <a:latin typeface="Times New Roman" panose="02020603050405020304" pitchFamily="18" charset="0"/>
                <a:ea typeface="Times New Roman" panose="02020603050405020304" pitchFamily="18" charset="0"/>
              </a:rPr>
              <a:t>"des mandats spécifiques au STAC (Comité consultatif scientifique et technique) pour la création de Groupes de Travail </a:t>
            </a:r>
            <a:r>
              <a:rPr lang="fr-FR" sz="1200" dirty="0">
                <a:solidFill>
                  <a:srgbClr val="000000"/>
                </a:solidFill>
                <a:effectLst/>
                <a:latin typeface="Times New Roman" panose="02020603050405020304" pitchFamily="18" charset="0"/>
                <a:ea typeface="Times New Roman" panose="02020603050405020304" pitchFamily="18" charset="0"/>
              </a:rPr>
              <a:t>ad hoc</a:t>
            </a:r>
            <a:r>
              <a:rPr lang="fr-FR" sz="1200" i="1" dirty="0">
                <a:solidFill>
                  <a:srgbClr val="000000"/>
                </a:solidFill>
                <a:effectLst/>
                <a:latin typeface="Times New Roman" panose="02020603050405020304" pitchFamily="18" charset="0"/>
                <a:ea typeface="Times New Roman" panose="02020603050405020304" pitchFamily="18" charset="0"/>
              </a:rPr>
              <a:t> pour traiter les thèmes qui, en raison de leur complexité ou de leur niveau de spécialisation, nécessitent [une attention particulière]. Ces groupes devraient présenter des rapports sur leurs travaux au STAC".</a:t>
            </a:r>
            <a:br>
              <a:rPr lang="fr-FR" sz="1200" dirty="0">
                <a:solidFill>
                  <a:srgbClr val="000000"/>
                </a:solidFill>
                <a:effectLst/>
                <a:latin typeface="Times New Roman" panose="02020603050405020304" pitchFamily="18" charset="0"/>
                <a:ea typeface="Times New Roman" panose="02020603050405020304" pitchFamily="18" charset="0"/>
              </a:rPr>
            </a:br>
            <a:endParaRPr lang="fr-FR" sz="1200" dirty="0">
              <a:effectLst/>
              <a:latin typeface="Times New Roman" panose="02020603050405020304" pitchFamily="18" charset="0"/>
              <a:ea typeface="Times New Roman" panose="02020603050405020304" pitchFamily="18" charset="0"/>
            </a:endParaRPr>
          </a:p>
          <a:p>
            <a:pPr algn="l">
              <a:tabLst>
                <a:tab pos="228600" algn="l"/>
              </a:tabLst>
            </a:pPr>
            <a:r>
              <a:rPr lang="fr-FR" sz="1200" dirty="0">
                <a:effectLst/>
                <a:latin typeface="Times New Roman" panose="02020603050405020304" pitchFamily="18" charset="0"/>
                <a:ea typeface="Times New Roman" panose="02020603050405020304" pitchFamily="18" charset="0"/>
              </a:rPr>
              <a:t>2 Depuis </a:t>
            </a:r>
            <a:r>
              <a:rPr lang="fr-FR" sz="1200" dirty="0">
                <a:solidFill>
                  <a:srgbClr val="000000"/>
                </a:solidFill>
                <a:effectLst/>
                <a:latin typeface="Times New Roman" panose="02020603050405020304" pitchFamily="18" charset="0"/>
                <a:ea typeface="Times New Roman" panose="02020603050405020304" pitchFamily="18" charset="0"/>
              </a:rPr>
              <a:t>décembre 2023, quatre Groupes de Travail </a:t>
            </a:r>
            <a:r>
              <a:rPr lang="fr-FR" sz="1200" i="1" dirty="0">
                <a:solidFill>
                  <a:srgbClr val="000000"/>
                </a:solidFill>
                <a:effectLst/>
                <a:latin typeface="Times New Roman" panose="02020603050405020304" pitchFamily="18" charset="0"/>
                <a:ea typeface="Times New Roman" panose="02020603050405020304" pitchFamily="18" charset="0"/>
              </a:rPr>
              <a:t>ad hoc</a:t>
            </a:r>
            <a:r>
              <a:rPr lang="fr-FR" sz="1200" dirty="0">
                <a:solidFill>
                  <a:srgbClr val="000000"/>
                </a:solidFill>
                <a:effectLst/>
                <a:latin typeface="Times New Roman" panose="02020603050405020304" pitchFamily="18" charset="0"/>
                <a:ea typeface="Times New Roman" panose="02020603050405020304" pitchFamily="18" charset="0"/>
              </a:rPr>
              <a:t> de ce type, consacrés respectivement aux aires protégées, aux espèces, aux dérogations et aux sargasses, existent. </a:t>
            </a:r>
          </a:p>
          <a:p>
            <a:pPr algn="l">
              <a:tabLst>
                <a:tab pos="228600" algn="l"/>
              </a:tabLst>
            </a:pPr>
            <a:endParaRPr lang="fr-FR" sz="1200" dirty="0">
              <a:effectLst/>
              <a:latin typeface="Times New Roman" panose="02020603050405020304" pitchFamily="18" charset="0"/>
              <a:ea typeface="Times New Roman" panose="02020603050405020304" pitchFamily="18" charset="0"/>
            </a:endParaRPr>
          </a:p>
          <a:p>
            <a:pPr algn="l"/>
            <a:r>
              <a:rPr lang="fr-FR" sz="1200" dirty="0">
                <a:solidFill>
                  <a:srgbClr val="000000"/>
                </a:solidFill>
                <a:effectLst/>
                <a:latin typeface="Times New Roman" panose="02020603050405020304" pitchFamily="18" charset="0"/>
                <a:ea typeface="Times New Roman" panose="02020603050405020304" pitchFamily="18" charset="0"/>
              </a:rPr>
              <a:t> 3 </a:t>
            </a:r>
            <a:r>
              <a:rPr lang="fr-FR" sz="1200" dirty="0">
                <a:effectLst/>
                <a:latin typeface="Times New Roman" panose="02020603050405020304" pitchFamily="18" charset="0"/>
                <a:ea typeface="Times New Roman" panose="02020603050405020304" pitchFamily="18" charset="0"/>
              </a:rPr>
              <a:t>Les Groupes de Travail abordent des questions spécifiques identifiés par le STAC afin de faciliter la poursuite des discussions sur des sujets d'intérêt. les Parties Contractantes, soutenues par le CAR-SPAW et le Secrétariat doivent revoir et mettre à jour les tâches et les présidences des Groupes de Travail dans les 30 jours de chaque Conférence des Parties SPAW. </a:t>
            </a:r>
          </a:p>
          <a:p>
            <a:pPr marL="342900" indent="-342900" algn="l">
              <a:buAutoNum type="arabicPeriod" startAt="3"/>
              <a:tabLst>
                <a:tab pos="228600" algn="l"/>
              </a:tabLst>
            </a:pPr>
            <a:endParaRPr lang="fr-FR" sz="1200" dirty="0">
              <a:solidFill>
                <a:srgbClr val="000000"/>
              </a:solidFill>
              <a:effectLst/>
              <a:latin typeface="Times New Roman" panose="02020603050405020304" pitchFamily="18" charset="0"/>
              <a:ea typeface="Times New Roman" panose="02020603050405020304" pitchFamily="18" charset="0"/>
            </a:endParaRPr>
          </a:p>
          <a:p>
            <a:pPr marL="0" indent="0" algn="l">
              <a:buNone/>
              <a:tabLst>
                <a:tab pos="228600" algn="l"/>
              </a:tabLst>
            </a:pPr>
            <a:r>
              <a:rPr lang="fr-FR" sz="1200" dirty="0">
                <a:solidFill>
                  <a:srgbClr val="000000"/>
                </a:solidFill>
                <a:effectLst/>
                <a:latin typeface="Times New Roman" panose="02020603050405020304" pitchFamily="18" charset="0"/>
                <a:ea typeface="Times New Roman" panose="02020603050405020304" pitchFamily="18" charset="0"/>
              </a:rPr>
              <a:t>4 Les termes de référence définis par les Parties Contractants et approuvés en janvier 2022 définissent le fonctionnement de ces groupes de travail</a:t>
            </a:r>
            <a:endParaRPr lang="fr-FR" sz="12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3</a:t>
            </a:fld>
            <a:endParaRPr lang="en-US"/>
          </a:p>
        </p:txBody>
      </p:sp>
    </p:spTree>
    <p:extLst>
      <p:ext uri="{BB962C8B-B14F-4D97-AF65-F5344CB8AC3E}">
        <p14:creationId xmlns:p14="http://schemas.microsoft.com/office/powerpoint/2010/main" val="220796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r>
              <a:rPr lang="fr-FR" sz="1200" dirty="0">
                <a:solidFill>
                  <a:srgbClr val="000000"/>
                </a:solidFill>
                <a:effectLst/>
                <a:latin typeface="Times New Roman" panose="02020603050405020304" pitchFamily="18" charset="0"/>
                <a:ea typeface="Times New Roman" panose="02020603050405020304" pitchFamily="18" charset="0"/>
              </a:rPr>
              <a:t>Chaque Partie Contractante peut désigner jusqu’à 2 experts pour chaque Groupe de travail et c</a:t>
            </a:r>
            <a:r>
              <a:rPr lang="fr-FR" sz="1200" dirty="0">
                <a:effectLst/>
                <a:latin typeface="Times New Roman" panose="02020603050405020304" pitchFamily="18" charset="0"/>
                <a:ea typeface="Times New Roman" panose="02020603050405020304" pitchFamily="18" charset="0"/>
              </a:rPr>
              <a:t>haque observateur peut désigner 1 expert par Groupe de Travail, à condition que le nombre total d'experts nommés par des observateurs ne dépasse pas le nombre de Parties Contractantes au Protocole SPAW. Le groupe de travail actuel sur les aires protégées est composé de 16 experts, 14 nommés par 7 pays et 2 nommés par des observateurs.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Times New Roman" panose="02020603050405020304" pitchFamily="18" charset="0"/>
              </a:rPr>
              <a:t>- </a:t>
            </a:r>
            <a:r>
              <a:rPr lang="fr-FR" sz="1200" dirty="0">
                <a:solidFill>
                  <a:srgbClr val="000000"/>
                </a:solidFill>
                <a:effectLst/>
                <a:latin typeface="Times New Roman" panose="02020603050405020304" pitchFamily="18" charset="0"/>
                <a:ea typeface="Times New Roman" panose="02020603050405020304" pitchFamily="18" charset="0"/>
              </a:rPr>
              <a:t>Tous les experts sont désignés ou invités en raison de leur compétence scientifique et/ou technique, de leur disponibilité et de leur volonté d'être réactifs, et de couvrir, dans toute la mesure du possible, l'étendue géographique et thématique du sujet traité. </a:t>
            </a:r>
            <a:endParaRPr lang="fr-FR" sz="1200" dirty="0">
              <a:effectLst/>
              <a:latin typeface="Times New Roman" panose="02020603050405020304" pitchFamily="18" charset="0"/>
              <a:ea typeface="Times New Roman" panose="02020603050405020304" pitchFamily="18" charset="0"/>
            </a:endParaRPr>
          </a:p>
          <a:p>
            <a:endParaRPr lang="fr-FR" sz="1200" dirty="0">
              <a:solidFill>
                <a:srgbClr val="000000"/>
              </a:solidFill>
              <a:effectLst/>
              <a:latin typeface="Times New Roman" panose="02020603050405020304" pitchFamily="18" charset="0"/>
            </a:endParaRPr>
          </a:p>
          <a:p>
            <a:r>
              <a:rPr lang="fr-FR" sz="1200" dirty="0">
                <a:solidFill>
                  <a:srgbClr val="000000"/>
                </a:solidFill>
                <a:effectLst/>
                <a:latin typeface="Times New Roman" panose="02020603050405020304" pitchFamily="18" charset="0"/>
              </a:rPr>
              <a:t>- </a:t>
            </a:r>
            <a:r>
              <a:rPr lang="fr-FR" sz="1200" dirty="0">
                <a:effectLst/>
                <a:latin typeface="Times New Roman" panose="02020603050405020304" pitchFamily="18" charset="0"/>
                <a:ea typeface="Times New Roman" panose="02020603050405020304" pitchFamily="18" charset="0"/>
              </a:rPr>
              <a:t>Tous les experts participent à titre individuel et ne représentent pas les vues ou positions officielles des Parties Contractantes et des observateurs qui les ont désignés.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4</a:t>
            </a:fld>
            <a:endParaRPr lang="en-US"/>
          </a:p>
        </p:txBody>
      </p:sp>
    </p:spTree>
    <p:extLst>
      <p:ext uri="{BB962C8B-B14F-4D97-AF65-F5344CB8AC3E}">
        <p14:creationId xmlns:p14="http://schemas.microsoft.com/office/powerpoint/2010/main" val="2624280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tabLst>
                <a:tab pos="428625" algn="l"/>
              </a:tabLst>
            </a:pPr>
            <a:r>
              <a:rPr lang="fr-FR" sz="1200" dirty="0">
                <a:solidFill>
                  <a:srgbClr val="000000"/>
                </a:solidFill>
                <a:effectLst/>
                <a:latin typeface="Times New Roman" panose="02020603050405020304" pitchFamily="18" charset="0"/>
                <a:ea typeface="Times New Roman" panose="02020603050405020304" pitchFamily="18" charset="0"/>
              </a:rPr>
              <a:t>Pour cette biennale les taches définies par le STAC 10 sont les suivantes :</a:t>
            </a:r>
          </a:p>
          <a:p>
            <a:pPr algn="just">
              <a:tabLst>
                <a:tab pos="428625" algn="l"/>
              </a:tabLst>
            </a:pPr>
            <a:endParaRPr lang="fr-FR" sz="1200" dirty="0">
              <a:solidFill>
                <a:srgbClr val="000000"/>
              </a:solidFill>
              <a:effectLst/>
              <a:latin typeface="Times New Roman" panose="02020603050405020304" pitchFamily="18" charset="0"/>
              <a:ea typeface="Times New Roman" panose="02020603050405020304" pitchFamily="18" charset="0"/>
            </a:endParaRPr>
          </a:p>
          <a:p>
            <a:pPr algn="just">
              <a:tabLst>
                <a:tab pos="428625" algn="l"/>
              </a:tabLst>
            </a:pPr>
            <a:r>
              <a:rPr lang="fr-FR" sz="1200" dirty="0">
                <a:solidFill>
                  <a:srgbClr val="000000"/>
                </a:solidFill>
                <a:effectLst/>
                <a:latin typeface="Times New Roman" panose="02020603050405020304" pitchFamily="18" charset="0"/>
                <a:ea typeface="Times New Roman" panose="02020603050405020304" pitchFamily="18" charset="0"/>
              </a:rPr>
              <a:t>1 Examiner et fournir la base des recommandations sur les propositions des Parties Contractantes visant à ajouter de nouvelles aires protégées aux annexes du Protocole SPAW.</a:t>
            </a:r>
            <a:endParaRPr lang="fr-FR" sz="1100" dirty="0">
              <a:effectLst/>
              <a:latin typeface="Times New Roman" panose="02020603050405020304" pitchFamily="18" charset="0"/>
              <a:ea typeface="Times New Roman" panose="02020603050405020304" pitchFamily="18" charset="0"/>
            </a:endParaRPr>
          </a:p>
          <a:p>
            <a:pPr marL="914400" algn="just">
              <a:tabLst>
                <a:tab pos="841375" algn="l"/>
              </a:tabLst>
            </a:pP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effectLst/>
              <a:latin typeface="Times New Roman" panose="02020603050405020304" pitchFamily="18" charset="0"/>
              <a:ea typeface="Times New Roman" panose="02020603050405020304" pitchFamily="18" charset="0"/>
            </a:endParaRPr>
          </a:p>
          <a:p>
            <a:pPr algn="just"/>
            <a:r>
              <a:rPr lang="fr-FR" sz="1200" dirty="0">
                <a:solidFill>
                  <a:srgbClr val="000000"/>
                </a:solidFill>
                <a:effectLst/>
                <a:latin typeface="Times New Roman" panose="02020603050405020304" pitchFamily="18" charset="0"/>
                <a:ea typeface="Times New Roman" panose="02020603050405020304" pitchFamily="18" charset="0"/>
              </a:rPr>
              <a:t>2 Revoir si nécessaire la procédure par laquelle les Parties Contractantes peuvent proposer de nouvelles aires protégées à inscrire sur la liste des sites SPAW.</a:t>
            </a:r>
            <a:endParaRPr lang="fr-FR" sz="1100" dirty="0">
              <a:effectLst/>
              <a:latin typeface="Times New Roman" panose="02020603050405020304" pitchFamily="18" charset="0"/>
              <a:ea typeface="Times New Roman" panose="02020603050405020304" pitchFamily="18" charset="0"/>
            </a:endParaRPr>
          </a:p>
          <a:p>
            <a:pPr algn="just"/>
            <a:r>
              <a:rPr lang="fr-FR" sz="1350" dirty="0">
                <a:solidFill>
                  <a:srgbClr val="000000"/>
                </a:solidFill>
                <a:effectLst/>
                <a:latin typeface="Times New Roman" panose="02020603050405020304" pitchFamily="18" charset="0"/>
                <a:ea typeface="Times New Roman" panose="02020603050405020304" pitchFamily="18" charset="0"/>
              </a:rPr>
              <a:t> </a:t>
            </a:r>
            <a:endParaRPr lang="fr-FR" sz="11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3 </a:t>
            </a:r>
            <a:r>
              <a:rPr lang="fr-FR" sz="1800" u="none" strike="noStrike" dirty="0">
                <a:solidFill>
                  <a:srgbClr val="000000"/>
                </a:solidFill>
                <a:effectLst/>
                <a:latin typeface="Times New Roman" panose="02020603050405020304" pitchFamily="18" charset="0"/>
                <a:ea typeface="SimSun" panose="02010600030101010101" pitchFamily="2" charset="-122"/>
              </a:rPr>
              <a:t>Le Groupe de travail sur les zones protégées examine les « Lignes directrices et les critères d’évaluation des zones protégées à inscrire au titre du Protocole SPAW » (Directives de 2010), en s’appuyant sur des discussions antérieures et des recommandations préliminaires, et prépare des suggestions pour simplifier et rationaliser le processus, y compris d’éventuelles modifications des Directives de 2010, pour examen au STAC11 et à la COP13.</a:t>
            </a:r>
            <a:endParaRPr lang="fr-FR" sz="1800" u="none" strike="noStrike" dirty="0">
              <a:effectLst/>
              <a:latin typeface="Times New Roman" panose="02020603050405020304" pitchFamily="18" charset="0"/>
              <a:ea typeface="SimSun" panose="02010600030101010101" pitchFamily="2" charset="-122"/>
            </a:endParaRP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4 </a:t>
            </a:r>
            <a:r>
              <a:rPr lang="fr-FR" sz="1800" dirty="0">
                <a:solidFill>
                  <a:srgbClr val="000000"/>
                </a:solidFill>
                <a:effectLst/>
                <a:latin typeface="Times New Roman" panose="02020603050405020304" pitchFamily="18" charset="0"/>
                <a:ea typeface="Times New Roman" panose="02020603050405020304" pitchFamily="18" charset="0"/>
              </a:rPr>
              <a:t>Le Groupe de travail sur les espèces et le Groupe de travail sur les aires protégées entreprennent conjointement la tâche prévue au  paragraphe 15 du document UNEP(DEPI)CAR WG.43/INF.26, sur la conservation du mérou de Nassau. (</a:t>
            </a:r>
            <a:r>
              <a:rPr lang="fr-FR" sz="1800" dirty="0" err="1">
                <a:solidFill>
                  <a:srgbClr val="000000"/>
                </a:solidFill>
                <a:effectLst/>
                <a:latin typeface="Times New Roman" panose="02020603050405020304" pitchFamily="18" charset="0"/>
                <a:ea typeface="Times New Roman" panose="02020603050405020304" pitchFamily="18" charset="0"/>
              </a:rPr>
              <a:t>Epinephelus</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striatus</a:t>
            </a:r>
            <a:r>
              <a:rPr lang="fr-FR" sz="1800" dirty="0">
                <a:solidFill>
                  <a:srgbClr val="000000"/>
                </a:solidFill>
                <a:effectLst/>
                <a:latin typeface="Times New Roman" panose="02020603050405020304" pitchFamily="18" charset="0"/>
                <a:ea typeface="Times New Roman" panose="02020603050405020304" pitchFamily="18" charset="0"/>
              </a:rPr>
              <a:t>), et fassent un rapport sur les progrès réalisés, ainsi que des recommandations, si besoin, au STAC 11.</a:t>
            </a:r>
            <a:endParaRPr lang="fr-FR" sz="1800" dirty="0">
              <a:solidFill>
                <a:srgbClr val="000000"/>
              </a:solidFill>
              <a:effectLst/>
              <a:latin typeface="Times New Roman" panose="02020603050405020304" pitchFamily="18" charset="0"/>
              <a:ea typeface="SimSun" panose="02010600030101010101" pitchFamily="2" charset="-122"/>
            </a:endParaRPr>
          </a:p>
          <a:p>
            <a:endParaRPr lang="fr-FR"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5</a:t>
            </a:fld>
            <a:endParaRPr lang="en-US"/>
          </a:p>
        </p:txBody>
      </p:sp>
    </p:spTree>
    <p:extLst>
      <p:ext uri="{BB962C8B-B14F-4D97-AF65-F5344CB8AC3E}">
        <p14:creationId xmlns:p14="http://schemas.microsoft.com/office/powerpoint/2010/main" val="3516873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
            </a:r>
            <a:r>
              <a:rPr lang="fr-FR" sz="1200" dirty="0">
                <a:effectLst/>
                <a:latin typeface="Times New Roman" panose="02020603050405020304" pitchFamily="18" charset="0"/>
                <a:ea typeface="Times New Roman" panose="02020603050405020304" pitchFamily="18" charset="0"/>
              </a:rPr>
              <a:t>Le STAC désigne le président de chaque Groupe de Travail pour un mandat d'une période biennale. Cette biennale le CAR SPAW a présidé l’ensemble des groupes de travail. </a:t>
            </a:r>
          </a:p>
          <a:p>
            <a:r>
              <a:rPr lang="fr-FR" sz="1200" dirty="0">
                <a:solidFill>
                  <a:srgbClr val="000000"/>
                </a:solidFill>
                <a:effectLst/>
                <a:latin typeface="Times New Roman" panose="02020603050405020304" pitchFamily="18" charset="0"/>
                <a:ea typeface="Times New Roman" panose="02020603050405020304" pitchFamily="18" charset="0"/>
              </a:rPr>
              <a:t>Comme ont peut le voir ici le groupe de travail PA a été particulièrement actif, et ce, jusqu’à la dernière minute. Ce fut une biennale intense et nous remercions les experts ayant participé aux groupes de travail pour leur implication et leur disponibilité.</a:t>
            </a:r>
          </a:p>
          <a:p>
            <a:endParaRPr lang="fr-FR" sz="12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Comme prévu par le cahier des charges tous échange email sont passés par la plateforme virtuelle "</a:t>
            </a:r>
            <a:r>
              <a:rPr lang="fr-FR" sz="1200" dirty="0" err="1">
                <a:effectLst/>
                <a:latin typeface="Liberation Serif" panose="02020603050405020304" pitchFamily="18" charset="0"/>
                <a:ea typeface="Liberation Serif" panose="02020603050405020304" pitchFamily="18" charset="0"/>
                <a:cs typeface="Mangal" panose="02040503050203030202" pitchFamily="18" charset="0"/>
              </a:rPr>
              <a:t>teamwork</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 et tous les documents ont été partagés </a:t>
            </a:r>
            <a:r>
              <a:rPr lang="fr-FR" sz="1200" i="1" dirty="0">
                <a:effectLst/>
                <a:latin typeface="Liberation Serif" panose="02020603050405020304" pitchFamily="18" charset="0"/>
                <a:ea typeface="Liberation Serif" panose="02020603050405020304" pitchFamily="18" charset="0"/>
                <a:cs typeface="Mangal" panose="02040503050203030202" pitchFamily="18" charset="0"/>
              </a:rPr>
              <a:t>via </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un dossier collectif Google Drive. L’intégralité des réunions se sont faites en distanciel et un service d’interprétation simultanée en espagnol a été proposé aux experts pour les premières réunions. Les experts ont ensuite cessé de solliciter ce service, et les réunions ce sont alors tenues en </a:t>
            </a:r>
            <a:r>
              <a:rPr lang="fr-FR" sz="1200" dirty="0">
                <a:solidFill>
                  <a:srgbClr val="000000"/>
                </a:solidFill>
                <a:effectLst/>
                <a:latin typeface="Times New Roman" panose="02020603050405020304" pitchFamily="18" charset="0"/>
              </a:rPr>
              <a:t>anglais puisque qui est la langue de travail des WG.</a:t>
            </a:r>
          </a:p>
          <a:p>
            <a:endParaRPr lang="fr-FR" sz="1200" dirty="0">
              <a:solidFill>
                <a:srgbClr val="000000"/>
              </a:solidFill>
              <a:effectLst/>
              <a:latin typeface="Times New Roman" panose="02020603050405020304" pitchFamily="18" charset="0"/>
            </a:endParaRPr>
          </a:p>
          <a:p>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Une première réunion d'introduction avec tous les groupes de travail (Espèces, Exemptions, et Sargasses) a été organisée le 28 février 2024. Cette réunion avait pour but de présenter aux nouveaux experts nommés le contexte du protocole SPAW, les règles et les objectifs des groupes de travail, et de créer un élan parmi les experts vétérans pour lancer une bonne dynamique de travail. Vingt-deux (22) participants y ont assisté.</a:t>
            </a:r>
          </a:p>
          <a:p>
            <a:pPr marL="0" lvl="0" indent="0" algn="just">
              <a:lnSpc>
                <a:spcPct val="115000"/>
              </a:lnSpc>
              <a:spcAft>
                <a:spcPts val="600"/>
              </a:spcAft>
              <a:buFont typeface="Arial" panose="020B0604020202020204" pitchFamily="34" charset="0"/>
              <a:buNone/>
              <a:tabLst>
                <a:tab pos="457200" algn="l"/>
              </a:tabLst>
            </a:pP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Le groupe de travail sur les aires protégées s’est ensuite réuni lors de réunions thématiques et a collaborativement rédigé les documents et recommandations. Le consensus a toujours été obtenu pour chacune des tâches. </a:t>
            </a:r>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6</a:t>
            </a:fld>
            <a:endParaRPr lang="en-US"/>
          </a:p>
        </p:txBody>
      </p:sp>
    </p:spTree>
    <p:extLst>
      <p:ext uri="{BB962C8B-B14F-4D97-AF65-F5344CB8AC3E}">
        <p14:creationId xmlns:p14="http://schemas.microsoft.com/office/powerpoint/2010/main" val="3286053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effectLst/>
                <a:latin typeface="Times New Roman" panose="02020603050405020304" pitchFamily="18" charset="0"/>
                <a:ea typeface="Times New Roman" panose="02020603050405020304" pitchFamily="18" charset="0"/>
              </a:rPr>
              <a:t>La proposition d'Aruba pour l'inclusion du </a:t>
            </a:r>
            <a:r>
              <a:rPr lang="fr-FR" sz="1200" dirty="0" err="1">
                <a:effectLst/>
                <a:latin typeface="Times New Roman" panose="02020603050405020304" pitchFamily="18" charset="0"/>
                <a:ea typeface="Times New Roman" panose="02020603050405020304" pitchFamily="18" charset="0"/>
              </a:rPr>
              <a:t>Parke</a:t>
            </a:r>
            <a:r>
              <a:rPr lang="fr-FR" sz="1200" dirty="0">
                <a:effectLst/>
                <a:latin typeface="Times New Roman" panose="02020603050405020304" pitchFamily="18" charset="0"/>
                <a:ea typeface="Times New Roman" panose="02020603050405020304" pitchFamily="18" charset="0"/>
              </a:rPr>
              <a:t> Marino Aruba dans la liste des sites SPAW a été soumise au secrétariat SPAW pour examen le 31 janvier 2021. </a:t>
            </a:r>
          </a:p>
          <a:p>
            <a:pPr algn="l"/>
            <a:endParaRPr lang="fr-FR" sz="1200" dirty="0">
              <a:effectLst/>
              <a:latin typeface="Times New Roman" panose="02020603050405020304" pitchFamily="18" charset="0"/>
              <a:ea typeface="Times New Roman" panose="02020603050405020304" pitchFamily="18" charset="0"/>
            </a:endParaRPr>
          </a:p>
          <a:p>
            <a:pPr algn="l"/>
            <a:r>
              <a:rPr lang="fr-FR" sz="1200" dirty="0">
                <a:effectLst/>
                <a:latin typeface="Times New Roman" panose="02020603050405020304" pitchFamily="18" charset="0"/>
                <a:ea typeface="Times New Roman" panose="02020603050405020304" pitchFamily="18" charset="0"/>
              </a:rPr>
              <a:t>La COP 12 a décidé que :</a:t>
            </a:r>
            <a:endParaRPr lang="fr-FR" sz="1800" b="0" i="0" u="none" strike="noStrike" baseline="0" dirty="0">
              <a:solidFill>
                <a:srgbClr val="000000"/>
              </a:solidFill>
              <a:latin typeface="Times New Roman" panose="02020603050405020304" pitchFamily="18" charset="0"/>
            </a:endParaRPr>
          </a:p>
          <a:p>
            <a:r>
              <a:rPr lang="fr-FR" sz="1800" b="0" i="0" u="none" strike="noStrike" baseline="0" dirty="0">
                <a:solidFill>
                  <a:srgbClr val="000000"/>
                </a:solidFill>
                <a:latin typeface="Times New Roman" panose="02020603050405020304" pitchFamily="18" charset="0"/>
              </a:rPr>
              <a:t>« Considérant les circonstances atténuantes concernant la proposition de </a:t>
            </a:r>
            <a:r>
              <a:rPr lang="fr-FR" sz="1800" b="0" i="0" u="none" strike="noStrike" baseline="0" dirty="0" err="1">
                <a:solidFill>
                  <a:srgbClr val="000000"/>
                </a:solidFill>
                <a:latin typeface="Times New Roman" panose="02020603050405020304" pitchFamily="18" charset="0"/>
              </a:rPr>
              <a:t>Parke</a:t>
            </a:r>
            <a:r>
              <a:rPr lang="fr-FR" sz="1800" b="0" i="0" u="none" strike="noStrike" baseline="0" dirty="0">
                <a:solidFill>
                  <a:srgbClr val="000000"/>
                </a:solidFill>
                <a:latin typeface="Times New Roman" panose="02020603050405020304" pitchFamily="18" charset="0"/>
              </a:rPr>
              <a:t> Marino Aruba, le STAC10 de SPAW demande au groupe travail sur les zones protégées d'évaluer la réponse d'Aruba représentant le Royaume des Pays-Bas sur trois points clés de leur nomination de </a:t>
            </a:r>
            <a:r>
              <a:rPr lang="fr-FR" sz="1800" b="0" i="0" u="none" strike="noStrike" baseline="0" dirty="0" err="1">
                <a:solidFill>
                  <a:srgbClr val="000000"/>
                </a:solidFill>
                <a:latin typeface="Times New Roman" panose="02020603050405020304" pitchFamily="18" charset="0"/>
              </a:rPr>
              <a:t>Parke</a:t>
            </a:r>
            <a:r>
              <a:rPr lang="fr-FR" sz="1800" b="0" i="0" u="none" strike="noStrike" baseline="0" dirty="0">
                <a:solidFill>
                  <a:srgbClr val="000000"/>
                </a:solidFill>
                <a:latin typeface="Times New Roman" panose="02020603050405020304" pitchFamily="18" charset="0"/>
              </a:rPr>
              <a:t> Marino Aruba: </a:t>
            </a:r>
          </a:p>
          <a:p>
            <a:r>
              <a:rPr lang="fr-FR" sz="1800" b="0" i="0" u="none" strike="noStrike" baseline="0" dirty="0">
                <a:solidFill>
                  <a:srgbClr val="000000"/>
                </a:solidFill>
                <a:latin typeface="Times New Roman" panose="02020603050405020304" pitchFamily="18" charset="0"/>
              </a:rPr>
              <a:t>i. Le document de nomination devrait inclure plus de références aux publications, documents et toutes les sources d'information pertinentes fournies sur les aspects écologiques et culturels/ socio-économiques. </a:t>
            </a:r>
          </a:p>
          <a:p>
            <a:r>
              <a:rPr lang="fr-FR" sz="1800" b="0" i="0" u="none" strike="noStrike" baseline="0" dirty="0">
                <a:solidFill>
                  <a:srgbClr val="000000"/>
                </a:solidFill>
                <a:latin typeface="Times New Roman" panose="02020603050405020304" pitchFamily="18" charset="0"/>
              </a:rPr>
              <a:t>ii. Un plan de gestion doit être élaboré et validé en consultation avec un large éventail de parties prenantes puis mis en </a:t>
            </a:r>
            <a:r>
              <a:rPr lang="fr-FR" sz="1800" b="0" i="0" u="none" strike="noStrike" baseline="0" dirty="0" err="1">
                <a:solidFill>
                  <a:srgbClr val="000000"/>
                </a:solidFill>
                <a:latin typeface="Times New Roman" panose="02020603050405020304" pitchFamily="18" charset="0"/>
              </a:rPr>
              <a:t>oeuvre</a:t>
            </a:r>
            <a:r>
              <a:rPr lang="fr-FR" sz="1800" b="0" i="0" u="none" strike="noStrike" baseline="0" dirty="0">
                <a:solidFill>
                  <a:srgbClr val="000000"/>
                </a:solidFill>
                <a:latin typeface="Times New Roman" panose="02020603050405020304" pitchFamily="18" charset="0"/>
              </a:rPr>
              <a:t> avant la soumission de la candidature. </a:t>
            </a:r>
          </a:p>
          <a:p>
            <a:r>
              <a:rPr lang="fr-FR" sz="1800" b="0" i="0" u="none" strike="noStrike" baseline="0" dirty="0">
                <a:solidFill>
                  <a:srgbClr val="000000"/>
                </a:solidFill>
                <a:latin typeface="Times New Roman" panose="02020603050405020304" pitchFamily="18" charset="0"/>
              </a:rPr>
              <a:t>iii. Un cadre d'évaluation pour contrôler le succès de la gestion doit être établi. »</a:t>
            </a:r>
          </a:p>
          <a:p>
            <a:endParaRPr lang="fr-FR" sz="1800" b="0" i="0" u="none" strike="noStrike" baseline="0" dirty="0">
              <a:solidFill>
                <a:srgbClr val="000000"/>
              </a:solidFill>
              <a:latin typeface="Times New Roman" panose="02020603050405020304" pitchFamily="18" charset="0"/>
            </a:endParaRPr>
          </a:p>
          <a:p>
            <a:r>
              <a:rPr lang="fr-FR" sz="1800" b="0" i="0" u="none" strike="noStrike" baseline="0" dirty="0">
                <a:solidFill>
                  <a:srgbClr val="000000"/>
                </a:solidFill>
                <a:latin typeface="Times New Roman" panose="02020603050405020304" pitchFamily="18" charset="0"/>
              </a:rPr>
              <a:t>Des documents complémentaires ont été soumis par Aruba le 14 février 2025, parmi lesquels :</a:t>
            </a:r>
          </a:p>
          <a:p>
            <a:r>
              <a:rPr lang="fr-FR" sz="1800" b="0" i="0" u="none" strike="noStrike" baseline="0" dirty="0">
                <a:solidFill>
                  <a:srgbClr val="000000"/>
                </a:solidFill>
                <a:latin typeface="Times New Roman" panose="02020603050405020304" pitchFamily="18" charset="0"/>
              </a:rPr>
              <a:t>- Le cadre de gestion de la conservation des airesprotégées2025-2034</a:t>
            </a:r>
          </a:p>
          <a:p>
            <a:pPr marL="285750" indent="-285750">
              <a:buFontTx/>
              <a:buChar char="-"/>
            </a:pPr>
            <a:r>
              <a:rPr lang="fr-FR" sz="1800" b="0" i="0" u="none" strike="noStrike" baseline="0" dirty="0">
                <a:solidFill>
                  <a:srgbClr val="000000"/>
                </a:solidFill>
                <a:latin typeface="Times New Roman" panose="02020603050405020304" pitchFamily="18" charset="0"/>
              </a:rPr>
              <a:t>Le plan de gestion de la conservation des aires marines protégées 2025-2029</a:t>
            </a:r>
          </a:p>
          <a:p>
            <a:pPr marL="285750" indent="-285750">
              <a:buFontTx/>
              <a:buChar char="-"/>
            </a:pPr>
            <a:r>
              <a:rPr lang="fr-FR" sz="1800" b="0" i="0" u="none" strike="noStrike" baseline="0" dirty="0">
                <a:solidFill>
                  <a:srgbClr val="000000"/>
                </a:solidFill>
                <a:latin typeface="Times New Roman" panose="02020603050405020304" pitchFamily="18" charset="0"/>
              </a:rPr>
              <a:t>8 annexes, y compris les cibles et actions prioritaires à 5 ans, un plan d'affaires, une liste d'activités interdites, restreintes et autorisées, des listes d'espèces et l'engagement des parties prenantes.</a:t>
            </a:r>
          </a:p>
          <a:p>
            <a:endParaRPr lang="fr-FR" sz="1800" b="0" i="0" u="none" strike="noStrike" baseline="0" dirty="0">
              <a:solidFill>
                <a:srgbClr val="000000"/>
              </a:solidFill>
              <a:latin typeface="Times New Roman" panose="02020603050405020304" pitchFamily="18" charset="0"/>
            </a:endParaRPr>
          </a:p>
          <a:p>
            <a:pPr marL="0" indent="0">
              <a:buNone/>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7</a:t>
            </a:fld>
            <a:endParaRPr lang="en-US"/>
          </a:p>
        </p:txBody>
      </p:sp>
    </p:spTree>
    <p:extLst>
      <p:ext uri="{BB962C8B-B14F-4D97-AF65-F5344CB8AC3E}">
        <p14:creationId xmlns:p14="http://schemas.microsoft.com/office/powerpoint/2010/main" val="3587070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lnSpc>
                <a:spcPct val="115000"/>
              </a:lnSpc>
              <a:spcAft>
                <a:spcPts val="600"/>
              </a:spcAft>
              <a:buFont typeface="Arial" panose="020B0604020202020204" pitchFamily="34" charset="0"/>
              <a:buNone/>
            </a:pPr>
            <a:r>
              <a:rPr lang="fr-FR" sz="1200" dirty="0">
                <a:effectLst/>
                <a:latin typeface="Times New Roman" panose="02020603050405020304" pitchFamily="18" charset="0"/>
                <a:ea typeface="Times New Roman" panose="02020603050405020304" pitchFamily="18" charset="0"/>
              </a:rPr>
              <a:t>Le SPAW-RAC a soumis l’ensemble des documents au groupe de travail. Les expert ont travaillé sur les documents et le groupe de travail s’est réuni le 14 avril afin de discuter de la proposition d'Aruba .</a:t>
            </a:r>
          </a:p>
          <a:p>
            <a:pPr marL="0" lvl="0" indent="0" algn="just">
              <a:lnSpc>
                <a:spcPct val="115000"/>
              </a:lnSpc>
              <a:spcAft>
                <a:spcPts val="600"/>
              </a:spcAft>
              <a:buFont typeface="Arial" panose="020B0604020202020204" pitchFamily="34" charset="0"/>
              <a:buNone/>
            </a:pPr>
            <a:r>
              <a:rPr lang="fr-FR" sz="1200" dirty="0">
                <a:effectLst/>
                <a:latin typeface="Times New Roman" panose="02020603050405020304" pitchFamily="18" charset="0"/>
                <a:ea typeface="Times New Roman" panose="02020603050405020304" pitchFamily="18" charset="0"/>
              </a:rPr>
              <a:t> </a:t>
            </a:r>
          </a:p>
          <a:p>
            <a:pPr marL="0" lvl="0" indent="0" algn="just">
              <a:lnSpc>
                <a:spcPct val="115000"/>
              </a:lnSpc>
              <a:spcAft>
                <a:spcPts val="600"/>
              </a:spcAft>
              <a:buFont typeface="Arial" panose="020B0604020202020204" pitchFamily="34" charset="0"/>
              <a:buNone/>
            </a:pPr>
            <a:r>
              <a:rPr lang="fr-FR" sz="1200" dirty="0">
                <a:effectLst/>
                <a:latin typeface="Times New Roman" panose="02020603050405020304" pitchFamily="18" charset="0"/>
                <a:ea typeface="Times New Roman" panose="02020603050405020304" pitchFamily="18" charset="0"/>
              </a:rPr>
              <a:t>Les experts ont salué l’effort réalisé par le Royaume des Pays Bas afin que leur proposition soit en adéquation avec les critères du Protocole SPAW. </a:t>
            </a:r>
            <a:endParaRPr lang="fr-FR" sz="1200" dirty="0">
              <a:effectLst/>
              <a:latin typeface="Arial" panose="020B0604020202020204" pitchFamily="34" charset="0"/>
              <a:ea typeface="Arial" panose="020B0604020202020204" pitchFamily="34" charset="0"/>
            </a:endParaRPr>
          </a:p>
          <a:p>
            <a:pPr marL="0" lvl="0" indent="0" algn="just">
              <a:lnSpc>
                <a:spcPct val="115000"/>
              </a:lnSpc>
              <a:spcAft>
                <a:spcPts val="600"/>
              </a:spcAft>
              <a:buFont typeface="Arial" panose="020B0604020202020204" pitchFamily="34" charset="0"/>
              <a:buNone/>
            </a:pPr>
            <a:endParaRPr lang="fr-FR" sz="1200" dirty="0">
              <a:effectLst/>
              <a:latin typeface="Times New Roman" panose="02020603050405020304" pitchFamily="18" charset="0"/>
              <a:ea typeface="Times New Roman" panose="02020603050405020304" pitchFamily="18" charset="0"/>
            </a:endParaRPr>
          </a:p>
          <a:p>
            <a:pPr marL="0" lvl="0" indent="0" algn="just">
              <a:lnSpc>
                <a:spcPct val="115000"/>
              </a:lnSpc>
              <a:spcAft>
                <a:spcPts val="600"/>
              </a:spcAft>
              <a:buFont typeface="Arial" panose="020B0604020202020204" pitchFamily="34" charset="0"/>
              <a:buNone/>
            </a:pPr>
            <a:r>
              <a:rPr lang="fr-FR" sz="1200" dirty="0">
                <a:effectLst/>
                <a:latin typeface="Times New Roman" panose="02020603050405020304" pitchFamily="18" charset="0"/>
                <a:ea typeface="Times New Roman" panose="02020603050405020304" pitchFamily="18" charset="0"/>
              </a:rPr>
              <a:t>Néanmoins, les experts apprécieraient d'avoir plus d'informations à l'avenir concernant les menaces spécifiques et la façon dont le </a:t>
            </a:r>
            <a:r>
              <a:rPr lang="fr-FR" sz="1200" dirty="0" err="1">
                <a:effectLst/>
                <a:latin typeface="Times New Roman" panose="02020603050405020304" pitchFamily="18" charset="0"/>
                <a:ea typeface="Times New Roman" panose="02020603050405020304" pitchFamily="18" charset="0"/>
              </a:rPr>
              <a:t>Parke</a:t>
            </a:r>
            <a:r>
              <a:rPr lang="fr-FR" sz="1200" dirty="0">
                <a:effectLst/>
                <a:latin typeface="Times New Roman" panose="02020603050405020304" pitchFamily="18" charset="0"/>
                <a:ea typeface="Times New Roman" panose="02020603050405020304" pitchFamily="18" charset="0"/>
              </a:rPr>
              <a:t> Marino Aruba y ferait face, telles que la pollution par déversement d'hydrocarbures.</a:t>
            </a:r>
          </a:p>
          <a:p>
            <a:pPr marL="0" lvl="0" indent="0" algn="just">
              <a:lnSpc>
                <a:spcPct val="115000"/>
              </a:lnSpc>
              <a:spcAft>
                <a:spcPts val="600"/>
              </a:spcAft>
              <a:buFont typeface="Arial" panose="020B0604020202020204" pitchFamily="34" charset="0"/>
              <a:buNone/>
            </a:pPr>
            <a:endParaRPr lang="fr-FR" sz="1200" dirty="0">
              <a:effectLst/>
              <a:latin typeface="Times New Roman" panose="02020603050405020304" pitchFamily="18" charset="0"/>
              <a:ea typeface="Times New Roman" panose="02020603050405020304" pitchFamily="18" charset="0"/>
            </a:endParaRPr>
          </a:p>
          <a:p>
            <a:pPr marL="0" lvl="0" indent="0" algn="just">
              <a:lnSpc>
                <a:spcPct val="115000"/>
              </a:lnSpc>
              <a:spcAft>
                <a:spcPts val="600"/>
              </a:spcAft>
              <a:buFont typeface="Arial" panose="020B0604020202020204" pitchFamily="34" charset="0"/>
              <a:buNone/>
            </a:pPr>
            <a:r>
              <a:rPr lang="fr-FR" sz="1200" dirty="0">
                <a:effectLst/>
                <a:latin typeface="Times New Roman" panose="02020603050405020304" pitchFamily="18" charset="0"/>
                <a:ea typeface="Times New Roman" panose="02020603050405020304" pitchFamily="18" charset="0"/>
              </a:rPr>
              <a:t>En raison de la forme particulière du </a:t>
            </a:r>
            <a:r>
              <a:rPr lang="fr-FR" sz="1200" dirty="0" err="1">
                <a:effectLst/>
                <a:latin typeface="Times New Roman" panose="02020603050405020304" pitchFamily="18" charset="0"/>
                <a:ea typeface="Times New Roman" panose="02020603050405020304" pitchFamily="18" charset="0"/>
              </a:rPr>
              <a:t>Parke</a:t>
            </a:r>
            <a:r>
              <a:rPr lang="fr-FR" sz="1200" dirty="0">
                <a:effectLst/>
                <a:latin typeface="Times New Roman" panose="02020603050405020304" pitchFamily="18" charset="0"/>
                <a:ea typeface="Times New Roman" panose="02020603050405020304" pitchFamily="18" charset="0"/>
              </a:rPr>
              <a:t> Marine Aruba, composé de 4 zones de l'île qui ne sont pas reliées entre elles et qui s'étendent jusqu'à 2 km en mer, le groupe de travail sur les aires protégées recommande une révision future de la mise en œuvre du plan de gestion comme base pour la préparation d'orientations pour d'autres aires protégées ayant une conception similaire basée sur des zones non contiguës.</a:t>
            </a:r>
          </a:p>
          <a:p>
            <a:pPr marL="0" lvl="0" indent="0" algn="just">
              <a:lnSpc>
                <a:spcPct val="115000"/>
              </a:lnSpc>
              <a:spcAft>
                <a:spcPts val="600"/>
              </a:spcAft>
              <a:buFont typeface="Arial" panose="020B0604020202020204" pitchFamily="34" charset="0"/>
              <a:buNone/>
            </a:pPr>
            <a:endParaRPr lang="fr-FR" sz="1200" dirty="0">
              <a:effectLst/>
              <a:latin typeface="Times New Roman" panose="02020603050405020304" pitchFamily="18" charset="0"/>
              <a:ea typeface="Times New Roman" panose="02020603050405020304" pitchFamily="18" charset="0"/>
            </a:endParaRPr>
          </a:p>
          <a:p>
            <a:pPr marL="0" lvl="0" indent="0" algn="just">
              <a:lnSpc>
                <a:spcPct val="115000"/>
              </a:lnSpc>
              <a:spcAft>
                <a:spcPts val="600"/>
              </a:spcAft>
              <a:buFont typeface="Arial" panose="020B0604020202020204" pitchFamily="34" charset="0"/>
              <a:buNone/>
            </a:pPr>
            <a:r>
              <a:rPr lang="fr-FR" sz="1200" dirty="0">
                <a:effectLst/>
                <a:latin typeface="Times New Roman" panose="02020603050405020304" pitchFamily="18" charset="0"/>
                <a:ea typeface="Times New Roman" panose="02020603050405020304" pitchFamily="18" charset="0"/>
              </a:rPr>
              <a:t>Le groupe de travail sur les aires protégées recommande également que l'autorité de gestion prenne contact avec le CAR-SPAW pour que le </a:t>
            </a:r>
            <a:r>
              <a:rPr lang="fr-FR" sz="1200" dirty="0" err="1">
                <a:effectLst/>
                <a:latin typeface="Times New Roman" panose="02020603050405020304" pitchFamily="18" charset="0"/>
                <a:ea typeface="Times New Roman" panose="02020603050405020304" pitchFamily="18" charset="0"/>
              </a:rPr>
              <a:t>Parke</a:t>
            </a:r>
            <a:r>
              <a:rPr lang="fr-FR" sz="1200" dirty="0">
                <a:effectLst/>
                <a:latin typeface="Times New Roman" panose="02020603050405020304" pitchFamily="18" charset="0"/>
                <a:ea typeface="Times New Roman" panose="02020603050405020304" pitchFamily="18" charset="0"/>
              </a:rPr>
              <a:t> Marino Aruba soit inclus dans le réseau de gestionnaires d'aires protégées du SPAW.</a:t>
            </a:r>
          </a:p>
          <a:p>
            <a:pPr marL="0" lvl="0" indent="0" algn="just">
              <a:lnSpc>
                <a:spcPct val="115000"/>
              </a:lnSpc>
              <a:spcAft>
                <a:spcPts val="600"/>
              </a:spcAft>
              <a:buFont typeface="Arial" panose="020B0604020202020204" pitchFamily="34" charset="0"/>
              <a:buNone/>
            </a:pPr>
            <a:endParaRPr lang="fr-FR" sz="1200" dirty="0">
              <a:effectLst/>
              <a:latin typeface="Times New Roman" panose="02020603050405020304" pitchFamily="18" charset="0"/>
            </a:endParaRPr>
          </a:p>
          <a:p>
            <a:pPr marL="0" lvl="0" indent="0" algn="just">
              <a:lnSpc>
                <a:spcPct val="115000"/>
              </a:lnSpc>
              <a:spcAft>
                <a:spcPts val="600"/>
              </a:spcAft>
              <a:buFont typeface="Arial" panose="020B0604020202020204" pitchFamily="34" charset="0"/>
              <a:buNone/>
            </a:pPr>
            <a:r>
              <a:rPr lang="fr-FR" sz="1200" dirty="0">
                <a:effectLst/>
                <a:latin typeface="Times New Roman" panose="02020603050405020304" pitchFamily="18" charset="0"/>
              </a:rPr>
              <a:t>En conclusion, les experts recommandent à l’unanimité de soutenir la proposition du Royaume des Pays-Bas d'inclure le </a:t>
            </a:r>
            <a:r>
              <a:rPr lang="fr-FR" sz="1200" dirty="0" err="1">
                <a:effectLst/>
                <a:latin typeface="Times New Roman" panose="02020603050405020304" pitchFamily="18" charset="0"/>
              </a:rPr>
              <a:t>Parke</a:t>
            </a:r>
            <a:r>
              <a:rPr lang="fr-FR" sz="1200" dirty="0">
                <a:effectLst/>
                <a:latin typeface="Times New Roman" panose="02020603050405020304" pitchFamily="18" charset="0"/>
              </a:rPr>
              <a:t> Marino Aruba dans la liste des sites SPAW.</a:t>
            </a:r>
            <a:endParaRPr lang="fr-FR"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8</a:t>
            </a:fld>
            <a:endParaRPr lang="en-US"/>
          </a:p>
        </p:txBody>
      </p:sp>
    </p:spTree>
    <p:extLst>
      <p:ext uri="{BB962C8B-B14F-4D97-AF65-F5344CB8AC3E}">
        <p14:creationId xmlns:p14="http://schemas.microsoft.com/office/powerpoint/2010/main" val="305717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lnSpc>
                <a:spcPct val="115000"/>
              </a:lnSpc>
              <a:spcAft>
                <a:spcPts val="600"/>
              </a:spcAft>
              <a:buFont typeface="Arial" panose="020B0604020202020204" pitchFamily="34" charset="0"/>
              <a:buNone/>
            </a:pPr>
            <a:r>
              <a:rPr lang="fr-FR" dirty="0"/>
              <a:t>Le 26 mars 2024, le SPAW-RAC a réuni le groupe de travail sur les aires protégées pour lancer les tâches 2 et 3 visant à , à la suite d'une première rencontre d'experts le 28 février. Les experts ont été invités à réviser la procédure de proposition de nouvelles aires protégées, actualiser les « Lignes directrices et critères pour l’évaluation des aires protégées à inscrire au titre du Protocole SPAW » et le « Format annoté pour les rapports de présentation des aires proposées ».</a:t>
            </a:r>
          </a:p>
          <a:p>
            <a:pPr marL="0" lvl="0" indent="0" algn="just">
              <a:lnSpc>
                <a:spcPct val="115000"/>
              </a:lnSpc>
              <a:spcAft>
                <a:spcPts val="600"/>
              </a:spcAft>
              <a:buFont typeface="Arial" panose="020B0604020202020204" pitchFamily="34" charset="0"/>
              <a:buNone/>
            </a:pPr>
            <a:endParaRPr lang="fr-FR" dirty="0"/>
          </a:p>
          <a:p>
            <a:pPr marL="0" lvl="0" indent="0" algn="just">
              <a:lnSpc>
                <a:spcPct val="115000"/>
              </a:lnSpc>
              <a:spcAft>
                <a:spcPts val="600"/>
              </a:spcAft>
              <a:buFont typeface="Arial" panose="020B0604020202020204" pitchFamily="34" charset="0"/>
              <a:buNone/>
            </a:pPr>
            <a:r>
              <a:rPr lang="fr-FR" dirty="0"/>
              <a:t>À l’issue de onze réunions, les experts ont finalisé la révision des « Lignes directrices » et validé une version finale le 21 mars 2025 à l’unanimité.</a:t>
            </a:r>
          </a:p>
          <a:p>
            <a:pPr marL="0" lvl="0" indent="0" algn="just">
              <a:lnSpc>
                <a:spcPct val="115000"/>
              </a:lnSpc>
              <a:spcAft>
                <a:spcPts val="600"/>
              </a:spcAft>
              <a:buFont typeface="Arial" panose="020B0604020202020204" pitchFamily="34" charset="0"/>
              <a:buNone/>
            </a:pPr>
            <a:endParaRPr lang="fr-FR" dirty="0"/>
          </a:p>
          <a:p>
            <a:pPr marL="0" lvl="0" indent="0" algn="just">
              <a:lnSpc>
                <a:spcPct val="115000"/>
              </a:lnSpc>
              <a:spcAft>
                <a:spcPts val="600"/>
              </a:spcAft>
              <a:buFont typeface="Arial" panose="020B0604020202020204" pitchFamily="34" charset="0"/>
              <a:buNone/>
            </a:pPr>
            <a:r>
              <a:rPr lang="fr-FR" dirty="0"/>
              <a:t>Cinq autres réunions ont permis d’harmoniser le « Format annoté » avec les lignes directrices révisées, également validé à la même date.</a:t>
            </a:r>
          </a:p>
          <a:p>
            <a:pPr marL="0" lvl="0" indent="0" algn="just">
              <a:lnSpc>
                <a:spcPct val="115000"/>
              </a:lnSpc>
              <a:spcAft>
                <a:spcPts val="600"/>
              </a:spcAft>
              <a:buFont typeface="Arial" panose="020B0604020202020204" pitchFamily="34" charset="0"/>
              <a:buNone/>
            </a:pPr>
            <a:endParaRPr lang="fr-FR" dirty="0"/>
          </a:p>
          <a:p>
            <a:pPr marL="0" lvl="0" indent="0" algn="just">
              <a:lnSpc>
                <a:spcPct val="115000"/>
              </a:lnSpc>
              <a:spcAft>
                <a:spcPts val="600"/>
              </a:spcAft>
              <a:buFont typeface="Arial" panose="020B0604020202020204" pitchFamily="34" charset="0"/>
              <a:buNone/>
            </a:pPr>
            <a:r>
              <a:rPr lang="fr-FR" dirty="0"/>
              <a:t>La nouvelle procédure de proposition est désormais intégrée dans ces deux documents.</a:t>
            </a:r>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9</a:t>
            </a:fld>
            <a:endParaRPr lang="en-US"/>
          </a:p>
        </p:txBody>
      </p:sp>
    </p:spTree>
    <p:extLst>
      <p:ext uri="{BB962C8B-B14F-4D97-AF65-F5344CB8AC3E}">
        <p14:creationId xmlns:p14="http://schemas.microsoft.com/office/powerpoint/2010/main" val="637297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4.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34990" y="1265520"/>
            <a:ext cx="6530072" cy="2922432"/>
          </a:xfrm>
        </p:spPr>
        <p:txBody>
          <a:bodyPr anchor="b">
            <a:normAutofit/>
          </a:bodyPr>
          <a:lstStyle>
            <a:lvl1pPr algn="l">
              <a:defRPr sz="5900" spc="-100" baseline="0">
                <a:solidFill>
                  <a:schemeClr val="tx1"/>
                </a:solidFill>
              </a:defRPr>
            </a:lvl1pPr>
          </a:lstStyle>
          <a:p>
            <a:r>
              <a:rPr lang="fr-FR" dirty="0"/>
              <a:t>Modifiez le style du titre</a:t>
            </a:r>
            <a:endParaRPr lang="en-US" dirty="0"/>
          </a:p>
        </p:txBody>
      </p:sp>
      <p:sp>
        <p:nvSpPr>
          <p:cNvPr id="3" name="Subtitle 2"/>
          <p:cNvSpPr>
            <a:spLocks noGrp="1"/>
          </p:cNvSpPr>
          <p:nvPr>
            <p:ph type="subTitle" idx="1"/>
          </p:nvPr>
        </p:nvSpPr>
        <p:spPr>
          <a:xfrm>
            <a:off x="5634990" y="4351338"/>
            <a:ext cx="6530072" cy="914400"/>
          </a:xfrm>
        </p:spPr>
        <p:txBody>
          <a:bodyPr anchor="t">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pic>
        <p:nvPicPr>
          <p:cNvPr id="9" name="Image 8">
            <a:extLst>
              <a:ext uri="{FF2B5EF4-FFF2-40B4-BE49-F238E27FC236}">
                <a16:creationId xmlns:a16="http://schemas.microsoft.com/office/drawing/2014/main" id="{78664709-9164-3712-DF74-B2E3197F8175}"/>
              </a:ext>
            </a:extLst>
          </p:cNvPr>
          <p:cNvPicPr>
            <a:picLocks noChangeAspect="1"/>
          </p:cNvPicPr>
          <p:nvPr/>
        </p:nvPicPr>
        <p:blipFill rotWithShape="1">
          <a:blip r:embed="rId2">
            <a:extLst>
              <a:ext uri="{28A0092B-C50C-407E-A947-70E740481C1C}">
                <a14:useLocalDpi xmlns:a14="http://schemas.microsoft.com/office/drawing/2010/main" val="0"/>
              </a:ext>
            </a:extLst>
          </a:blip>
          <a:srcRect l="31636" t="2340"/>
          <a:stretch/>
        </p:blipFill>
        <p:spPr>
          <a:xfrm>
            <a:off x="-1" y="0"/>
            <a:ext cx="4800701" cy="6857999"/>
          </a:xfrm>
          <a:prstGeom prst="rect">
            <a:avLst/>
          </a:prstGeom>
        </p:spPr>
      </p:pic>
      <p:pic>
        <p:nvPicPr>
          <p:cNvPr id="10" name="Image 9">
            <a:extLst>
              <a:ext uri="{FF2B5EF4-FFF2-40B4-BE49-F238E27FC236}">
                <a16:creationId xmlns:a16="http://schemas.microsoft.com/office/drawing/2014/main" id="{5A0765C1-7FF9-7871-F5C4-78D2B484523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74220" y="1524"/>
            <a:ext cx="990842" cy="1182303"/>
          </a:xfrm>
          <a:prstGeom prst="rect">
            <a:avLst/>
          </a:prstGeom>
        </p:spPr>
      </p:pic>
      <p:grpSp>
        <p:nvGrpSpPr>
          <p:cNvPr id="11" name="Groupe 10">
            <a:extLst>
              <a:ext uri="{FF2B5EF4-FFF2-40B4-BE49-F238E27FC236}">
                <a16:creationId xmlns:a16="http://schemas.microsoft.com/office/drawing/2014/main" id="{2C2025EA-CC2A-399A-216E-175D0B1BD8DF}"/>
              </a:ext>
            </a:extLst>
          </p:cNvPr>
          <p:cNvGrpSpPr/>
          <p:nvPr/>
        </p:nvGrpSpPr>
        <p:grpSpPr>
          <a:xfrm>
            <a:off x="11284749" y="5214618"/>
            <a:ext cx="990842" cy="1643382"/>
            <a:chOff x="10210315" y="5237426"/>
            <a:chExt cx="990842" cy="1643382"/>
          </a:xfrm>
        </p:grpSpPr>
        <p:pic>
          <p:nvPicPr>
            <p:cNvPr id="12" name="Image 11">
              <a:extLst>
                <a:ext uri="{FF2B5EF4-FFF2-40B4-BE49-F238E27FC236}">
                  <a16:creationId xmlns:a16="http://schemas.microsoft.com/office/drawing/2014/main" id="{517CB402-19D8-4320-134F-839C3466F59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210315" y="5237426"/>
              <a:ext cx="990842" cy="990842"/>
            </a:xfrm>
            <a:prstGeom prst="rect">
              <a:avLst/>
            </a:prstGeom>
          </p:spPr>
        </p:pic>
        <p:pic>
          <p:nvPicPr>
            <p:cNvPr id="13" name="Image 12">
              <a:extLst>
                <a:ext uri="{FF2B5EF4-FFF2-40B4-BE49-F238E27FC236}">
                  <a16:creationId xmlns:a16="http://schemas.microsoft.com/office/drawing/2014/main" id="{EC7F6E1C-16A2-FB2F-7287-9A02A89CCC1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249166" y="6048277"/>
              <a:ext cx="882384" cy="832531"/>
            </a:xfrm>
            <a:prstGeom prst="rect">
              <a:avLst/>
            </a:prstGeom>
          </p:spPr>
        </p:pic>
      </p:grpSp>
    </p:spTree>
    <p:extLst>
      <p:ext uri="{BB962C8B-B14F-4D97-AF65-F5344CB8AC3E}">
        <p14:creationId xmlns:p14="http://schemas.microsoft.com/office/powerpoint/2010/main" val="2582594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en-US"/>
              <a:t>6/30/2025 - 7/04/2025</a:t>
            </a:r>
            <a:endParaRPr lang="en-US" dirty="0"/>
          </a:p>
        </p:txBody>
      </p:sp>
      <p:sp>
        <p:nvSpPr>
          <p:cNvPr id="8" name="Footer Placeholder 7"/>
          <p:cNvSpPr>
            <a:spLocks noGrp="1"/>
          </p:cNvSpPr>
          <p:nvPr>
            <p:ph type="ftr" sz="quarter" idx="11"/>
          </p:nvPr>
        </p:nvSpPr>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6388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en-US"/>
              <a:t>6/30/2025 - 7/04/2025</a:t>
            </a:r>
            <a:endParaRPr lang="en-US" dirty="0"/>
          </a:p>
        </p:txBody>
      </p:sp>
      <p:sp>
        <p:nvSpPr>
          <p:cNvPr id="8" name="Footer Placeholder 7"/>
          <p:cNvSpPr>
            <a:spLocks noGrp="1"/>
          </p:cNvSpPr>
          <p:nvPr>
            <p:ph type="ftr" sz="quarter" idx="11"/>
          </p:nvPr>
        </p:nvSpPr>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71130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946161" y="6356350"/>
            <a:ext cx="1836654" cy="365125"/>
          </a:xfrm>
          <a:prstGeom prst="rect">
            <a:avLst/>
          </a:prstGeom>
        </p:spPr>
        <p:txBody>
          <a:bodyPr/>
          <a:lstStyle/>
          <a:p>
            <a:r>
              <a:rPr lang="en-US"/>
              <a:t>6/30/2025 - 7/04/2025</a:t>
            </a:r>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92686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1946161" y="6356350"/>
            <a:ext cx="1836654" cy="365125"/>
          </a:xfrm>
          <a:prstGeom prst="rect">
            <a:avLst/>
          </a:prstGeom>
        </p:spPr>
        <p:txBody>
          <a:bodyPr/>
          <a:lstStyle/>
          <a:p>
            <a:r>
              <a:rPr lang="en-US"/>
              <a:t>6/30/2025 - 7/04/2025</a:t>
            </a:r>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40940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a:xfrm>
            <a:off x="1946161" y="6356350"/>
            <a:ext cx="1836654" cy="365125"/>
          </a:xfrm>
          <a:prstGeom prst="rect">
            <a:avLst/>
          </a:prstGeom>
        </p:spPr>
        <p:txBody>
          <a:bodyPr/>
          <a:lstStyle/>
          <a:p>
            <a:r>
              <a:rPr lang="en-US"/>
              <a:t>6/30/2025 - 7/04/2025</a:t>
            </a:r>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993809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a:xfrm>
            <a:off x="1946161" y="6356350"/>
            <a:ext cx="1836654" cy="365125"/>
          </a:xfrm>
          <a:prstGeom prst="rect">
            <a:avLst/>
          </a:prstGeom>
        </p:spPr>
        <p:txBody>
          <a:bodyPr/>
          <a:lstStyle/>
          <a:p>
            <a:r>
              <a:rPr lang="en-US"/>
              <a:t>6/30/2025 - 7/04/2025</a:t>
            </a:r>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4773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a:xfrm>
            <a:off x="1946161" y="6356350"/>
            <a:ext cx="1836654" cy="365125"/>
          </a:xfrm>
          <a:prstGeom prst="rect">
            <a:avLst/>
          </a:prstGeom>
        </p:spPr>
        <p:txBody>
          <a:bodyPr/>
          <a:lstStyle/>
          <a:p>
            <a:r>
              <a:rPr lang="en-US"/>
              <a:t>6/30/2025 - 7/04/2025</a:t>
            </a:r>
            <a:endParaRPr lang="en-US" dirty="0"/>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63264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946161" y="6356350"/>
            <a:ext cx="1836654" cy="365125"/>
          </a:xfrm>
          <a:prstGeom prst="rect">
            <a:avLst/>
          </a:prstGeom>
        </p:spPr>
        <p:txBody>
          <a:bodyPr/>
          <a:lstStyle/>
          <a:p>
            <a:r>
              <a:rPr lang="en-US"/>
              <a:t>6/30/2025 - 7/04/2025</a:t>
            </a:r>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85784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a:xfrm>
            <a:off x="1946161" y="6356350"/>
            <a:ext cx="1836654" cy="365125"/>
          </a:xfrm>
          <a:prstGeom prst="rect">
            <a:avLst/>
          </a:prstGeom>
        </p:spPr>
        <p:txBody>
          <a:bodyPr/>
          <a:lstStyle/>
          <a:p>
            <a:r>
              <a:rPr lang="en-US"/>
              <a:t>6/30/2025 - 7/04/2025</a:t>
            </a:r>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516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a:xfrm>
            <a:off x="1946161" y="6356350"/>
            <a:ext cx="1836654" cy="365125"/>
          </a:xfrm>
          <a:prstGeom prst="rect">
            <a:avLst/>
          </a:prstGeom>
        </p:spPr>
        <p:txBody>
          <a:bodyPr/>
          <a:lstStyle/>
          <a:p>
            <a:r>
              <a:rPr lang="en-US"/>
              <a:t>6/30/2025 - 7/04/2025</a:t>
            </a:r>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2437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r>
              <a:rPr lang="en-US"/>
              <a:t>6/30/2025 - 7/04/2025</a:t>
            </a:r>
            <a:endParaRPr lang="en-US" dirty="0"/>
          </a:p>
        </p:txBody>
      </p:sp>
      <p:sp>
        <p:nvSpPr>
          <p:cNvPr id="5" name="Footer Placeholder 4"/>
          <p:cNvSpPr>
            <a:spLocks noGrp="1"/>
          </p:cNvSpPr>
          <p:nvPr>
            <p:ph type="ftr" sz="quarter" idx="11"/>
          </p:nvPr>
        </p:nvSpPr>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77503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1946161" y="6356350"/>
            <a:ext cx="1836654" cy="365125"/>
          </a:xfrm>
          <a:prstGeom prst="rect">
            <a:avLst/>
          </a:prstGeom>
        </p:spPr>
        <p:txBody>
          <a:bodyPr/>
          <a:lstStyle/>
          <a:p>
            <a:r>
              <a:rPr lang="en-US"/>
              <a:t>6/30/2025 - 7/04/2025</a:t>
            </a:r>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33599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1946161" y="6356350"/>
            <a:ext cx="1836654" cy="365125"/>
          </a:xfrm>
          <a:prstGeom prst="rect">
            <a:avLst/>
          </a:prstGeom>
        </p:spPr>
        <p:txBody>
          <a:bodyPr/>
          <a:lstStyle/>
          <a:p>
            <a:r>
              <a:rPr lang="en-US"/>
              <a:t>6/30/2025 - 7/04/2025</a:t>
            </a:r>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070231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02871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36468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4811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83209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4723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178098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89599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21943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en-US"/>
              <a:t>6/30/2025 - 7/04/2025</a:t>
            </a:r>
            <a:endParaRPr lang="en-US" dirty="0"/>
          </a:p>
        </p:txBody>
      </p:sp>
      <p:sp>
        <p:nvSpPr>
          <p:cNvPr id="5" name="Footer Placeholder 4"/>
          <p:cNvSpPr>
            <a:spLocks noGrp="1"/>
          </p:cNvSpPr>
          <p:nvPr>
            <p:ph type="ftr" sz="quarter" idx="11"/>
          </p:nvPr>
        </p:nvSpPr>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31608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93423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15487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99555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57940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49830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90116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863960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53782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802326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5822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r>
              <a:rPr lang="en-US"/>
              <a:t>6/30/2025 - 7/04/2025</a:t>
            </a:r>
            <a:endParaRPr lang="en-US" dirty="0"/>
          </a:p>
        </p:txBody>
      </p:sp>
      <p:sp>
        <p:nvSpPr>
          <p:cNvPr id="9" name="Footer Placeholder 8"/>
          <p:cNvSpPr>
            <a:spLocks noGrp="1"/>
          </p:cNvSpPr>
          <p:nvPr>
            <p:ph type="ftr" sz="quarter" idx="11"/>
          </p:nvPr>
        </p:nvSpPr>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030670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1185013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507917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34990" y="1265520"/>
            <a:ext cx="6530072" cy="2922432"/>
          </a:xfrm>
        </p:spPr>
        <p:txBody>
          <a:bodyPr anchor="b">
            <a:normAutofit/>
          </a:bodyPr>
          <a:lstStyle>
            <a:lvl1pPr algn="l">
              <a:defRPr sz="5900" spc="-100" baseline="0">
                <a:solidFill>
                  <a:schemeClr val="tx1"/>
                </a:solidFill>
              </a:defRPr>
            </a:lvl1pPr>
          </a:lstStyle>
          <a:p>
            <a:r>
              <a:rPr lang="fr-FR" dirty="0"/>
              <a:t>Modifiez le style du titre</a:t>
            </a:r>
            <a:endParaRPr lang="en-US" dirty="0"/>
          </a:p>
        </p:txBody>
      </p:sp>
      <p:sp>
        <p:nvSpPr>
          <p:cNvPr id="3" name="Subtitle 2"/>
          <p:cNvSpPr>
            <a:spLocks noGrp="1"/>
          </p:cNvSpPr>
          <p:nvPr>
            <p:ph type="subTitle" idx="1"/>
          </p:nvPr>
        </p:nvSpPr>
        <p:spPr>
          <a:xfrm>
            <a:off x="5634990" y="4351338"/>
            <a:ext cx="6530072" cy="914400"/>
          </a:xfrm>
        </p:spPr>
        <p:txBody>
          <a:bodyPr anchor="t">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pic>
        <p:nvPicPr>
          <p:cNvPr id="9" name="Image 8">
            <a:extLst>
              <a:ext uri="{FF2B5EF4-FFF2-40B4-BE49-F238E27FC236}">
                <a16:creationId xmlns:a16="http://schemas.microsoft.com/office/drawing/2014/main" id="{78664709-9164-3712-DF74-B2E3197F8175}"/>
              </a:ext>
            </a:extLst>
          </p:cNvPr>
          <p:cNvPicPr>
            <a:picLocks noChangeAspect="1"/>
          </p:cNvPicPr>
          <p:nvPr/>
        </p:nvPicPr>
        <p:blipFill rotWithShape="1">
          <a:blip r:embed="rId2">
            <a:extLst>
              <a:ext uri="{28A0092B-C50C-407E-A947-70E740481C1C}">
                <a14:useLocalDpi xmlns:a14="http://schemas.microsoft.com/office/drawing/2010/main" val="0"/>
              </a:ext>
            </a:extLst>
          </a:blip>
          <a:srcRect l="31636" t="2340"/>
          <a:stretch/>
        </p:blipFill>
        <p:spPr>
          <a:xfrm>
            <a:off x="-1" y="0"/>
            <a:ext cx="4800701" cy="6857999"/>
          </a:xfrm>
          <a:prstGeom prst="rect">
            <a:avLst/>
          </a:prstGeom>
        </p:spPr>
      </p:pic>
      <p:pic>
        <p:nvPicPr>
          <p:cNvPr id="10" name="Image 9">
            <a:extLst>
              <a:ext uri="{FF2B5EF4-FFF2-40B4-BE49-F238E27FC236}">
                <a16:creationId xmlns:a16="http://schemas.microsoft.com/office/drawing/2014/main" id="{5A0765C1-7FF9-7871-F5C4-78D2B484523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74220" y="1524"/>
            <a:ext cx="990842" cy="1182303"/>
          </a:xfrm>
          <a:prstGeom prst="rect">
            <a:avLst/>
          </a:prstGeom>
        </p:spPr>
      </p:pic>
      <p:grpSp>
        <p:nvGrpSpPr>
          <p:cNvPr id="11" name="Groupe 10">
            <a:extLst>
              <a:ext uri="{FF2B5EF4-FFF2-40B4-BE49-F238E27FC236}">
                <a16:creationId xmlns:a16="http://schemas.microsoft.com/office/drawing/2014/main" id="{2C2025EA-CC2A-399A-216E-175D0B1BD8DF}"/>
              </a:ext>
            </a:extLst>
          </p:cNvPr>
          <p:cNvGrpSpPr/>
          <p:nvPr/>
        </p:nvGrpSpPr>
        <p:grpSpPr>
          <a:xfrm>
            <a:off x="11284749" y="5214618"/>
            <a:ext cx="990842" cy="1643382"/>
            <a:chOff x="10210315" y="5237426"/>
            <a:chExt cx="990842" cy="1643382"/>
          </a:xfrm>
        </p:grpSpPr>
        <p:pic>
          <p:nvPicPr>
            <p:cNvPr id="12" name="Image 11">
              <a:extLst>
                <a:ext uri="{FF2B5EF4-FFF2-40B4-BE49-F238E27FC236}">
                  <a16:creationId xmlns:a16="http://schemas.microsoft.com/office/drawing/2014/main" id="{517CB402-19D8-4320-134F-839C3466F59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210315" y="5237426"/>
              <a:ext cx="990842" cy="990842"/>
            </a:xfrm>
            <a:prstGeom prst="rect">
              <a:avLst/>
            </a:prstGeom>
          </p:spPr>
        </p:pic>
        <p:pic>
          <p:nvPicPr>
            <p:cNvPr id="13" name="Image 12">
              <a:extLst>
                <a:ext uri="{FF2B5EF4-FFF2-40B4-BE49-F238E27FC236}">
                  <a16:creationId xmlns:a16="http://schemas.microsoft.com/office/drawing/2014/main" id="{EC7F6E1C-16A2-FB2F-7287-9A02A89CCC1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249166" y="6048277"/>
              <a:ext cx="882384" cy="832531"/>
            </a:xfrm>
            <a:prstGeom prst="rect">
              <a:avLst/>
            </a:prstGeom>
          </p:spPr>
        </p:pic>
      </p:grpSp>
    </p:spTree>
    <p:extLst>
      <p:ext uri="{BB962C8B-B14F-4D97-AF65-F5344CB8AC3E}">
        <p14:creationId xmlns:p14="http://schemas.microsoft.com/office/powerpoint/2010/main" val="31893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r>
              <a:rPr lang="en-US"/>
              <a:t>6/30/2025 - 7/04/2025</a:t>
            </a:r>
            <a:endParaRPr lang="en-US" dirty="0"/>
          </a:p>
        </p:txBody>
      </p:sp>
      <p:sp>
        <p:nvSpPr>
          <p:cNvPr id="11" name="Footer Placeholder 10"/>
          <p:cNvSpPr>
            <a:spLocks noGrp="1"/>
          </p:cNvSpPr>
          <p:nvPr>
            <p:ph type="ftr" sz="quarter" idx="11"/>
          </p:nvPr>
        </p:nvSpPr>
        <p:spPr/>
        <p:txBody>
          <a:bodyPr/>
          <a:lstStyle/>
          <a:p>
            <a:r>
              <a:rPr lang="en-US"/>
              <a:t>STAC 11</a:t>
            </a:r>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72572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r>
              <a:rPr lang="en-US"/>
              <a:t>6/30/2025 - 7/04/2025</a:t>
            </a:r>
            <a:endParaRPr lang="en-US" dirty="0"/>
          </a:p>
        </p:txBody>
      </p:sp>
      <p:sp>
        <p:nvSpPr>
          <p:cNvPr id="7" name="Footer Placeholder 6"/>
          <p:cNvSpPr>
            <a:spLocks noGrp="1"/>
          </p:cNvSpPr>
          <p:nvPr>
            <p:ph type="ftr" sz="quarter" idx="11"/>
          </p:nvPr>
        </p:nvSpPr>
        <p:spPr/>
        <p:txBody>
          <a:bodyPr/>
          <a:lstStyle/>
          <a:p>
            <a:r>
              <a:rPr lang="en-US"/>
              <a:t>STAC 11</a:t>
            </a:r>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97073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6/30/2025 - 7/04/2025</a:t>
            </a:r>
            <a:endParaRPr lang="en-US" dirty="0"/>
          </a:p>
        </p:txBody>
      </p:sp>
      <p:sp>
        <p:nvSpPr>
          <p:cNvPr id="6" name="Footer Placeholder 5"/>
          <p:cNvSpPr>
            <a:spLocks noGrp="1"/>
          </p:cNvSpPr>
          <p:nvPr>
            <p:ph type="ftr" sz="quarter" idx="11"/>
          </p:nvPr>
        </p:nvSpPr>
        <p:spPr/>
        <p:txBody>
          <a:bodyPr/>
          <a:lstStyle/>
          <a:p>
            <a:r>
              <a:rPr lang="en-US"/>
              <a:t>STAC 11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86725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r>
              <a:rPr lang="en-US"/>
              <a:t>6/30/2025 - 7/04/2025</a:t>
            </a:r>
            <a:endParaRPr lang="en-US" dirty="0"/>
          </a:p>
        </p:txBody>
      </p:sp>
      <p:sp>
        <p:nvSpPr>
          <p:cNvPr id="9" name="Footer Placeholder 8"/>
          <p:cNvSpPr>
            <a:spLocks noGrp="1"/>
          </p:cNvSpPr>
          <p:nvPr>
            <p:ph type="ftr" sz="quarter" idx="11"/>
          </p:nvPr>
        </p:nvSpPr>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284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r>
              <a:rPr lang="en-US"/>
              <a:t>6/30/2025 - 7/04/2025</a:t>
            </a:r>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7336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7.png"/><Relationship Id="rId17" Type="http://schemas.microsoft.com/office/2007/relationships/hdphoto" Target="../media/hdphoto1.wdp"/><Relationship Id="rId2" Type="http://schemas.openxmlformats.org/officeDocument/2006/relationships/slideLayout" Target="../slideLayouts/slideLayout13.xml"/><Relationship Id="rId16"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5.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3.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9.png"/><Relationship Id="rId2" Type="http://schemas.openxmlformats.org/officeDocument/2006/relationships/slideLayout" Target="../slideLayouts/slideLayout23.xml"/><Relationship Id="rId16" Type="http://schemas.openxmlformats.org/officeDocument/2006/relationships/image" Target="../media/image10.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5" Type="http://schemas.openxmlformats.org/officeDocument/2006/relationships/image" Target="../media/image5.jpe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17" Type="http://schemas.openxmlformats.org/officeDocument/2006/relationships/image" Target="../media/image12.png"/><Relationship Id="rId2" Type="http://schemas.openxmlformats.org/officeDocument/2006/relationships/slideLayout" Target="../slideLayouts/slideLayout33.xml"/><Relationship Id="rId16" Type="http://schemas.openxmlformats.org/officeDocument/2006/relationships/image" Target="../media/image5.jpe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4.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3CB319F-6031-E272-C7A1-78E96FFDECC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0297" y="-10837"/>
            <a:ext cx="6030698" cy="6030698"/>
          </a:xfrm>
          <a:prstGeom prst="rect">
            <a:avLst/>
          </a:prstGeom>
        </p:spPr>
      </p:pic>
      <p:pic>
        <p:nvPicPr>
          <p:cNvPr id="9" name="Image 8">
            <a:extLst>
              <a:ext uri="{FF2B5EF4-FFF2-40B4-BE49-F238E27FC236}">
                <a16:creationId xmlns:a16="http://schemas.microsoft.com/office/drawing/2014/main" id="{06E7E984-DCBF-750C-71E1-DCC0F026225F}"/>
              </a:ext>
            </a:extLst>
          </p:cNvPr>
          <p:cNvPicPr>
            <a:picLocks noChangeAspect="1"/>
          </p:cNvPicPr>
          <p:nvPr/>
        </p:nvPicPr>
        <p:blipFill>
          <a:blip r:embed="rId14">
            <a:alphaModFix amt="35000"/>
            <a:extLst>
              <a:ext uri="{28A0092B-C50C-407E-A947-70E740481C1C}">
                <a14:useLocalDpi xmlns:a14="http://schemas.microsoft.com/office/drawing/2010/main" val="0"/>
              </a:ext>
            </a:extLst>
          </a:blip>
          <a:stretch>
            <a:fillRect/>
          </a:stretch>
        </p:blipFill>
        <p:spPr>
          <a:xfrm>
            <a:off x="185052" y="-45949"/>
            <a:ext cx="3969737" cy="3490931"/>
          </a:xfrm>
          <a:prstGeom prst="rect">
            <a:avLst/>
          </a:prstGeom>
        </p:spPr>
      </p:pic>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590693" y="864108"/>
            <a:ext cx="7593775" cy="5120640"/>
          </a:xfrm>
          <a:prstGeom prst="rect">
            <a:avLst/>
          </a:prstGeom>
        </p:spPr>
        <p:txBody>
          <a:bodyPr vert="horz" lIns="91440" tIns="45720" rIns="91440" bIns="45720" rtlCol="0" anchor="ctr">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1952366" y="6357928"/>
            <a:ext cx="1752358"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r>
              <a:rPr lang="en-US"/>
              <a:t>6/30/2025 - 7/04/2025</a:t>
            </a:r>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pPr algn="ctr"/>
            <a:r>
              <a:rPr lang="en-US"/>
              <a:t>STAC 11</a:t>
            </a:r>
            <a:endParaRPr lang="en-US" dirty="0"/>
          </a:p>
        </p:txBody>
      </p:sp>
      <p:sp>
        <p:nvSpPr>
          <p:cNvPr id="6" name="Slide Number Placeholder 5"/>
          <p:cNvSpPr>
            <a:spLocks noGrp="1"/>
          </p:cNvSpPr>
          <p:nvPr>
            <p:ph type="sldNum" sz="quarter" idx="4"/>
          </p:nvPr>
        </p:nvSpPr>
        <p:spPr>
          <a:xfrm>
            <a:off x="9854991" y="6356350"/>
            <a:ext cx="1329477" cy="365125"/>
          </a:xfrm>
          <a:prstGeom prst="rect">
            <a:avLst/>
          </a:prstGeom>
        </p:spPr>
        <p:txBody>
          <a:bodyPr vert="horz" lIns="91440" tIns="45720" rIns="91440" bIns="45720" rtlCol="0" anchor="ctr"/>
          <a:lstStyle>
            <a:lvl1pPr algn="r">
              <a:defRPr sz="1200" b="1">
                <a:solidFill>
                  <a:schemeClr val="accent1"/>
                </a:solidFill>
                <a:latin typeface="Helvetica" pitchFamily="2" charset="0"/>
              </a:defRPr>
            </a:lvl1pPr>
          </a:lstStyle>
          <a:p>
            <a:fld id="{6D22F896-40B5-4ADD-8801-0D06FADFA095}" type="slidenum">
              <a:rPr lang="en-US" smtClean="0"/>
              <a:pPr/>
              <a:t>‹N°›</a:t>
            </a:fld>
            <a:endParaRPr lang="en-US" dirty="0"/>
          </a:p>
        </p:txBody>
      </p:sp>
      <p:pic>
        <p:nvPicPr>
          <p:cNvPr id="10" name="Image 9">
            <a:extLst>
              <a:ext uri="{FF2B5EF4-FFF2-40B4-BE49-F238E27FC236}">
                <a16:creationId xmlns:a16="http://schemas.microsoft.com/office/drawing/2014/main" id="{7AD2A6E2-F5DC-4E1F-B69E-8439EEB78E24}"/>
              </a:ext>
            </a:extLst>
          </p:cNvPr>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11446590" y="5984748"/>
            <a:ext cx="731520" cy="872872"/>
          </a:xfrm>
          <a:prstGeom prst="rect">
            <a:avLst/>
          </a:prstGeom>
        </p:spPr>
      </p:pic>
      <p:pic>
        <p:nvPicPr>
          <p:cNvPr id="11" name="Image 10">
            <a:extLst>
              <a:ext uri="{FF2B5EF4-FFF2-40B4-BE49-F238E27FC236}">
                <a16:creationId xmlns:a16="http://schemas.microsoft.com/office/drawing/2014/main" id="{73537982-E208-40B5-95FD-F2688B96B3E1}"/>
              </a:ext>
            </a:extLst>
          </p:cNvPr>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35523" y="5984748"/>
            <a:ext cx="990842" cy="990842"/>
          </a:xfrm>
          <a:prstGeom prst="rect">
            <a:avLst/>
          </a:prstGeom>
        </p:spPr>
      </p:pic>
      <p:pic>
        <p:nvPicPr>
          <p:cNvPr id="12" name="Image 11">
            <a:extLst>
              <a:ext uri="{FF2B5EF4-FFF2-40B4-BE49-F238E27FC236}">
                <a16:creationId xmlns:a16="http://schemas.microsoft.com/office/drawing/2014/main" id="{061FF9A2-4A4F-4E54-9DB9-B0F8E397D92C}"/>
              </a:ext>
            </a:extLst>
          </p:cNvPr>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955319" y="6054973"/>
            <a:ext cx="882384" cy="832531"/>
          </a:xfrm>
          <a:prstGeom prst="rect">
            <a:avLst/>
          </a:prstGeom>
        </p:spPr>
      </p:pic>
    </p:spTree>
    <p:extLst>
      <p:ext uri="{BB962C8B-B14F-4D97-AF65-F5344CB8AC3E}">
        <p14:creationId xmlns:p14="http://schemas.microsoft.com/office/powerpoint/2010/main" val="24125027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p:txStyles>
    <p:titleStyle>
      <a:lvl1pPr algn="l" defTabSz="914400" rtl="0" eaLnBrk="1" latinLnBrk="0" hangingPunct="1">
        <a:lnSpc>
          <a:spcPct val="90000"/>
        </a:lnSpc>
        <a:spcBef>
          <a:spcPct val="0"/>
        </a:spcBef>
        <a:buNone/>
        <a:defRPr sz="3600" kern="1200" spc="-60" baseline="0">
          <a:solidFill>
            <a:srgbClr val="FFFFFF"/>
          </a:solidFill>
          <a:latin typeface="Helvetica" pitchFamily="2" charset="0"/>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Courier New" panose="02070309020205020404" pitchFamily="49" charset="0"/>
        <a:buChar char="o"/>
        <a:defRPr sz="2000" kern="1200">
          <a:solidFill>
            <a:schemeClr val="tx1">
              <a:lumMod val="65000"/>
              <a:lumOff val="35000"/>
            </a:schemeClr>
          </a:solidFill>
          <a:latin typeface="Helvetica" pitchFamily="2"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Courier New" panose="02070309020205020404" pitchFamily="49" charset="0"/>
        <a:buChar char="o"/>
        <a:defRPr sz="1800" kern="1200">
          <a:solidFill>
            <a:schemeClr val="tx1">
              <a:lumMod val="65000"/>
              <a:lumOff val="35000"/>
            </a:schemeClr>
          </a:solidFill>
          <a:latin typeface="Helvetica" pitchFamily="2"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Courier New" panose="02070309020205020404" pitchFamily="49" charset="0"/>
        <a:buChar char="o"/>
        <a:defRPr sz="1600" kern="1200">
          <a:solidFill>
            <a:schemeClr val="tx1">
              <a:lumMod val="65000"/>
              <a:lumOff val="35000"/>
            </a:schemeClr>
          </a:solidFill>
          <a:latin typeface="Helvetica" pitchFamily="2"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3CB319F-6031-E272-C7A1-78E96FFDECCD}"/>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2830297" y="-10837"/>
            <a:ext cx="6030698" cy="6030698"/>
          </a:xfrm>
          <a:prstGeom prst="rect">
            <a:avLst/>
          </a:prstGeom>
        </p:spPr>
      </p:pic>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590693" y="864108"/>
            <a:ext cx="7593775" cy="512064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4"/>
          </p:nvPr>
        </p:nvSpPr>
        <p:spPr>
          <a:xfrm>
            <a:off x="9945329" y="6356350"/>
            <a:ext cx="1239139" cy="365125"/>
          </a:xfrm>
          <a:prstGeom prst="rect">
            <a:avLst/>
          </a:prstGeom>
        </p:spPr>
        <p:txBody>
          <a:bodyPr vert="horz" lIns="91440" tIns="45720" rIns="91440" bIns="45720" rtlCol="0" anchor="ctr"/>
          <a:lstStyle>
            <a:lvl1pPr algn="r">
              <a:defRPr sz="1200" b="1">
                <a:solidFill>
                  <a:srgbClr val="F47503"/>
                </a:solidFill>
                <a:latin typeface="Helvetica" pitchFamily="2" charset="0"/>
              </a:defRPr>
            </a:lvl1pPr>
          </a:lstStyle>
          <a:p>
            <a:fld id="{6D22F896-40B5-4ADD-8801-0D06FADFA095}" type="slidenum">
              <a:rPr lang="en-US" smtClean="0"/>
              <a:pPr/>
              <a:t>‹N°›</a:t>
            </a:fld>
            <a:endParaRPr lang="en-US" dirty="0"/>
          </a:p>
        </p:txBody>
      </p:sp>
      <p:pic>
        <p:nvPicPr>
          <p:cNvPr id="10" name="Image 9">
            <a:extLst>
              <a:ext uri="{FF2B5EF4-FFF2-40B4-BE49-F238E27FC236}">
                <a16:creationId xmlns:a16="http://schemas.microsoft.com/office/drawing/2014/main" id="{035B5332-AE26-4EF6-A5D0-CAD09CE7A671}"/>
              </a:ext>
            </a:extLst>
          </p:cNvPr>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11446590" y="5984748"/>
            <a:ext cx="731520" cy="872872"/>
          </a:xfrm>
          <a:prstGeom prst="rect">
            <a:avLst/>
          </a:prstGeom>
        </p:spPr>
      </p:pic>
      <p:pic>
        <p:nvPicPr>
          <p:cNvPr id="11" name="Image 10">
            <a:extLst>
              <a:ext uri="{FF2B5EF4-FFF2-40B4-BE49-F238E27FC236}">
                <a16:creationId xmlns:a16="http://schemas.microsoft.com/office/drawing/2014/main" id="{32B06231-327B-4F6B-B266-AF0E5E3FF573}"/>
              </a:ext>
            </a:extLst>
          </p:cNvPr>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35523" y="5984748"/>
            <a:ext cx="990842" cy="990842"/>
          </a:xfrm>
          <a:prstGeom prst="rect">
            <a:avLst/>
          </a:prstGeom>
        </p:spPr>
      </p:pic>
      <p:pic>
        <p:nvPicPr>
          <p:cNvPr id="12" name="Image 11">
            <a:extLst>
              <a:ext uri="{FF2B5EF4-FFF2-40B4-BE49-F238E27FC236}">
                <a16:creationId xmlns:a16="http://schemas.microsoft.com/office/drawing/2014/main" id="{444C2173-1E6C-4511-AE52-3892BF86DAC5}"/>
              </a:ext>
            </a:extLst>
          </p:cNvPr>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955319" y="6054973"/>
            <a:ext cx="882384" cy="832531"/>
          </a:xfrm>
          <a:prstGeom prst="rect">
            <a:avLst/>
          </a:prstGeom>
        </p:spPr>
      </p:pic>
      <p:pic>
        <p:nvPicPr>
          <p:cNvPr id="9" name="Image 8">
            <a:extLst>
              <a:ext uri="{FF2B5EF4-FFF2-40B4-BE49-F238E27FC236}">
                <a16:creationId xmlns:a16="http://schemas.microsoft.com/office/drawing/2014/main" id="{06E7E984-DCBF-750C-71E1-DCC0F026225F}"/>
              </a:ext>
            </a:extLst>
          </p:cNvPr>
          <p:cNvPicPr>
            <a:picLocks noChangeAspect="1"/>
          </p:cNvPicPr>
          <p:nvPr/>
        </p:nvPicPr>
        <p:blipFill>
          <a:blip r:embed="rId16">
            <a:duotone>
              <a:schemeClr val="accent4">
                <a:shade val="45000"/>
                <a:satMod val="135000"/>
              </a:schemeClr>
              <a:prstClr val="white"/>
            </a:duotone>
            <a:alphaModFix amt="35000"/>
            <a:extLst>
              <a:ext uri="{BEBA8EAE-BF5A-486C-A8C5-ECC9F3942E4B}">
                <a14:imgProps xmlns:a14="http://schemas.microsoft.com/office/drawing/2010/main">
                  <a14:imgLayer r:embed="rId17">
                    <a14:imgEffect>
                      <a14:saturation sat="200000"/>
                    </a14:imgEffect>
                  </a14:imgLayer>
                </a14:imgProps>
              </a:ext>
              <a:ext uri="{28A0092B-C50C-407E-A947-70E740481C1C}">
                <a14:useLocalDpi xmlns:a14="http://schemas.microsoft.com/office/drawing/2010/main" val="0"/>
              </a:ext>
            </a:extLst>
          </a:blip>
          <a:srcRect/>
          <a:stretch/>
        </p:blipFill>
        <p:spPr>
          <a:xfrm>
            <a:off x="249645" y="-108656"/>
            <a:ext cx="3405442" cy="3095611"/>
          </a:xfrm>
          <a:prstGeom prst="rect">
            <a:avLst/>
          </a:prstGeom>
        </p:spPr>
      </p:pic>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13" name="Date Placeholder 3">
            <a:extLst>
              <a:ext uri="{FF2B5EF4-FFF2-40B4-BE49-F238E27FC236}">
                <a16:creationId xmlns:a16="http://schemas.microsoft.com/office/drawing/2014/main" id="{24388E96-3658-46BF-ABC5-3E81E46740B8}"/>
              </a:ext>
            </a:extLst>
          </p:cNvPr>
          <p:cNvSpPr>
            <a:spLocks noGrp="1"/>
          </p:cNvSpPr>
          <p:nvPr>
            <p:ph type="dt" sz="half" idx="2"/>
          </p:nvPr>
        </p:nvSpPr>
        <p:spPr>
          <a:xfrm>
            <a:off x="1952366" y="6357928"/>
            <a:ext cx="1752358"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r>
              <a:rPr lang="en-US"/>
              <a:t>6/30/2025 - 7/04/2025</a:t>
            </a:r>
            <a:endParaRPr lang="en-US" dirty="0"/>
          </a:p>
        </p:txBody>
      </p:sp>
      <p:sp>
        <p:nvSpPr>
          <p:cNvPr id="14" name="Footer Placeholder 4">
            <a:extLst>
              <a:ext uri="{FF2B5EF4-FFF2-40B4-BE49-F238E27FC236}">
                <a16:creationId xmlns:a16="http://schemas.microsoft.com/office/drawing/2014/main" id="{B8D1FA36-970F-4646-A136-CDC0F04157D2}"/>
              </a:ext>
            </a:extLst>
          </p:cNvPr>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pPr algn="ctr"/>
            <a:r>
              <a:rPr lang="en-US"/>
              <a:t>STAC 11</a:t>
            </a:r>
            <a:endParaRPr lang="en-US" dirty="0"/>
          </a:p>
        </p:txBody>
      </p:sp>
    </p:spTree>
    <p:extLst>
      <p:ext uri="{BB962C8B-B14F-4D97-AF65-F5344CB8AC3E}">
        <p14:creationId xmlns:p14="http://schemas.microsoft.com/office/powerpoint/2010/main" val="370862420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hdr="0"/>
  <p:txStyles>
    <p:titleStyle>
      <a:lvl1pPr algn="l" defTabSz="914400" rtl="0" eaLnBrk="1" latinLnBrk="0" hangingPunct="1">
        <a:lnSpc>
          <a:spcPct val="90000"/>
        </a:lnSpc>
        <a:spcBef>
          <a:spcPct val="0"/>
        </a:spcBef>
        <a:buNone/>
        <a:defRPr sz="3600" kern="1200" spc="-60" baseline="0">
          <a:solidFill>
            <a:srgbClr val="FFFFFF"/>
          </a:solidFill>
          <a:latin typeface="Helvetica" pitchFamily="2" charset="0"/>
          <a:ea typeface="+mj-ea"/>
          <a:cs typeface="+mj-cs"/>
        </a:defRPr>
      </a:lvl1pPr>
    </p:titleStyle>
    <p:bodyStyle>
      <a:lvl1pPr marL="182880" indent="-182880" algn="l" defTabSz="914400" rtl="0" eaLnBrk="1" latinLnBrk="0" hangingPunct="1">
        <a:lnSpc>
          <a:spcPct val="90000"/>
        </a:lnSpc>
        <a:spcBef>
          <a:spcPts val="1200"/>
        </a:spcBef>
        <a:buClr>
          <a:srgbClr val="F47503"/>
        </a:buClr>
        <a:buFont typeface="Courier New" panose="02070309020205020404" pitchFamily="49" charset="0"/>
        <a:buChar char="o"/>
        <a:defRPr sz="2000" kern="1200">
          <a:solidFill>
            <a:schemeClr val="tx1">
              <a:lumMod val="65000"/>
              <a:lumOff val="35000"/>
            </a:schemeClr>
          </a:solidFill>
          <a:latin typeface="Helvetica" pitchFamily="2" charset="0"/>
          <a:ea typeface="+mn-ea"/>
          <a:cs typeface="+mn-cs"/>
        </a:defRPr>
      </a:lvl1pPr>
      <a:lvl2pPr marL="685800" indent="-182880" algn="l" defTabSz="914400" rtl="0" eaLnBrk="1" latinLnBrk="0" hangingPunct="1">
        <a:lnSpc>
          <a:spcPct val="90000"/>
        </a:lnSpc>
        <a:spcBef>
          <a:spcPts val="250"/>
        </a:spcBef>
        <a:spcAft>
          <a:spcPts val="250"/>
        </a:spcAft>
        <a:buClr>
          <a:srgbClr val="F47503"/>
        </a:buClr>
        <a:buFont typeface="Courier New" panose="02070309020205020404" pitchFamily="49" charset="0"/>
        <a:buChar char="o"/>
        <a:defRPr sz="1800" kern="1200">
          <a:solidFill>
            <a:schemeClr val="tx1">
              <a:lumMod val="65000"/>
              <a:lumOff val="35000"/>
            </a:schemeClr>
          </a:solidFill>
          <a:latin typeface="Helvetica" pitchFamily="2" charset="0"/>
          <a:ea typeface="+mn-ea"/>
          <a:cs typeface="+mn-cs"/>
        </a:defRPr>
      </a:lvl2pPr>
      <a:lvl3pPr marL="1143000" indent="-182880" algn="l" defTabSz="914400" rtl="0" eaLnBrk="1" latinLnBrk="0" hangingPunct="1">
        <a:lnSpc>
          <a:spcPct val="90000"/>
        </a:lnSpc>
        <a:spcBef>
          <a:spcPts val="250"/>
        </a:spcBef>
        <a:spcAft>
          <a:spcPts val="250"/>
        </a:spcAft>
        <a:buClr>
          <a:srgbClr val="F47503"/>
        </a:buClr>
        <a:buFont typeface="Courier New" panose="02070309020205020404" pitchFamily="49" charset="0"/>
        <a:buChar char="o"/>
        <a:defRPr sz="1600" kern="1200">
          <a:solidFill>
            <a:schemeClr val="tx1">
              <a:lumMod val="65000"/>
              <a:lumOff val="35000"/>
            </a:schemeClr>
          </a:solidFill>
          <a:latin typeface="Helvetica" pitchFamily="2" charset="0"/>
          <a:ea typeface="+mn-ea"/>
          <a:cs typeface="+mn-cs"/>
        </a:defRPr>
      </a:lvl3pPr>
      <a:lvl4pPr marL="1600200" indent="-182880" algn="l" defTabSz="914400" rtl="0" eaLnBrk="1" latinLnBrk="0" hangingPunct="1">
        <a:lnSpc>
          <a:spcPct val="90000"/>
        </a:lnSpc>
        <a:spcBef>
          <a:spcPts val="250"/>
        </a:spcBef>
        <a:spcAft>
          <a:spcPts val="250"/>
        </a:spcAft>
        <a:buClr>
          <a:srgbClr val="F47503"/>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4pPr>
      <a:lvl5pPr marL="2057400" indent="-182880" algn="l" defTabSz="914400" rtl="0" eaLnBrk="1" latinLnBrk="0" hangingPunct="1">
        <a:lnSpc>
          <a:spcPct val="90000"/>
        </a:lnSpc>
        <a:spcBef>
          <a:spcPts val="250"/>
        </a:spcBef>
        <a:spcAft>
          <a:spcPts val="250"/>
        </a:spcAft>
        <a:buClr>
          <a:srgbClr val="F47503"/>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3CB319F-6031-E272-C7A1-78E96FFDECCD}"/>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flipH="1">
            <a:off x="-2840284" y="14288"/>
            <a:ext cx="6040685" cy="6040685"/>
          </a:xfrm>
          <a:prstGeom prst="rect">
            <a:avLst/>
          </a:prstGeom>
        </p:spPr>
      </p:pic>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590693" y="864108"/>
            <a:ext cx="7593775" cy="512064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4"/>
          </p:nvPr>
        </p:nvSpPr>
        <p:spPr>
          <a:xfrm>
            <a:off x="9905607" y="6354727"/>
            <a:ext cx="1278862" cy="365125"/>
          </a:xfrm>
          <a:prstGeom prst="rect">
            <a:avLst/>
          </a:prstGeom>
        </p:spPr>
        <p:txBody>
          <a:bodyPr vert="horz" lIns="91440" tIns="45720" rIns="91440" bIns="45720" rtlCol="0" anchor="ctr"/>
          <a:lstStyle>
            <a:lvl1pPr algn="r">
              <a:defRPr sz="1200" b="1">
                <a:solidFill>
                  <a:srgbClr val="FF0000"/>
                </a:solidFill>
                <a:latin typeface="Helvetica" pitchFamily="2" charset="0"/>
              </a:defRPr>
            </a:lvl1pPr>
          </a:lstStyle>
          <a:p>
            <a:fld id="{6D22F896-40B5-4ADD-8801-0D06FADFA095}" type="slidenum">
              <a:rPr lang="en-US" smtClean="0"/>
              <a:pPr/>
              <a:t>‹N°›</a:t>
            </a:fld>
            <a:endParaRPr lang="en-US" dirty="0"/>
          </a:p>
        </p:txBody>
      </p:sp>
      <p:pic>
        <p:nvPicPr>
          <p:cNvPr id="10" name="Image 9">
            <a:extLst>
              <a:ext uri="{FF2B5EF4-FFF2-40B4-BE49-F238E27FC236}">
                <a16:creationId xmlns:a16="http://schemas.microsoft.com/office/drawing/2014/main" id="{035B5332-AE26-4EF6-A5D0-CAD09CE7A671}"/>
              </a:ext>
            </a:extLst>
          </p:cNvPr>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11468392" y="5984748"/>
            <a:ext cx="731520" cy="872872"/>
          </a:xfrm>
          <a:prstGeom prst="rect">
            <a:avLst/>
          </a:prstGeom>
        </p:spPr>
      </p:pic>
      <p:pic>
        <p:nvPicPr>
          <p:cNvPr id="11" name="Image 10">
            <a:extLst>
              <a:ext uri="{FF2B5EF4-FFF2-40B4-BE49-F238E27FC236}">
                <a16:creationId xmlns:a16="http://schemas.microsoft.com/office/drawing/2014/main" id="{32B06231-327B-4F6B-B266-AF0E5E3FF573}"/>
              </a:ext>
            </a:extLst>
          </p:cNvPr>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35523" y="5984748"/>
            <a:ext cx="990842" cy="990842"/>
          </a:xfrm>
          <a:prstGeom prst="rect">
            <a:avLst/>
          </a:prstGeom>
        </p:spPr>
      </p:pic>
      <p:pic>
        <p:nvPicPr>
          <p:cNvPr id="12" name="Image 11">
            <a:extLst>
              <a:ext uri="{FF2B5EF4-FFF2-40B4-BE49-F238E27FC236}">
                <a16:creationId xmlns:a16="http://schemas.microsoft.com/office/drawing/2014/main" id="{444C2173-1E6C-4511-AE52-3892BF86DAC5}"/>
              </a:ext>
            </a:extLst>
          </p:cNvPr>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955319" y="6054973"/>
            <a:ext cx="882384" cy="832531"/>
          </a:xfrm>
          <a:prstGeom prst="rect">
            <a:avLst/>
          </a:prstGeom>
        </p:spPr>
      </p:pic>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dirty="0"/>
              <a:t>Modifiez le style du titre</a:t>
            </a:r>
            <a:endParaRPr lang="en-US" dirty="0"/>
          </a:p>
        </p:txBody>
      </p:sp>
      <p:pic>
        <p:nvPicPr>
          <p:cNvPr id="9" name="Image 8">
            <a:extLst>
              <a:ext uri="{FF2B5EF4-FFF2-40B4-BE49-F238E27FC236}">
                <a16:creationId xmlns:a16="http://schemas.microsoft.com/office/drawing/2014/main" id="{06E7E984-DCBF-750C-71E1-DCC0F026225F}"/>
              </a:ext>
            </a:extLst>
          </p:cNvPr>
          <p:cNvPicPr>
            <a:picLocks noChangeAspect="1"/>
          </p:cNvPicPr>
          <p:nvPr/>
        </p:nvPicPr>
        <p:blipFill>
          <a:blip r:embed="rId16">
            <a:alphaModFix amt="35000"/>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rot="437592">
            <a:off x="821676" y="30438"/>
            <a:ext cx="2947482" cy="4048801"/>
          </a:xfrm>
          <a:prstGeom prst="rect">
            <a:avLst/>
          </a:prstGeom>
        </p:spPr>
      </p:pic>
      <p:sp>
        <p:nvSpPr>
          <p:cNvPr id="13" name="Date Placeholder 3">
            <a:extLst>
              <a:ext uri="{FF2B5EF4-FFF2-40B4-BE49-F238E27FC236}">
                <a16:creationId xmlns:a16="http://schemas.microsoft.com/office/drawing/2014/main" id="{C6A72BA2-5D00-447C-8C4E-B6B6CDC332E8}"/>
              </a:ext>
            </a:extLst>
          </p:cNvPr>
          <p:cNvSpPr>
            <a:spLocks noGrp="1"/>
          </p:cNvSpPr>
          <p:nvPr>
            <p:ph type="dt" sz="half" idx="2"/>
          </p:nvPr>
        </p:nvSpPr>
        <p:spPr>
          <a:xfrm>
            <a:off x="1952366" y="6357928"/>
            <a:ext cx="1752358"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r>
              <a:rPr lang="en-US"/>
              <a:t>6/30/2025 - 7/04/2025</a:t>
            </a:r>
            <a:endParaRPr lang="en-US" dirty="0"/>
          </a:p>
        </p:txBody>
      </p:sp>
      <p:sp>
        <p:nvSpPr>
          <p:cNvPr id="14" name="Footer Placeholder 4">
            <a:extLst>
              <a:ext uri="{FF2B5EF4-FFF2-40B4-BE49-F238E27FC236}">
                <a16:creationId xmlns:a16="http://schemas.microsoft.com/office/drawing/2014/main" id="{E6231B28-31F5-469A-888C-589BEEE7D037}"/>
              </a:ext>
            </a:extLst>
          </p:cNvPr>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pPr algn="ctr"/>
            <a:r>
              <a:rPr lang="en-US"/>
              <a:t>STAC 11</a:t>
            </a:r>
            <a:endParaRPr lang="en-US" dirty="0"/>
          </a:p>
        </p:txBody>
      </p:sp>
    </p:spTree>
    <p:extLst>
      <p:ext uri="{BB962C8B-B14F-4D97-AF65-F5344CB8AC3E}">
        <p14:creationId xmlns:p14="http://schemas.microsoft.com/office/powerpoint/2010/main" val="6059477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hf hdr="0"/>
  <p:txStyles>
    <p:titleStyle>
      <a:lvl1pPr algn="l" defTabSz="914400" rtl="0" eaLnBrk="1" latinLnBrk="0" hangingPunct="1">
        <a:lnSpc>
          <a:spcPct val="90000"/>
        </a:lnSpc>
        <a:spcBef>
          <a:spcPct val="0"/>
        </a:spcBef>
        <a:buNone/>
        <a:defRPr sz="3600" kern="1200" spc="-60" baseline="0">
          <a:solidFill>
            <a:srgbClr val="FFFFFF"/>
          </a:solidFill>
          <a:latin typeface="Helvetica" pitchFamily="2" charset="0"/>
          <a:ea typeface="+mj-ea"/>
          <a:cs typeface="+mj-cs"/>
        </a:defRPr>
      </a:lvl1pPr>
    </p:titleStyle>
    <p:bodyStyle>
      <a:lvl1pPr marL="182880" indent="-182880" algn="l" defTabSz="914400" rtl="0" eaLnBrk="1" latinLnBrk="0" hangingPunct="1">
        <a:lnSpc>
          <a:spcPct val="90000"/>
        </a:lnSpc>
        <a:spcBef>
          <a:spcPts val="1200"/>
        </a:spcBef>
        <a:buClr>
          <a:srgbClr val="FF0000"/>
        </a:buClr>
        <a:buFont typeface="Courier New" panose="02070309020205020404" pitchFamily="49" charset="0"/>
        <a:buChar char="o"/>
        <a:defRPr sz="2000" kern="1200">
          <a:solidFill>
            <a:schemeClr val="tx1">
              <a:lumMod val="65000"/>
              <a:lumOff val="35000"/>
            </a:schemeClr>
          </a:solidFill>
          <a:latin typeface="Helvetica" pitchFamily="2" charset="0"/>
          <a:ea typeface="+mn-ea"/>
          <a:cs typeface="+mn-cs"/>
        </a:defRPr>
      </a:lvl1pPr>
      <a:lvl2pPr marL="6858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800" kern="1200">
          <a:solidFill>
            <a:schemeClr val="tx1">
              <a:lumMod val="65000"/>
              <a:lumOff val="35000"/>
            </a:schemeClr>
          </a:solidFill>
          <a:latin typeface="Helvetica" pitchFamily="2" charset="0"/>
          <a:ea typeface="+mn-ea"/>
          <a:cs typeface="+mn-cs"/>
        </a:defRPr>
      </a:lvl2pPr>
      <a:lvl3pPr marL="11430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600" kern="1200">
          <a:solidFill>
            <a:schemeClr val="tx1">
              <a:lumMod val="65000"/>
              <a:lumOff val="35000"/>
            </a:schemeClr>
          </a:solidFill>
          <a:latin typeface="Helvetica" pitchFamily="2" charset="0"/>
          <a:ea typeface="+mn-ea"/>
          <a:cs typeface="+mn-cs"/>
        </a:defRPr>
      </a:lvl3pPr>
      <a:lvl4pPr marL="16002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4pPr>
      <a:lvl5pPr marL="20574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3CB319F-6031-E272-C7A1-78E96FFDECCD}"/>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flipH="1">
            <a:off x="-2806079" y="-24091"/>
            <a:ext cx="6043951" cy="6043951"/>
          </a:xfrm>
          <a:prstGeom prst="rect">
            <a:avLst/>
          </a:prstGeom>
        </p:spPr>
      </p:pic>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590693" y="864108"/>
            <a:ext cx="7593775" cy="512064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4"/>
          </p:nvPr>
        </p:nvSpPr>
        <p:spPr>
          <a:xfrm>
            <a:off x="9945329" y="6356350"/>
            <a:ext cx="1239139" cy="365125"/>
          </a:xfrm>
          <a:prstGeom prst="rect">
            <a:avLst/>
          </a:prstGeom>
        </p:spPr>
        <p:txBody>
          <a:bodyPr vert="horz" lIns="91440" tIns="45720" rIns="91440" bIns="45720" rtlCol="0" anchor="ctr"/>
          <a:lstStyle>
            <a:lvl1pPr algn="r">
              <a:defRPr sz="1200" b="1">
                <a:solidFill>
                  <a:srgbClr val="00B050"/>
                </a:solidFill>
                <a:latin typeface="Helvetica" pitchFamily="2" charset="0"/>
              </a:defRPr>
            </a:lvl1pPr>
          </a:lstStyle>
          <a:p>
            <a:fld id="{6D22F896-40B5-4ADD-8801-0D06FADFA095}" type="slidenum">
              <a:rPr lang="en-US" smtClean="0"/>
              <a:pPr/>
              <a:t>‹N°›</a:t>
            </a:fld>
            <a:endParaRPr lang="en-US" dirty="0"/>
          </a:p>
        </p:txBody>
      </p:sp>
      <p:pic>
        <p:nvPicPr>
          <p:cNvPr id="10" name="Image 9">
            <a:extLst>
              <a:ext uri="{FF2B5EF4-FFF2-40B4-BE49-F238E27FC236}">
                <a16:creationId xmlns:a16="http://schemas.microsoft.com/office/drawing/2014/main" id="{035B5332-AE26-4EF6-A5D0-CAD09CE7A671}"/>
              </a:ext>
            </a:extLst>
          </p:cNvPr>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11446590" y="5984748"/>
            <a:ext cx="731520" cy="872872"/>
          </a:xfrm>
          <a:prstGeom prst="rect">
            <a:avLst/>
          </a:prstGeom>
        </p:spPr>
      </p:pic>
      <p:pic>
        <p:nvPicPr>
          <p:cNvPr id="11" name="Image 10">
            <a:extLst>
              <a:ext uri="{FF2B5EF4-FFF2-40B4-BE49-F238E27FC236}">
                <a16:creationId xmlns:a16="http://schemas.microsoft.com/office/drawing/2014/main" id="{32B06231-327B-4F6B-B266-AF0E5E3FF573}"/>
              </a:ext>
            </a:extLst>
          </p:cNvPr>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35523" y="5984748"/>
            <a:ext cx="990842" cy="990842"/>
          </a:xfrm>
          <a:prstGeom prst="rect">
            <a:avLst/>
          </a:prstGeom>
        </p:spPr>
      </p:pic>
      <p:pic>
        <p:nvPicPr>
          <p:cNvPr id="12" name="Image 11">
            <a:extLst>
              <a:ext uri="{FF2B5EF4-FFF2-40B4-BE49-F238E27FC236}">
                <a16:creationId xmlns:a16="http://schemas.microsoft.com/office/drawing/2014/main" id="{444C2173-1E6C-4511-AE52-3892BF86DAC5}"/>
              </a:ext>
            </a:extLst>
          </p:cNvPr>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955319" y="6054973"/>
            <a:ext cx="882384" cy="832531"/>
          </a:xfrm>
          <a:prstGeom prst="rect">
            <a:avLst/>
          </a:prstGeom>
        </p:spPr>
      </p:pic>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dirty="0"/>
              <a:t>Modifiez le style du titre</a:t>
            </a:r>
            <a:endParaRPr lang="en-US" dirty="0"/>
          </a:p>
        </p:txBody>
      </p:sp>
      <p:pic>
        <p:nvPicPr>
          <p:cNvPr id="9" name="Image 8">
            <a:extLst>
              <a:ext uri="{FF2B5EF4-FFF2-40B4-BE49-F238E27FC236}">
                <a16:creationId xmlns:a16="http://schemas.microsoft.com/office/drawing/2014/main" id="{06E7E984-DCBF-750C-71E1-DCC0F026225F}"/>
              </a:ext>
            </a:extLst>
          </p:cNvPr>
          <p:cNvPicPr>
            <a:picLocks noChangeAspect="1"/>
          </p:cNvPicPr>
          <p:nvPr/>
        </p:nvPicPr>
        <p:blipFill>
          <a:blip r:embed="rId17">
            <a:alphaModFix amt="35000"/>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rot="20033750">
            <a:off x="1741156" y="3095826"/>
            <a:ext cx="3543571" cy="3819971"/>
          </a:xfrm>
          <a:prstGeom prst="rect">
            <a:avLst/>
          </a:prstGeom>
        </p:spPr>
      </p:pic>
      <p:sp>
        <p:nvSpPr>
          <p:cNvPr id="13" name="Date Placeholder 3">
            <a:extLst>
              <a:ext uri="{FF2B5EF4-FFF2-40B4-BE49-F238E27FC236}">
                <a16:creationId xmlns:a16="http://schemas.microsoft.com/office/drawing/2014/main" id="{C9B0C150-0C1F-4BFB-8CB1-159DBF97D199}"/>
              </a:ext>
            </a:extLst>
          </p:cNvPr>
          <p:cNvSpPr>
            <a:spLocks noGrp="1"/>
          </p:cNvSpPr>
          <p:nvPr>
            <p:ph type="dt" sz="half" idx="2"/>
          </p:nvPr>
        </p:nvSpPr>
        <p:spPr>
          <a:xfrm>
            <a:off x="1952366" y="6357928"/>
            <a:ext cx="1752358"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r>
              <a:rPr lang="en-US"/>
              <a:t>6/30/2025 - 7/04/2025</a:t>
            </a:r>
            <a:endParaRPr lang="en-US" dirty="0"/>
          </a:p>
        </p:txBody>
      </p:sp>
      <p:sp>
        <p:nvSpPr>
          <p:cNvPr id="14" name="Footer Placeholder 4">
            <a:extLst>
              <a:ext uri="{FF2B5EF4-FFF2-40B4-BE49-F238E27FC236}">
                <a16:creationId xmlns:a16="http://schemas.microsoft.com/office/drawing/2014/main" id="{BF40B1BA-CE3F-492C-A2A6-2C75EC7A701E}"/>
              </a:ext>
            </a:extLst>
          </p:cNvPr>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pPr algn="ctr"/>
            <a:r>
              <a:rPr lang="en-US"/>
              <a:t>STAC 11</a:t>
            </a:r>
            <a:endParaRPr lang="en-US" dirty="0"/>
          </a:p>
        </p:txBody>
      </p:sp>
    </p:spTree>
    <p:extLst>
      <p:ext uri="{BB962C8B-B14F-4D97-AF65-F5344CB8AC3E}">
        <p14:creationId xmlns:p14="http://schemas.microsoft.com/office/powerpoint/2010/main" val="122499882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p:txStyles>
    <p:titleStyle>
      <a:lvl1pPr algn="l" defTabSz="914400" rtl="0" eaLnBrk="1" latinLnBrk="0" hangingPunct="1">
        <a:lnSpc>
          <a:spcPct val="90000"/>
        </a:lnSpc>
        <a:spcBef>
          <a:spcPct val="0"/>
        </a:spcBef>
        <a:buNone/>
        <a:defRPr sz="3600" kern="1200" spc="-60" baseline="0">
          <a:solidFill>
            <a:srgbClr val="FFFFFF"/>
          </a:solidFill>
          <a:latin typeface="Helvetica" pitchFamily="2" charset="0"/>
          <a:ea typeface="+mj-ea"/>
          <a:cs typeface="+mj-cs"/>
        </a:defRPr>
      </a:lvl1pPr>
    </p:titleStyle>
    <p:bodyStyle>
      <a:lvl1pPr marL="182880" indent="-182880" algn="l" defTabSz="914400" rtl="0" eaLnBrk="1" latinLnBrk="0" hangingPunct="1">
        <a:lnSpc>
          <a:spcPct val="90000"/>
        </a:lnSpc>
        <a:spcBef>
          <a:spcPts val="1200"/>
        </a:spcBef>
        <a:buClr>
          <a:srgbClr val="00B050"/>
        </a:buClr>
        <a:buFont typeface="Courier New" panose="02070309020205020404" pitchFamily="49" charset="0"/>
        <a:buChar char="o"/>
        <a:defRPr sz="2000" kern="1200">
          <a:solidFill>
            <a:schemeClr val="tx1">
              <a:lumMod val="65000"/>
              <a:lumOff val="35000"/>
            </a:schemeClr>
          </a:solidFill>
          <a:latin typeface="Helvetica" pitchFamily="2" charset="0"/>
          <a:ea typeface="+mn-ea"/>
          <a:cs typeface="+mn-cs"/>
        </a:defRPr>
      </a:lvl1pPr>
      <a:lvl2pPr marL="685800" indent="-182880" algn="l" defTabSz="914400" rtl="0" eaLnBrk="1" latinLnBrk="0" hangingPunct="1">
        <a:lnSpc>
          <a:spcPct val="90000"/>
        </a:lnSpc>
        <a:spcBef>
          <a:spcPts val="250"/>
        </a:spcBef>
        <a:spcAft>
          <a:spcPts val="250"/>
        </a:spcAft>
        <a:buClr>
          <a:srgbClr val="00B050"/>
        </a:buClr>
        <a:buFont typeface="Courier New" panose="02070309020205020404" pitchFamily="49" charset="0"/>
        <a:buChar char="o"/>
        <a:defRPr sz="1800" kern="1200">
          <a:solidFill>
            <a:schemeClr val="tx1">
              <a:lumMod val="65000"/>
              <a:lumOff val="35000"/>
            </a:schemeClr>
          </a:solidFill>
          <a:latin typeface="Helvetica" pitchFamily="2" charset="0"/>
          <a:ea typeface="+mn-ea"/>
          <a:cs typeface="+mn-cs"/>
        </a:defRPr>
      </a:lvl2pPr>
      <a:lvl3pPr marL="1143000" indent="-182880" algn="l" defTabSz="914400" rtl="0" eaLnBrk="1" latinLnBrk="0" hangingPunct="1">
        <a:lnSpc>
          <a:spcPct val="90000"/>
        </a:lnSpc>
        <a:spcBef>
          <a:spcPts val="250"/>
        </a:spcBef>
        <a:spcAft>
          <a:spcPts val="250"/>
        </a:spcAft>
        <a:buClr>
          <a:srgbClr val="00B050"/>
        </a:buClr>
        <a:buFont typeface="Courier New" panose="02070309020205020404" pitchFamily="49" charset="0"/>
        <a:buChar char="o"/>
        <a:defRPr sz="1600" kern="1200">
          <a:solidFill>
            <a:schemeClr val="tx1">
              <a:lumMod val="65000"/>
              <a:lumOff val="35000"/>
            </a:schemeClr>
          </a:solidFill>
          <a:latin typeface="Helvetica" pitchFamily="2" charset="0"/>
          <a:ea typeface="+mn-ea"/>
          <a:cs typeface="+mn-cs"/>
        </a:defRPr>
      </a:lvl3pPr>
      <a:lvl4pPr marL="1600200" indent="-182880" algn="l" defTabSz="914400" rtl="0" eaLnBrk="1" latinLnBrk="0" hangingPunct="1">
        <a:lnSpc>
          <a:spcPct val="90000"/>
        </a:lnSpc>
        <a:spcBef>
          <a:spcPts val="250"/>
        </a:spcBef>
        <a:spcAft>
          <a:spcPts val="250"/>
        </a:spcAft>
        <a:buClr>
          <a:srgbClr val="00B050"/>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4pPr>
      <a:lvl5pPr marL="2057400" indent="-182880" algn="l" defTabSz="914400" rtl="0" eaLnBrk="1" latinLnBrk="0" hangingPunct="1">
        <a:lnSpc>
          <a:spcPct val="90000"/>
        </a:lnSpc>
        <a:spcBef>
          <a:spcPts val="250"/>
        </a:spcBef>
        <a:spcAft>
          <a:spcPts val="250"/>
        </a:spcAft>
        <a:buClr>
          <a:srgbClr val="00B050"/>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F84B01-B560-486C-91E9-2FFC4E08FC08}"/>
              </a:ext>
            </a:extLst>
          </p:cNvPr>
          <p:cNvSpPr>
            <a:spLocks noGrp="1"/>
          </p:cNvSpPr>
          <p:nvPr>
            <p:ph type="ctrTitle"/>
          </p:nvPr>
        </p:nvSpPr>
        <p:spPr>
          <a:xfrm>
            <a:off x="5152390" y="1273987"/>
            <a:ext cx="6530072" cy="2372324"/>
          </a:xfrm>
        </p:spPr>
        <p:txBody>
          <a:bodyPr>
            <a:normAutofit fontScale="90000"/>
          </a:bodyPr>
          <a:lstStyle/>
          <a:p>
            <a:r>
              <a:rPr lang="en-US" dirty="0"/>
              <a:t>Report of the SPAW STAC protected area working group</a:t>
            </a:r>
          </a:p>
        </p:txBody>
      </p:sp>
      <p:sp>
        <p:nvSpPr>
          <p:cNvPr id="3" name="Sous-titre 2">
            <a:extLst>
              <a:ext uri="{FF2B5EF4-FFF2-40B4-BE49-F238E27FC236}">
                <a16:creationId xmlns:a16="http://schemas.microsoft.com/office/drawing/2014/main" id="{B45FC575-DA8B-48BB-B596-A4B41BA7FE74}"/>
              </a:ext>
            </a:extLst>
          </p:cNvPr>
          <p:cNvSpPr>
            <a:spLocks noGrp="1"/>
          </p:cNvSpPr>
          <p:nvPr>
            <p:ph type="subTitle" idx="1"/>
          </p:nvPr>
        </p:nvSpPr>
        <p:spPr/>
        <p:txBody>
          <a:bodyPr/>
          <a:lstStyle/>
          <a:p>
            <a:r>
              <a:rPr lang="en-US" dirty="0"/>
              <a:t>11</a:t>
            </a:r>
            <a:r>
              <a:rPr lang="en-US" baseline="30000" dirty="0"/>
              <a:t>th</a:t>
            </a:r>
            <a:r>
              <a:rPr lang="en-US" dirty="0"/>
              <a:t> SPAW STAC</a:t>
            </a:r>
          </a:p>
        </p:txBody>
      </p:sp>
    </p:spTree>
    <p:extLst>
      <p:ext uri="{BB962C8B-B14F-4D97-AF65-F5344CB8AC3E}">
        <p14:creationId xmlns:p14="http://schemas.microsoft.com/office/powerpoint/2010/main" val="399108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EE44B4-5AD0-44F1-883B-BE660BA9CAE5}"/>
              </a:ext>
            </a:extLst>
          </p:cNvPr>
          <p:cNvSpPr>
            <a:spLocks noGrp="1"/>
          </p:cNvSpPr>
          <p:nvPr>
            <p:ph type="title"/>
          </p:nvPr>
        </p:nvSpPr>
        <p:spPr/>
        <p:txBody>
          <a:bodyPr/>
          <a:lstStyle/>
          <a:p>
            <a:r>
              <a:rPr lang="en-US" dirty="0"/>
              <a:t>Task 4</a:t>
            </a:r>
          </a:p>
        </p:txBody>
      </p:sp>
      <p:sp>
        <p:nvSpPr>
          <p:cNvPr id="6" name="Espace réservé du pied de page 5">
            <a:extLst>
              <a:ext uri="{FF2B5EF4-FFF2-40B4-BE49-F238E27FC236}">
                <a16:creationId xmlns:a16="http://schemas.microsoft.com/office/drawing/2014/main" id="{A3F9B312-2E14-412F-B159-1B5CFBC950F8}"/>
              </a:ext>
            </a:extLst>
          </p:cNvPr>
          <p:cNvSpPr>
            <a:spLocks noGrp="1"/>
          </p:cNvSpPr>
          <p:nvPr>
            <p:ph type="ftr" sz="quarter" idx="11"/>
          </p:nvPr>
        </p:nvSpPr>
        <p:spPr/>
        <p:txBody>
          <a:bodyPr/>
          <a:lstStyle/>
          <a:p>
            <a:r>
              <a:rPr lang="en-US" dirty="0"/>
              <a:t>STAC 11</a:t>
            </a:r>
          </a:p>
        </p:txBody>
      </p:sp>
      <p:sp>
        <p:nvSpPr>
          <p:cNvPr id="7" name="Espace réservé du numéro de diapositive 6">
            <a:extLst>
              <a:ext uri="{FF2B5EF4-FFF2-40B4-BE49-F238E27FC236}">
                <a16:creationId xmlns:a16="http://schemas.microsoft.com/office/drawing/2014/main" id="{36F8A9F2-4AC4-44E0-A812-1987099A8237}"/>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8" name="Espace réservé de la date 7">
            <a:extLst>
              <a:ext uri="{FF2B5EF4-FFF2-40B4-BE49-F238E27FC236}">
                <a16:creationId xmlns:a16="http://schemas.microsoft.com/office/drawing/2014/main" id="{F1527D79-229F-493B-82BC-1ECBE9B39943}"/>
              </a:ext>
            </a:extLst>
          </p:cNvPr>
          <p:cNvSpPr>
            <a:spLocks noGrp="1"/>
          </p:cNvSpPr>
          <p:nvPr>
            <p:ph type="dt" sz="half" idx="10"/>
          </p:nvPr>
        </p:nvSpPr>
        <p:spPr/>
        <p:txBody>
          <a:bodyPr/>
          <a:lstStyle/>
          <a:p>
            <a:r>
              <a:rPr lang="en-US"/>
              <a:t>6/30/2025 - 7/04/2025</a:t>
            </a:r>
            <a:endParaRPr lang="en-US" dirty="0"/>
          </a:p>
        </p:txBody>
      </p:sp>
      <p:sp>
        <p:nvSpPr>
          <p:cNvPr id="9" name="Espace réservé du contenu 4">
            <a:extLst>
              <a:ext uri="{FF2B5EF4-FFF2-40B4-BE49-F238E27FC236}">
                <a16:creationId xmlns:a16="http://schemas.microsoft.com/office/drawing/2014/main" id="{0D967535-B5A4-49C7-9A96-8DF546E66019}"/>
              </a:ext>
            </a:extLst>
          </p:cNvPr>
          <p:cNvSpPr txBox="1">
            <a:spLocks/>
          </p:cNvSpPr>
          <p:nvPr/>
        </p:nvSpPr>
        <p:spPr>
          <a:xfrm>
            <a:off x="3556001" y="136525"/>
            <a:ext cx="7780868" cy="600062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rgbClr val="FF0000"/>
              </a:buClr>
              <a:buFont typeface="Courier New" panose="02070309020205020404" pitchFamily="49" charset="0"/>
              <a:buChar char="o"/>
              <a:defRPr sz="2000" kern="1200">
                <a:solidFill>
                  <a:schemeClr val="tx1">
                    <a:lumMod val="65000"/>
                    <a:lumOff val="35000"/>
                  </a:schemeClr>
                </a:solidFill>
                <a:latin typeface="Helvetica" pitchFamily="2" charset="0"/>
                <a:ea typeface="+mn-ea"/>
                <a:cs typeface="+mn-cs"/>
              </a:defRPr>
            </a:lvl1pPr>
            <a:lvl2pPr marL="6858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800" kern="1200">
                <a:solidFill>
                  <a:schemeClr val="tx1">
                    <a:lumMod val="65000"/>
                    <a:lumOff val="35000"/>
                  </a:schemeClr>
                </a:solidFill>
                <a:latin typeface="Helvetica" pitchFamily="2" charset="0"/>
                <a:ea typeface="+mn-ea"/>
                <a:cs typeface="+mn-cs"/>
              </a:defRPr>
            </a:lvl2pPr>
            <a:lvl3pPr marL="11430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600" kern="1200">
                <a:solidFill>
                  <a:schemeClr val="tx1">
                    <a:lumMod val="65000"/>
                    <a:lumOff val="35000"/>
                  </a:schemeClr>
                </a:solidFill>
                <a:latin typeface="Helvetica" pitchFamily="2" charset="0"/>
                <a:ea typeface="+mn-ea"/>
                <a:cs typeface="+mn-cs"/>
              </a:defRPr>
            </a:lvl3pPr>
            <a:lvl4pPr marL="16002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4pPr>
            <a:lvl5pPr marL="20574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US" sz="2400" b="1" dirty="0">
              <a:solidFill>
                <a:schemeClr val="tx1"/>
              </a:solidFill>
              <a:latin typeface="Helvetica" panose="020B0604020202020204" pitchFamily="34" charset="0"/>
              <a:cs typeface="Helvetica" panose="020B0604020202020204" pitchFamily="34" charset="0"/>
            </a:endParaRPr>
          </a:p>
          <a:p>
            <a:r>
              <a:rPr lang="en-US" sz="2400" b="1" dirty="0">
                <a:solidFill>
                  <a:schemeClr val="tx1"/>
                </a:solidFill>
                <a:latin typeface="Helvetica" panose="020B0604020202020204" pitchFamily="34" charset="0"/>
                <a:cs typeface="Helvetica" panose="020B0604020202020204" pitchFamily="34" charset="0"/>
              </a:rPr>
              <a:t>Task 4</a:t>
            </a:r>
            <a:r>
              <a:rPr lang="en-US" sz="2400" dirty="0">
                <a:solidFill>
                  <a:schemeClr val="tx1"/>
                </a:solidFill>
                <a:latin typeface="Helvetica" panose="020B0604020202020204" pitchFamily="34" charset="0"/>
                <a:cs typeface="Helvetica" panose="020B0604020202020204" pitchFamily="34" charset="0"/>
              </a:rPr>
              <a:t>: With the Species Working Group, undertake the joint task in UNEP(DEPI)CAR WG.43/INF.26, paragraph 15, for the conservation of Nassau Grouper (</a:t>
            </a:r>
            <a:r>
              <a:rPr lang="en-US" sz="2400" dirty="0" err="1">
                <a:solidFill>
                  <a:schemeClr val="tx1"/>
                </a:solidFill>
                <a:latin typeface="Helvetica" panose="020B0604020202020204" pitchFamily="34" charset="0"/>
                <a:cs typeface="Helvetica" panose="020B0604020202020204" pitchFamily="34" charset="0"/>
              </a:rPr>
              <a:t>Epinephelus</a:t>
            </a:r>
            <a:r>
              <a:rPr lang="en-US" sz="2400" dirty="0">
                <a:solidFill>
                  <a:schemeClr val="tx1"/>
                </a:solidFill>
                <a:latin typeface="Helvetica" panose="020B0604020202020204" pitchFamily="34" charset="0"/>
                <a:cs typeface="Helvetica" panose="020B0604020202020204" pitchFamily="34" charset="0"/>
              </a:rPr>
              <a:t> </a:t>
            </a:r>
            <a:r>
              <a:rPr lang="en-US" sz="2400" dirty="0" err="1">
                <a:solidFill>
                  <a:schemeClr val="tx1"/>
                </a:solidFill>
                <a:latin typeface="Helvetica" panose="020B0604020202020204" pitchFamily="34" charset="0"/>
                <a:cs typeface="Helvetica" panose="020B0604020202020204" pitchFamily="34" charset="0"/>
              </a:rPr>
              <a:t>striatus</a:t>
            </a:r>
            <a:r>
              <a:rPr lang="en-US" sz="2400" dirty="0">
                <a:solidFill>
                  <a:schemeClr val="tx1"/>
                </a:solidFill>
                <a:latin typeface="Helvetica" panose="020B0604020202020204" pitchFamily="34" charset="0"/>
                <a:cs typeface="Helvetica" panose="020B0604020202020204" pitchFamily="34" charset="0"/>
              </a:rPr>
              <a:t>), and report progress and make recommendations, as appropriate, to STAC 11</a:t>
            </a:r>
          </a:p>
          <a:p>
            <a:pPr marR="287655" algn="just" fontAlgn="base">
              <a:lnSpc>
                <a:spcPct val="115000"/>
              </a:lnSpc>
              <a:spcAft>
                <a:spcPts val="600"/>
              </a:spcAft>
            </a:pPr>
            <a:endParaRPr lang="fr-FR" sz="2200" dirty="0">
              <a:solidFill>
                <a:schemeClr val="tx1"/>
              </a:solidFill>
              <a:latin typeface="Helvetica" panose="020B0604020202020204" pitchFamily="34" charset="0"/>
              <a:ea typeface="Times New Roman" panose="02020603050405020304" pitchFamily="18" charset="0"/>
              <a:cs typeface="Helvetica" panose="020B0604020202020204" pitchFamily="34" charset="0"/>
            </a:endParaRPr>
          </a:p>
          <a:p>
            <a:pPr marL="0" marR="287655" indent="0" fontAlgn="base">
              <a:lnSpc>
                <a:spcPct val="120000"/>
              </a:lnSpc>
              <a:spcBef>
                <a:spcPts val="0"/>
              </a:spcBef>
              <a:buNone/>
            </a:pPr>
            <a:endParaRPr lang="fr-FR" sz="2200" b="1" u="sng" dirty="0">
              <a:solidFill>
                <a:schemeClr val="tx1"/>
              </a:solidFill>
              <a:latin typeface="Helvetica" panose="020B0604020202020204" pitchFamily="34" charset="0"/>
              <a:cs typeface="Helvetica" panose="020B0604020202020204" pitchFamily="34" charset="0"/>
            </a:endParaRPr>
          </a:p>
          <a:p>
            <a:pPr marL="0" marR="287655" indent="0" algn="just" fontAlgn="base">
              <a:lnSpc>
                <a:spcPct val="115000"/>
              </a:lnSpc>
              <a:spcAft>
                <a:spcPts val="600"/>
              </a:spcAft>
              <a:buNone/>
            </a:pPr>
            <a:r>
              <a:rPr lang="fr-FR" sz="2200" b="1" u="sng" dirty="0">
                <a:solidFill>
                  <a:schemeClr val="tx1"/>
                </a:solidFill>
                <a:latin typeface="Helvetica" panose="020B0604020202020204" pitchFamily="34" charset="0"/>
                <a:cs typeface="Helvetica" panose="020B0604020202020204" pitchFamily="34" charset="0"/>
              </a:rPr>
              <a:t>-&gt; </a:t>
            </a:r>
            <a:r>
              <a:rPr lang="fr-FR" sz="2200" b="1" u="sng" dirty="0" err="1">
                <a:solidFill>
                  <a:schemeClr val="tx1"/>
                </a:solidFill>
                <a:latin typeface="Helvetica" panose="020B0604020202020204" pitchFamily="34" charset="0"/>
                <a:cs typeface="Helvetica" panose="020B0604020202020204" pitchFamily="34" charset="0"/>
              </a:rPr>
              <a:t>See</a:t>
            </a:r>
            <a:r>
              <a:rPr lang="fr-FR" sz="2200" b="1" u="sng" dirty="0">
                <a:solidFill>
                  <a:schemeClr val="tx1"/>
                </a:solidFill>
                <a:latin typeface="Helvetica" panose="020B0604020202020204" pitchFamily="34" charset="0"/>
                <a:cs typeface="Helvetica" panose="020B0604020202020204" pitchFamily="34" charset="0"/>
              </a:rPr>
              <a:t> </a:t>
            </a:r>
            <a:r>
              <a:rPr lang="fr-FR" sz="2200" b="1" u="sng" dirty="0" err="1">
                <a:solidFill>
                  <a:schemeClr val="tx1"/>
                </a:solidFill>
                <a:latin typeface="Helvetica" panose="020B0604020202020204" pitchFamily="34" charset="0"/>
                <a:cs typeface="Helvetica" panose="020B0604020202020204" pitchFamily="34" charset="0"/>
              </a:rPr>
              <a:t>species</a:t>
            </a:r>
            <a:r>
              <a:rPr lang="fr-FR" sz="2200" b="1" u="sng" dirty="0">
                <a:solidFill>
                  <a:schemeClr val="tx1"/>
                </a:solidFill>
                <a:latin typeface="Helvetica" panose="020B0604020202020204" pitchFamily="34" charset="0"/>
                <a:cs typeface="Helvetica" panose="020B0604020202020204" pitchFamily="34" charset="0"/>
              </a:rPr>
              <a:t> </a:t>
            </a:r>
            <a:r>
              <a:rPr lang="fr-FR" sz="2200" b="1" u="sng" dirty="0" err="1">
                <a:solidFill>
                  <a:schemeClr val="tx1"/>
                </a:solidFill>
                <a:latin typeface="Helvetica" panose="020B0604020202020204" pitchFamily="34" charset="0"/>
                <a:cs typeface="Helvetica" panose="020B0604020202020204" pitchFamily="34" charset="0"/>
              </a:rPr>
              <a:t>working</a:t>
            </a:r>
            <a:r>
              <a:rPr lang="fr-FR" sz="2200" b="1" u="sng" dirty="0">
                <a:solidFill>
                  <a:schemeClr val="tx1"/>
                </a:solidFill>
                <a:latin typeface="Helvetica" panose="020B0604020202020204" pitchFamily="34" charset="0"/>
                <a:cs typeface="Helvetica" panose="020B0604020202020204" pitchFamily="34" charset="0"/>
              </a:rPr>
              <a:t> group </a:t>
            </a:r>
            <a:r>
              <a:rPr lang="fr-FR" sz="2200" b="1" u="sng" dirty="0" err="1">
                <a:solidFill>
                  <a:schemeClr val="tx1"/>
                </a:solidFill>
                <a:latin typeface="Helvetica" panose="020B0604020202020204" pitchFamily="34" charset="0"/>
                <a:cs typeface="Helvetica" panose="020B0604020202020204" pitchFamily="34" charset="0"/>
              </a:rPr>
              <a:t>presentation</a:t>
            </a:r>
            <a:endParaRPr lang="fr-FR" sz="2200" b="1" u="sng"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41457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15019B8-6014-453F-B67F-10405D2E7FC9}"/>
              </a:ext>
            </a:extLst>
          </p:cNvPr>
          <p:cNvSpPr>
            <a:spLocks noGrp="1"/>
          </p:cNvSpPr>
          <p:nvPr>
            <p:ph type="title"/>
          </p:nvPr>
        </p:nvSpPr>
        <p:spPr/>
        <p:txBody>
          <a:bodyPr/>
          <a:lstStyle/>
          <a:p>
            <a:r>
              <a:rPr lang="en-US" dirty="0"/>
              <a:t>General conclusion and remarks</a:t>
            </a:r>
            <a:br>
              <a:rPr lang="en-US" dirty="0"/>
            </a:br>
            <a:br>
              <a:rPr lang="en-US" dirty="0"/>
            </a:br>
            <a:r>
              <a:rPr lang="en-US" dirty="0"/>
              <a:t>1/2</a:t>
            </a:r>
          </a:p>
        </p:txBody>
      </p:sp>
      <p:sp>
        <p:nvSpPr>
          <p:cNvPr id="5" name="Espace réservé du contenu 4">
            <a:extLst>
              <a:ext uri="{FF2B5EF4-FFF2-40B4-BE49-F238E27FC236}">
                <a16:creationId xmlns:a16="http://schemas.microsoft.com/office/drawing/2014/main" id="{F6EB8C48-F6D6-4216-98E0-ADBF3CCFA2F6}"/>
              </a:ext>
            </a:extLst>
          </p:cNvPr>
          <p:cNvSpPr>
            <a:spLocks noGrp="1"/>
          </p:cNvSpPr>
          <p:nvPr>
            <p:ph idx="1"/>
          </p:nvPr>
        </p:nvSpPr>
        <p:spPr>
          <a:xfrm>
            <a:off x="3590693" y="225778"/>
            <a:ext cx="7593775" cy="5758970"/>
          </a:xfrm>
        </p:spPr>
        <p:txBody>
          <a:bodyPr>
            <a:normAutofit fontScale="85000" lnSpcReduction="20000"/>
          </a:bodyPr>
          <a:lstStyle/>
          <a:p>
            <a:pPr marL="0" indent="0" algn="just">
              <a:buNone/>
            </a:pPr>
            <a:r>
              <a:rPr lang="en-US" sz="22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As a result of its work, and in consideration of the work conducted to review the procedure through which Contracting Parties may nominate new protected areas to be listed as SPAW sites,</a:t>
            </a:r>
            <a:r>
              <a:rPr lang="en-US" sz="2200" b="1" u="sng"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 the working group proposes that the STAC may wish to recommend:</a:t>
            </a:r>
            <a:r>
              <a:rPr lang="en-US" sz="22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 </a:t>
            </a:r>
          </a:p>
          <a:p>
            <a:pPr marL="0" indent="0" algn="just">
              <a:buNone/>
            </a:pPr>
            <a:endParaRPr lang="en-US" sz="22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endParaRPr>
          </a:p>
          <a:p>
            <a:pPr marR="287655" algn="just" fontAlgn="base">
              <a:lnSpc>
                <a:spcPct val="115000"/>
              </a:lnSpc>
              <a:spcAft>
                <a:spcPts val="600"/>
              </a:spcAft>
            </a:pPr>
            <a:r>
              <a:rPr lang="en-US" sz="2200" u="none" strike="noStrike"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1. Encouraging Contracting Parties to give support to the proposal from the Kingdom of the Netherlands to include Parke Marino Aruba in the SPAW list of Protected Areas</a:t>
            </a:r>
          </a:p>
          <a:p>
            <a:pPr marR="287655" algn="just" fontAlgn="base">
              <a:lnSpc>
                <a:spcPct val="115000"/>
              </a:lnSpc>
              <a:spcAft>
                <a:spcPts val="600"/>
              </a:spcAft>
            </a:pPr>
            <a:r>
              <a:rPr lang="en-US" sz="2200" u="none" strike="noStrike"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2. Encouraging Contracting Parties to propose new protected areas to be listed under the SPAW Protocol within the first year of the biennium (first year after SPAW COP) in either English, Spanish or French;</a:t>
            </a:r>
          </a:p>
          <a:p>
            <a:pPr marR="287655" algn="just" fontAlgn="base">
              <a:lnSpc>
                <a:spcPct val="115000"/>
              </a:lnSpc>
              <a:spcAft>
                <a:spcPts val="600"/>
              </a:spcAft>
            </a:pPr>
            <a:r>
              <a:rPr lang="en-US" sz="2200" u="none" strike="noStrike"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3. Reminding Contracting Parties that they must complete the updated “</a:t>
            </a:r>
            <a:r>
              <a:rPr lang="en-US" sz="22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Annotated format for protected areas to be listed under the SPAW Protocol</a:t>
            </a:r>
            <a:r>
              <a:rPr lang="en-US" sz="2200" u="none" strike="noStrike"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 following the updated “Guidelines and Criteria for the Evaluation of Protected Areas to be Listed Under the SPAW Protocol” (2025 Guidelines) when proposing a new protected area to be listed under the SPAW Protocol;</a:t>
            </a:r>
          </a:p>
        </p:txBody>
      </p:sp>
      <p:sp>
        <p:nvSpPr>
          <p:cNvPr id="6" name="Espace réservé du pied de page 5">
            <a:extLst>
              <a:ext uri="{FF2B5EF4-FFF2-40B4-BE49-F238E27FC236}">
                <a16:creationId xmlns:a16="http://schemas.microsoft.com/office/drawing/2014/main" id="{136ED87B-993A-426F-9E34-098767C3AACE}"/>
              </a:ext>
            </a:extLst>
          </p:cNvPr>
          <p:cNvSpPr>
            <a:spLocks noGrp="1"/>
          </p:cNvSpPr>
          <p:nvPr>
            <p:ph type="ftr" sz="quarter" idx="11"/>
          </p:nvPr>
        </p:nvSpPr>
        <p:spPr/>
        <p:txBody>
          <a:bodyPr/>
          <a:lstStyle/>
          <a:p>
            <a:r>
              <a:rPr lang="en-US" dirty="0"/>
              <a:t>STAC 11</a:t>
            </a:r>
          </a:p>
        </p:txBody>
      </p:sp>
      <p:sp>
        <p:nvSpPr>
          <p:cNvPr id="7" name="Espace réservé du numéro de diapositive 6">
            <a:extLst>
              <a:ext uri="{FF2B5EF4-FFF2-40B4-BE49-F238E27FC236}">
                <a16:creationId xmlns:a16="http://schemas.microsoft.com/office/drawing/2014/main" id="{7CE1E047-B2D1-4ADF-A388-6D15B174D669}"/>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8" name="Espace réservé de la date 7">
            <a:extLst>
              <a:ext uri="{FF2B5EF4-FFF2-40B4-BE49-F238E27FC236}">
                <a16:creationId xmlns:a16="http://schemas.microsoft.com/office/drawing/2014/main" id="{CC4A8850-1F96-49DB-9EA5-FFFF626AF93B}"/>
              </a:ext>
            </a:extLst>
          </p:cNvPr>
          <p:cNvSpPr>
            <a:spLocks noGrp="1"/>
          </p:cNvSpPr>
          <p:nvPr>
            <p:ph type="dt" sz="half" idx="10"/>
          </p:nvPr>
        </p:nvSpPr>
        <p:spPr/>
        <p:txBody>
          <a:bodyPr/>
          <a:lstStyle/>
          <a:p>
            <a:r>
              <a:rPr lang="en-US"/>
              <a:t>6/30/2025 - 7/04/2025</a:t>
            </a:r>
            <a:endParaRPr lang="en-US" dirty="0"/>
          </a:p>
        </p:txBody>
      </p:sp>
    </p:spTree>
    <p:extLst>
      <p:ext uri="{BB962C8B-B14F-4D97-AF65-F5344CB8AC3E}">
        <p14:creationId xmlns:p14="http://schemas.microsoft.com/office/powerpoint/2010/main" val="3375711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15019B8-6014-453F-B67F-10405D2E7FC9}"/>
              </a:ext>
            </a:extLst>
          </p:cNvPr>
          <p:cNvSpPr>
            <a:spLocks noGrp="1"/>
          </p:cNvSpPr>
          <p:nvPr>
            <p:ph type="title"/>
          </p:nvPr>
        </p:nvSpPr>
        <p:spPr/>
        <p:txBody>
          <a:bodyPr/>
          <a:lstStyle/>
          <a:p>
            <a:r>
              <a:rPr lang="en-US" dirty="0"/>
              <a:t>General conclusion and remarks</a:t>
            </a:r>
            <a:br>
              <a:rPr lang="en-US" dirty="0"/>
            </a:br>
            <a:br>
              <a:rPr lang="en-US" dirty="0"/>
            </a:br>
            <a:r>
              <a:rPr lang="en-US" dirty="0"/>
              <a:t>2/2</a:t>
            </a:r>
          </a:p>
        </p:txBody>
      </p:sp>
      <p:sp>
        <p:nvSpPr>
          <p:cNvPr id="5" name="Espace réservé du contenu 4">
            <a:extLst>
              <a:ext uri="{FF2B5EF4-FFF2-40B4-BE49-F238E27FC236}">
                <a16:creationId xmlns:a16="http://schemas.microsoft.com/office/drawing/2014/main" id="{F6EB8C48-F6D6-4216-98E0-ADBF3CCFA2F6}"/>
              </a:ext>
            </a:extLst>
          </p:cNvPr>
          <p:cNvSpPr>
            <a:spLocks noGrp="1"/>
          </p:cNvSpPr>
          <p:nvPr>
            <p:ph idx="1"/>
          </p:nvPr>
        </p:nvSpPr>
        <p:spPr>
          <a:xfrm>
            <a:off x="3590693" y="225777"/>
            <a:ext cx="7593775" cy="6495697"/>
          </a:xfrm>
        </p:spPr>
        <p:txBody>
          <a:bodyPr>
            <a:normAutofit fontScale="77500" lnSpcReduction="20000"/>
          </a:bodyPr>
          <a:lstStyle/>
          <a:p>
            <a:pPr marR="287655" algn="just" fontAlgn="base">
              <a:lnSpc>
                <a:spcPct val="115000"/>
              </a:lnSpc>
              <a:spcAft>
                <a:spcPts val="600"/>
              </a:spcAft>
            </a:pPr>
            <a:r>
              <a:rPr lang="en-US" sz="2200" u="none" strike="noStrike"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4. Encouraging Contracting Parties and inviting observers to designate experts with scientific and/or technical competence to the SPAW STAC Protected Area Working Group, in accordance with the Terms of Reference, to strengthen the working group’s ability to complete its tasks.</a:t>
            </a:r>
          </a:p>
          <a:p>
            <a:pPr marR="287655" algn="just" fontAlgn="base">
              <a:lnSpc>
                <a:spcPct val="115000"/>
              </a:lnSpc>
              <a:spcAft>
                <a:spcPts val="600"/>
              </a:spcAft>
            </a:pPr>
            <a:r>
              <a:rPr lang="en-US" sz="2200" u="none" strike="noStrike"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5. Updating the document “Common guidelines and criteria for protected areas in the wider Caribbean region: identification, selection, establishment and management”, 1996, according to Articles 4, 5 6, 8, and 13 of the SPAW Protocol;</a:t>
            </a:r>
          </a:p>
          <a:p>
            <a:pPr marR="287655" algn="just" fontAlgn="base">
              <a:lnSpc>
                <a:spcPct val="115000"/>
              </a:lnSpc>
              <a:spcAft>
                <a:spcPts val="600"/>
              </a:spcAft>
            </a:pPr>
            <a:r>
              <a:rPr lang="en-US" sz="2200" u="none" strike="noStrike"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6. Requesting the Secretariat and/or SPAW-RAC to create a concise checklist covering the mandatory criteria for a protected area to be listed as a SPAW site, which Contracting Parties may use before filling out the annotated format to determine whether their application will be eligible;</a:t>
            </a:r>
          </a:p>
          <a:p>
            <a:pPr marR="287655" algn="just" fontAlgn="base">
              <a:lnSpc>
                <a:spcPct val="115000"/>
              </a:lnSpc>
              <a:spcAft>
                <a:spcPts val="600"/>
              </a:spcAft>
            </a:pPr>
            <a:r>
              <a:rPr lang="en-US" sz="2200" u="none" strike="noStrike"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7. Mandating the Protected Area working group to work during next biennium on the following specific tasks:</a:t>
            </a:r>
          </a:p>
          <a:p>
            <a:pPr marR="287655" lvl="1" algn="just" fontAlgn="base">
              <a:lnSpc>
                <a:spcPct val="120000"/>
              </a:lnSpc>
              <a:spcBef>
                <a:spcPts val="0"/>
              </a:spcBef>
            </a:pPr>
            <a:r>
              <a:rPr lang="en-US" sz="2000" u="none" strike="noStrike"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create a glossary to accompany the two updated documents</a:t>
            </a:r>
          </a:p>
          <a:p>
            <a:pPr marR="287655" lvl="1" algn="just" fontAlgn="base">
              <a:lnSpc>
                <a:spcPct val="120000"/>
              </a:lnSpc>
              <a:spcBef>
                <a:spcPts val="0"/>
              </a:spcBef>
            </a:pPr>
            <a:r>
              <a:rPr lang="en-US" sz="2000" u="none" strike="noStrike"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review the concise checklist covering the mandatory criteria for a protected area to be listed as a SPAW site</a:t>
            </a:r>
          </a:p>
          <a:p>
            <a:pPr marR="287655" lvl="1" algn="just" fontAlgn="base">
              <a:lnSpc>
                <a:spcPct val="120000"/>
              </a:lnSpc>
              <a:spcBef>
                <a:spcPts val="0"/>
              </a:spcBef>
            </a:pPr>
            <a:r>
              <a:rPr lang="en-US" sz="2000" u="none" strike="noStrike"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to support the implementation of Articles 19 and 22 of the SPAW Protocol, define a procedure to evaluate and review the protected areas listed under the SPAW Protocol</a:t>
            </a:r>
          </a:p>
        </p:txBody>
      </p:sp>
      <p:sp>
        <p:nvSpPr>
          <p:cNvPr id="6" name="Espace réservé du pied de page 5">
            <a:extLst>
              <a:ext uri="{FF2B5EF4-FFF2-40B4-BE49-F238E27FC236}">
                <a16:creationId xmlns:a16="http://schemas.microsoft.com/office/drawing/2014/main" id="{136ED87B-993A-426F-9E34-098767C3AACE}"/>
              </a:ext>
            </a:extLst>
          </p:cNvPr>
          <p:cNvSpPr>
            <a:spLocks noGrp="1"/>
          </p:cNvSpPr>
          <p:nvPr>
            <p:ph type="ftr" sz="quarter" idx="11"/>
          </p:nvPr>
        </p:nvSpPr>
        <p:spPr/>
        <p:txBody>
          <a:bodyPr/>
          <a:lstStyle/>
          <a:p>
            <a:r>
              <a:rPr lang="en-US" dirty="0"/>
              <a:t>STAC 11</a:t>
            </a:r>
          </a:p>
        </p:txBody>
      </p:sp>
      <p:sp>
        <p:nvSpPr>
          <p:cNvPr id="7" name="Espace réservé du numéro de diapositive 6">
            <a:extLst>
              <a:ext uri="{FF2B5EF4-FFF2-40B4-BE49-F238E27FC236}">
                <a16:creationId xmlns:a16="http://schemas.microsoft.com/office/drawing/2014/main" id="{7CE1E047-B2D1-4ADF-A388-6D15B174D669}"/>
              </a:ext>
            </a:extLst>
          </p:cNvPr>
          <p:cNvSpPr>
            <a:spLocks noGrp="1"/>
          </p:cNvSpPr>
          <p:nvPr>
            <p:ph type="sldNum" sz="quarter" idx="12"/>
          </p:nvPr>
        </p:nvSpPr>
        <p:spPr/>
        <p:txBody>
          <a:bodyPr/>
          <a:lstStyle/>
          <a:p>
            <a:fld id="{6D22F896-40B5-4ADD-8801-0D06FADFA095}" type="slidenum">
              <a:rPr lang="en-US" smtClean="0"/>
              <a:t>12</a:t>
            </a:fld>
            <a:endParaRPr lang="en-US" dirty="0"/>
          </a:p>
        </p:txBody>
      </p:sp>
      <p:sp>
        <p:nvSpPr>
          <p:cNvPr id="8" name="Espace réservé de la date 7">
            <a:extLst>
              <a:ext uri="{FF2B5EF4-FFF2-40B4-BE49-F238E27FC236}">
                <a16:creationId xmlns:a16="http://schemas.microsoft.com/office/drawing/2014/main" id="{CC4A8850-1F96-49DB-9EA5-FFFF626AF93B}"/>
              </a:ext>
            </a:extLst>
          </p:cNvPr>
          <p:cNvSpPr>
            <a:spLocks noGrp="1"/>
          </p:cNvSpPr>
          <p:nvPr>
            <p:ph type="dt" sz="half" idx="10"/>
          </p:nvPr>
        </p:nvSpPr>
        <p:spPr/>
        <p:txBody>
          <a:bodyPr/>
          <a:lstStyle/>
          <a:p>
            <a:r>
              <a:rPr lang="en-US"/>
              <a:t>6/30/2025 - 7/04/2025</a:t>
            </a:r>
            <a:endParaRPr lang="en-US" dirty="0"/>
          </a:p>
        </p:txBody>
      </p:sp>
    </p:spTree>
    <p:extLst>
      <p:ext uri="{BB962C8B-B14F-4D97-AF65-F5344CB8AC3E}">
        <p14:creationId xmlns:p14="http://schemas.microsoft.com/office/powerpoint/2010/main" val="1352598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B45FC575-DA8B-48BB-B596-A4B41BA7FE74}"/>
              </a:ext>
            </a:extLst>
          </p:cNvPr>
          <p:cNvSpPr>
            <a:spLocks noGrp="1"/>
          </p:cNvSpPr>
          <p:nvPr>
            <p:ph type="subTitle" idx="1"/>
          </p:nvPr>
        </p:nvSpPr>
        <p:spPr/>
        <p:txBody>
          <a:bodyPr/>
          <a:lstStyle/>
          <a:p>
            <a:r>
              <a:rPr lang="en-US" dirty="0"/>
              <a:t>11</a:t>
            </a:r>
            <a:r>
              <a:rPr lang="en-US" baseline="30000" dirty="0"/>
              <a:t>th</a:t>
            </a:r>
            <a:r>
              <a:rPr lang="en-US" dirty="0"/>
              <a:t> SPAW STAC</a:t>
            </a:r>
          </a:p>
        </p:txBody>
      </p:sp>
      <p:sp>
        <p:nvSpPr>
          <p:cNvPr id="6" name="Titre 1">
            <a:extLst>
              <a:ext uri="{FF2B5EF4-FFF2-40B4-BE49-F238E27FC236}">
                <a16:creationId xmlns:a16="http://schemas.microsoft.com/office/drawing/2014/main" id="{A126E867-8807-4C0F-A26F-DC0B05AD7AA5}"/>
              </a:ext>
            </a:extLst>
          </p:cNvPr>
          <p:cNvSpPr txBox="1">
            <a:spLocks/>
          </p:cNvSpPr>
          <p:nvPr/>
        </p:nvSpPr>
        <p:spPr>
          <a:xfrm>
            <a:off x="5152390" y="1273987"/>
            <a:ext cx="6530072" cy="2372324"/>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5900" kern="1200" spc="-100" baseline="0">
                <a:solidFill>
                  <a:schemeClr val="tx1"/>
                </a:solidFill>
                <a:latin typeface="Helvetica" pitchFamily="2" charset="0"/>
                <a:ea typeface="+mj-ea"/>
                <a:cs typeface="+mj-cs"/>
              </a:defRPr>
            </a:lvl1pPr>
          </a:lstStyle>
          <a:p>
            <a:r>
              <a:rPr lang="en-US"/>
              <a:t>Report of the SPAW STAC protected area working group</a:t>
            </a:r>
            <a:endParaRPr lang="en-US" dirty="0"/>
          </a:p>
        </p:txBody>
      </p:sp>
      <p:sp>
        <p:nvSpPr>
          <p:cNvPr id="8" name="ZoneTexte 7">
            <a:extLst>
              <a:ext uri="{FF2B5EF4-FFF2-40B4-BE49-F238E27FC236}">
                <a16:creationId xmlns:a16="http://schemas.microsoft.com/office/drawing/2014/main" id="{BBA9BD8B-D983-43C8-BD82-3A3E6690FF3B}"/>
              </a:ext>
            </a:extLst>
          </p:cNvPr>
          <p:cNvSpPr txBox="1"/>
          <p:nvPr/>
        </p:nvSpPr>
        <p:spPr>
          <a:xfrm>
            <a:off x="1546578" y="4895336"/>
            <a:ext cx="3352800" cy="1015663"/>
          </a:xfrm>
          <a:prstGeom prst="rect">
            <a:avLst/>
          </a:prstGeom>
          <a:noFill/>
        </p:spPr>
        <p:txBody>
          <a:bodyPr wrap="square">
            <a:spAutoFit/>
          </a:bodyPr>
          <a:lstStyle/>
          <a:p>
            <a:r>
              <a:rPr lang="en-US" sz="2000" b="1" dirty="0">
                <a:solidFill>
                  <a:schemeClr val="bg1">
                    <a:lumMod val="95000"/>
                  </a:schemeClr>
                </a:solidFill>
                <a:latin typeface="Helvetica" panose="020B0604020202020204" pitchFamily="34" charset="0"/>
                <a:ea typeface="Arial" panose="020B0604020202020204" pitchFamily="34" charset="0"/>
                <a:cs typeface="Helvetica" panose="020B0604020202020204" pitchFamily="34" charset="0"/>
              </a:rPr>
              <a:t>Merci de </a:t>
            </a:r>
            <a:r>
              <a:rPr lang="en-US" sz="2000" b="1" dirty="0" err="1">
                <a:solidFill>
                  <a:schemeClr val="bg1">
                    <a:lumMod val="95000"/>
                  </a:schemeClr>
                </a:solidFill>
                <a:latin typeface="Helvetica" panose="020B0604020202020204" pitchFamily="34" charset="0"/>
                <a:ea typeface="Arial" panose="020B0604020202020204" pitchFamily="34" charset="0"/>
                <a:cs typeface="Helvetica" panose="020B0604020202020204" pitchFamily="34" charset="0"/>
              </a:rPr>
              <a:t>votre</a:t>
            </a:r>
            <a:r>
              <a:rPr lang="en-US" sz="2000" b="1" dirty="0">
                <a:solidFill>
                  <a:schemeClr val="bg1">
                    <a:lumMod val="95000"/>
                  </a:schemeClr>
                </a:solidFill>
                <a:latin typeface="Helvetica" panose="020B0604020202020204" pitchFamily="34" charset="0"/>
                <a:ea typeface="Arial" panose="020B0604020202020204" pitchFamily="34" charset="0"/>
                <a:cs typeface="Helvetica" panose="020B0604020202020204" pitchFamily="34" charset="0"/>
              </a:rPr>
              <a:t> attention</a:t>
            </a:r>
          </a:p>
          <a:p>
            <a:r>
              <a:rPr lang="en-US" sz="2000" b="1" dirty="0">
                <a:solidFill>
                  <a:schemeClr val="bg1">
                    <a:lumMod val="95000"/>
                  </a:schemeClr>
                </a:solidFill>
                <a:latin typeface="Helvetica" panose="020B0604020202020204" pitchFamily="34" charset="0"/>
                <a:cs typeface="Helvetica" panose="020B0604020202020204" pitchFamily="34" charset="0"/>
              </a:rPr>
              <a:t>Thanks for your attention</a:t>
            </a:r>
          </a:p>
          <a:p>
            <a:r>
              <a:rPr lang="en-US" sz="2000" b="1" dirty="0">
                <a:solidFill>
                  <a:schemeClr val="bg1">
                    <a:lumMod val="95000"/>
                  </a:schemeClr>
                </a:solidFill>
                <a:latin typeface="Helvetica" panose="020B0604020202020204" pitchFamily="34" charset="0"/>
                <a:cs typeface="Helvetica" panose="020B0604020202020204" pitchFamily="34" charset="0"/>
              </a:rPr>
              <a:t>Gracias por </a:t>
            </a:r>
            <a:r>
              <a:rPr lang="en-US" sz="2000" b="1" dirty="0" err="1">
                <a:solidFill>
                  <a:schemeClr val="bg1">
                    <a:lumMod val="95000"/>
                  </a:schemeClr>
                </a:solidFill>
                <a:latin typeface="Helvetica" panose="020B0604020202020204" pitchFamily="34" charset="0"/>
                <a:cs typeface="Helvetica" panose="020B0604020202020204" pitchFamily="34" charset="0"/>
              </a:rPr>
              <a:t>su</a:t>
            </a:r>
            <a:r>
              <a:rPr lang="en-US" sz="2000" b="1" dirty="0">
                <a:solidFill>
                  <a:schemeClr val="bg1">
                    <a:lumMod val="95000"/>
                  </a:schemeClr>
                </a:solidFill>
                <a:latin typeface="Helvetica" panose="020B0604020202020204" pitchFamily="34" charset="0"/>
                <a:cs typeface="Helvetica" panose="020B0604020202020204" pitchFamily="34" charset="0"/>
              </a:rPr>
              <a:t> </a:t>
            </a:r>
            <a:r>
              <a:rPr lang="en-US" sz="2000" b="1" dirty="0" err="1">
                <a:solidFill>
                  <a:schemeClr val="bg1">
                    <a:lumMod val="95000"/>
                  </a:schemeClr>
                </a:solidFill>
                <a:latin typeface="Helvetica" panose="020B0604020202020204" pitchFamily="34" charset="0"/>
                <a:cs typeface="Helvetica" panose="020B0604020202020204" pitchFamily="34" charset="0"/>
              </a:rPr>
              <a:t>atención</a:t>
            </a:r>
            <a:endParaRPr lang="fr-FR" sz="2000" b="1" dirty="0">
              <a:solidFill>
                <a:schemeClr val="bg1">
                  <a:lumMod val="9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003660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43E522-B3F4-45D0-B6DB-6E1F42C3F6CB}"/>
              </a:ext>
            </a:extLst>
          </p:cNvPr>
          <p:cNvSpPr>
            <a:spLocks noGrp="1"/>
          </p:cNvSpPr>
          <p:nvPr>
            <p:ph type="title"/>
          </p:nvPr>
        </p:nvSpPr>
        <p:spPr/>
        <p:txBody>
          <a:bodyPr/>
          <a:lstStyle/>
          <a:p>
            <a:r>
              <a:rPr lang="en-US" dirty="0"/>
              <a:t>Agenda</a:t>
            </a:r>
          </a:p>
        </p:txBody>
      </p:sp>
      <p:sp>
        <p:nvSpPr>
          <p:cNvPr id="4" name="Espace réservé du pied de page 3">
            <a:extLst>
              <a:ext uri="{FF2B5EF4-FFF2-40B4-BE49-F238E27FC236}">
                <a16:creationId xmlns:a16="http://schemas.microsoft.com/office/drawing/2014/main" id="{2F26D498-5C0C-4E05-83F7-DAB356159BCB}"/>
              </a:ext>
            </a:extLst>
          </p:cNvPr>
          <p:cNvSpPr>
            <a:spLocks noGrp="1"/>
          </p:cNvSpPr>
          <p:nvPr>
            <p:ph type="ftr" sz="quarter" idx="11"/>
          </p:nvPr>
        </p:nvSpPr>
        <p:spPr/>
        <p:txBody>
          <a:bodyPr/>
          <a:lstStyle/>
          <a:p>
            <a:r>
              <a:rPr lang="en-US"/>
              <a:t>STAC 11</a:t>
            </a:r>
            <a:endParaRPr lang="en-US" dirty="0"/>
          </a:p>
        </p:txBody>
      </p:sp>
      <p:sp>
        <p:nvSpPr>
          <p:cNvPr id="5" name="Espace réservé du numéro de diapositive 4">
            <a:extLst>
              <a:ext uri="{FF2B5EF4-FFF2-40B4-BE49-F238E27FC236}">
                <a16:creationId xmlns:a16="http://schemas.microsoft.com/office/drawing/2014/main" id="{24C01749-2013-420A-8C60-22A324EA2C1B}"/>
              </a:ext>
            </a:extLst>
          </p:cNvPr>
          <p:cNvSpPr>
            <a:spLocks noGrp="1"/>
          </p:cNvSpPr>
          <p:nvPr>
            <p:ph type="sldNum" sz="quarter" idx="12"/>
          </p:nvPr>
        </p:nvSpPr>
        <p:spPr/>
        <p:txBody>
          <a:bodyPr/>
          <a:lstStyle/>
          <a:p>
            <a:fld id="{6D22F896-40B5-4ADD-8801-0D06FADFA095}" type="slidenum">
              <a:rPr lang="en-US" smtClean="0"/>
              <a:t>2</a:t>
            </a:fld>
            <a:endParaRPr lang="en-US" dirty="0"/>
          </a:p>
        </p:txBody>
      </p:sp>
      <p:sp>
        <p:nvSpPr>
          <p:cNvPr id="6" name="Espace réservé de la date 5">
            <a:extLst>
              <a:ext uri="{FF2B5EF4-FFF2-40B4-BE49-F238E27FC236}">
                <a16:creationId xmlns:a16="http://schemas.microsoft.com/office/drawing/2014/main" id="{116E4C1D-31F9-4D4B-B204-07C207E17F4D}"/>
              </a:ext>
            </a:extLst>
          </p:cNvPr>
          <p:cNvSpPr>
            <a:spLocks noGrp="1"/>
          </p:cNvSpPr>
          <p:nvPr>
            <p:ph type="dt" sz="half" idx="10"/>
          </p:nvPr>
        </p:nvSpPr>
        <p:spPr/>
        <p:txBody>
          <a:bodyPr/>
          <a:lstStyle/>
          <a:p>
            <a:r>
              <a:rPr lang="en-US"/>
              <a:t>6/30/2025 - 7/04/2025</a:t>
            </a:r>
            <a:endParaRPr lang="en-US" dirty="0"/>
          </a:p>
        </p:txBody>
      </p:sp>
      <p:sp>
        <p:nvSpPr>
          <p:cNvPr id="3" name="ZoneTexte 2">
            <a:extLst>
              <a:ext uri="{FF2B5EF4-FFF2-40B4-BE49-F238E27FC236}">
                <a16:creationId xmlns:a16="http://schemas.microsoft.com/office/drawing/2014/main" id="{D03A6712-1A11-4794-A3D3-D255AEEAA7FB}"/>
              </a:ext>
            </a:extLst>
          </p:cNvPr>
          <p:cNvSpPr txBox="1"/>
          <p:nvPr/>
        </p:nvSpPr>
        <p:spPr>
          <a:xfrm>
            <a:off x="3491346" y="1297635"/>
            <a:ext cx="7151147" cy="2665345"/>
          </a:xfrm>
          <a:prstGeom prst="rect">
            <a:avLst/>
          </a:prstGeom>
          <a:noFill/>
        </p:spPr>
        <p:txBody>
          <a:bodyPr wrap="square" rtlCol="0">
            <a:spAutoFit/>
          </a:bodyPr>
          <a:lstStyle/>
          <a:p>
            <a:pPr algn="just">
              <a:lnSpc>
                <a:spcPct val="115000"/>
              </a:lnSpc>
              <a:spcAft>
                <a:spcPts val="600"/>
              </a:spcAft>
            </a:pPr>
            <a:r>
              <a:rPr lang="fr-FR" b="1" dirty="0">
                <a:effectLst/>
                <a:latin typeface="Helvetica" panose="020B0604020202020204" pitchFamily="34" charset="0"/>
                <a:ea typeface="Arial" panose="020B0604020202020204" pitchFamily="34" charset="0"/>
                <a:cs typeface="Helvetica" panose="020B0604020202020204" pitchFamily="34" charset="0"/>
              </a:rPr>
              <a:t>1. </a:t>
            </a:r>
            <a:r>
              <a:rPr lang="fr-FR" b="1" dirty="0">
                <a:latin typeface="Helvetica" panose="020B0604020202020204" pitchFamily="34" charset="0"/>
                <a:ea typeface="Arial" panose="020B0604020202020204" pitchFamily="34" charset="0"/>
                <a:cs typeface="Helvetica" panose="020B0604020202020204" pitchFamily="34" charset="0"/>
              </a:rPr>
              <a:t>Key figures &amp; </a:t>
            </a:r>
            <a:r>
              <a:rPr lang="fr-FR" b="1" dirty="0" err="1">
                <a:latin typeface="Helvetica" panose="020B0604020202020204" pitchFamily="34" charset="0"/>
                <a:ea typeface="Arial" panose="020B0604020202020204" pitchFamily="34" charset="0"/>
                <a:cs typeface="Helvetica" panose="020B0604020202020204" pitchFamily="34" charset="0"/>
              </a:rPr>
              <a:t>tasks</a:t>
            </a:r>
            <a:r>
              <a:rPr lang="fr-FR" b="1" dirty="0">
                <a:latin typeface="Helvetica" panose="020B0604020202020204" pitchFamily="34" charset="0"/>
                <a:ea typeface="Arial" panose="020B0604020202020204" pitchFamily="34" charset="0"/>
                <a:cs typeface="Helvetica" panose="020B0604020202020204" pitchFamily="34" charset="0"/>
              </a:rPr>
              <a:t> for </a:t>
            </a:r>
            <a:r>
              <a:rPr lang="fr-FR" b="1" dirty="0" err="1">
                <a:latin typeface="Helvetica" panose="020B0604020202020204" pitchFamily="34" charset="0"/>
                <a:ea typeface="Arial" panose="020B0604020202020204" pitchFamily="34" charset="0"/>
                <a:cs typeface="Helvetica" panose="020B0604020202020204" pitchFamily="34" charset="0"/>
              </a:rPr>
              <a:t>this</a:t>
            </a:r>
            <a:r>
              <a:rPr lang="fr-FR" b="1" dirty="0">
                <a:latin typeface="Helvetica" panose="020B0604020202020204" pitchFamily="34" charset="0"/>
                <a:ea typeface="Arial" panose="020B0604020202020204" pitchFamily="34" charset="0"/>
                <a:cs typeface="Helvetica" panose="020B0604020202020204" pitchFamily="34" charset="0"/>
              </a:rPr>
              <a:t> </a:t>
            </a:r>
            <a:r>
              <a:rPr lang="fr-FR" b="1" dirty="0" err="1">
                <a:latin typeface="Helvetica" panose="020B0604020202020204" pitchFamily="34" charset="0"/>
                <a:ea typeface="Arial" panose="020B0604020202020204" pitchFamily="34" charset="0"/>
                <a:cs typeface="Helvetica" panose="020B0604020202020204" pitchFamily="34" charset="0"/>
              </a:rPr>
              <a:t>biennum</a:t>
            </a:r>
            <a:endParaRPr lang="fr-FR" dirty="0">
              <a:effectLst/>
              <a:latin typeface="Helvetica" panose="020B0604020202020204" pitchFamily="34" charset="0"/>
              <a:ea typeface="Arial" panose="020B0604020202020204" pitchFamily="34" charset="0"/>
              <a:cs typeface="Helvetica" panose="020B0604020202020204" pitchFamily="34" charset="0"/>
            </a:endParaRPr>
          </a:p>
          <a:p>
            <a:pPr algn="just">
              <a:lnSpc>
                <a:spcPct val="115000"/>
              </a:lnSpc>
              <a:spcAft>
                <a:spcPts val="600"/>
              </a:spcAft>
            </a:pPr>
            <a:r>
              <a:rPr lang="fr-FR" b="1" dirty="0">
                <a:effectLst/>
                <a:latin typeface="Helvetica" panose="020B0604020202020204" pitchFamily="34" charset="0"/>
                <a:ea typeface="Arial" panose="020B0604020202020204" pitchFamily="34" charset="0"/>
                <a:cs typeface="Helvetica" panose="020B0604020202020204" pitchFamily="34" charset="0"/>
              </a:rPr>
              <a:t>2. </a:t>
            </a:r>
            <a:r>
              <a:rPr lang="fr-FR" b="1" dirty="0" err="1">
                <a:effectLst/>
                <a:latin typeface="Helvetica" panose="020B0604020202020204" pitchFamily="34" charset="0"/>
                <a:ea typeface="Arial" panose="020B0604020202020204" pitchFamily="34" charset="0"/>
                <a:cs typeface="Helvetica" panose="020B0604020202020204" pitchFamily="34" charset="0"/>
              </a:rPr>
              <a:t>Protected</a:t>
            </a:r>
            <a:r>
              <a:rPr lang="fr-FR" b="1" dirty="0">
                <a:effectLst/>
                <a:latin typeface="Helvetica" panose="020B0604020202020204" pitchFamily="34" charset="0"/>
                <a:ea typeface="Arial" panose="020B0604020202020204" pitchFamily="34" charset="0"/>
                <a:cs typeface="Helvetica" panose="020B0604020202020204" pitchFamily="34" charset="0"/>
              </a:rPr>
              <a:t> area </a:t>
            </a:r>
            <a:r>
              <a:rPr lang="fr-FR" b="1" dirty="0" err="1">
                <a:effectLst/>
                <a:latin typeface="Helvetica" panose="020B0604020202020204" pitchFamily="34" charset="0"/>
                <a:ea typeface="Arial" panose="020B0604020202020204" pitchFamily="34" charset="0"/>
                <a:cs typeface="Helvetica" panose="020B0604020202020204" pitchFamily="34" charset="0"/>
              </a:rPr>
              <a:t>proposal</a:t>
            </a:r>
            <a:r>
              <a:rPr lang="fr-FR" b="1" dirty="0">
                <a:effectLst/>
                <a:latin typeface="Helvetica" panose="020B0604020202020204" pitchFamily="34" charset="0"/>
                <a:ea typeface="Arial" panose="020B0604020202020204" pitchFamily="34" charset="0"/>
                <a:cs typeface="Helvetica" panose="020B0604020202020204" pitchFamily="34" charset="0"/>
              </a:rPr>
              <a:t> (1)</a:t>
            </a:r>
          </a:p>
          <a:p>
            <a:pPr algn="just">
              <a:lnSpc>
                <a:spcPct val="115000"/>
              </a:lnSpc>
              <a:spcAft>
                <a:spcPts val="600"/>
              </a:spcAft>
            </a:pPr>
            <a:r>
              <a:rPr lang="fr-FR" b="1" dirty="0">
                <a:latin typeface="Helvetica" panose="020B0604020202020204" pitchFamily="34" charset="0"/>
                <a:ea typeface="Arial" panose="020B0604020202020204" pitchFamily="34" charset="0"/>
                <a:cs typeface="Helvetica" panose="020B0604020202020204" pitchFamily="34" charset="0"/>
              </a:rPr>
              <a:t>3. </a:t>
            </a:r>
            <a:r>
              <a:rPr lang="en-US" b="1" dirty="0">
                <a:latin typeface="Helvetica" panose="020B0604020202020204" pitchFamily="34" charset="0"/>
                <a:ea typeface="Arial" panose="020B0604020202020204" pitchFamily="34" charset="0"/>
                <a:cs typeface="Helvetica" panose="020B0604020202020204" pitchFamily="34" charset="0"/>
              </a:rPr>
              <a:t>Revision of the procedures through which Contracting Parties may nominate new PA to be listed as SPAW sites</a:t>
            </a:r>
          </a:p>
          <a:p>
            <a:pPr algn="just">
              <a:lnSpc>
                <a:spcPct val="115000"/>
              </a:lnSpc>
              <a:spcAft>
                <a:spcPts val="600"/>
              </a:spcAft>
            </a:pPr>
            <a:r>
              <a:rPr lang="en-US" b="1" dirty="0">
                <a:latin typeface="Helvetica" panose="020B0604020202020204" pitchFamily="34" charset="0"/>
                <a:ea typeface="Arial" panose="020B0604020202020204" pitchFamily="34" charset="0"/>
                <a:cs typeface="Helvetica" panose="020B0604020202020204" pitchFamily="34" charset="0"/>
              </a:rPr>
              <a:t>4. Feedback</a:t>
            </a:r>
          </a:p>
          <a:p>
            <a:pPr algn="just">
              <a:lnSpc>
                <a:spcPct val="115000"/>
              </a:lnSpc>
              <a:spcAft>
                <a:spcPts val="600"/>
              </a:spcAft>
            </a:pPr>
            <a:endParaRPr lang="fr-FR" dirty="0">
              <a:effectLst/>
              <a:latin typeface="Helvetica" panose="020B0604020202020204" pitchFamily="34" charset="0"/>
              <a:ea typeface="Arial" panose="020B0604020202020204" pitchFamily="34" charset="0"/>
              <a:cs typeface="Helvetica" panose="020B0604020202020204" pitchFamily="34" charset="0"/>
            </a:endParaRPr>
          </a:p>
          <a:p>
            <a:endParaRPr lang="fr-FR" dirty="0"/>
          </a:p>
        </p:txBody>
      </p:sp>
    </p:spTree>
    <p:extLst>
      <p:ext uri="{BB962C8B-B14F-4D97-AF65-F5344CB8AC3E}">
        <p14:creationId xmlns:p14="http://schemas.microsoft.com/office/powerpoint/2010/main" val="3354453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0518AEC-6B8A-466A-AECF-A25D75FE0452}"/>
              </a:ext>
            </a:extLst>
          </p:cNvPr>
          <p:cNvSpPr>
            <a:spLocks noGrp="1"/>
          </p:cNvSpPr>
          <p:nvPr>
            <p:ph type="title"/>
          </p:nvPr>
        </p:nvSpPr>
        <p:spPr/>
        <p:txBody>
          <a:bodyPr/>
          <a:lstStyle/>
          <a:p>
            <a:r>
              <a:rPr lang="en-US" dirty="0"/>
              <a:t>Working groups</a:t>
            </a:r>
          </a:p>
        </p:txBody>
      </p:sp>
      <p:sp>
        <p:nvSpPr>
          <p:cNvPr id="5" name="Espace réservé du contenu 4">
            <a:extLst>
              <a:ext uri="{FF2B5EF4-FFF2-40B4-BE49-F238E27FC236}">
                <a16:creationId xmlns:a16="http://schemas.microsoft.com/office/drawing/2014/main" id="{9965EF0A-262F-48A5-9B23-02BE61C4552D}"/>
              </a:ext>
            </a:extLst>
          </p:cNvPr>
          <p:cNvSpPr>
            <a:spLocks noGrp="1"/>
          </p:cNvSpPr>
          <p:nvPr>
            <p:ph idx="1"/>
          </p:nvPr>
        </p:nvSpPr>
        <p:spPr>
          <a:xfrm>
            <a:off x="3590693" y="864108"/>
            <a:ext cx="7593775" cy="954644"/>
          </a:xfrm>
        </p:spPr>
        <p:txBody>
          <a:bodyPr/>
          <a:lstStyle/>
          <a:p>
            <a:r>
              <a:rPr lang="en-US" b="1" dirty="0">
                <a:solidFill>
                  <a:srgbClr val="002060"/>
                </a:solidFill>
              </a:rPr>
              <a:t>UNEP(DEPI)/CAR WG.42 INF. 12/Rev.1 </a:t>
            </a:r>
            <a:r>
              <a:rPr lang="en-US" dirty="0">
                <a:solidFill>
                  <a:srgbClr val="002060"/>
                </a:solidFill>
              </a:rPr>
              <a:t>Terms of Reference of the SPAW STAC Ad Hoc Working Groups </a:t>
            </a:r>
            <a:endParaRPr lang="fr-FR" dirty="0">
              <a:solidFill>
                <a:srgbClr val="002060"/>
              </a:solidFill>
            </a:endParaRPr>
          </a:p>
          <a:p>
            <a:endParaRPr lang="en-US" dirty="0"/>
          </a:p>
        </p:txBody>
      </p:sp>
      <p:sp>
        <p:nvSpPr>
          <p:cNvPr id="6" name="Espace réservé du pied de page 5">
            <a:extLst>
              <a:ext uri="{FF2B5EF4-FFF2-40B4-BE49-F238E27FC236}">
                <a16:creationId xmlns:a16="http://schemas.microsoft.com/office/drawing/2014/main" id="{2F45F8EC-AB52-429B-94D1-E00552C0E7DE}"/>
              </a:ext>
            </a:extLst>
          </p:cNvPr>
          <p:cNvSpPr>
            <a:spLocks noGrp="1"/>
          </p:cNvSpPr>
          <p:nvPr>
            <p:ph type="ftr" sz="quarter" idx="11"/>
          </p:nvPr>
        </p:nvSpPr>
        <p:spPr/>
        <p:txBody>
          <a:bodyPr/>
          <a:lstStyle/>
          <a:p>
            <a:r>
              <a:rPr lang="en-US"/>
              <a:t>STAC 11</a:t>
            </a:r>
            <a:endParaRPr lang="en-US" dirty="0"/>
          </a:p>
        </p:txBody>
      </p:sp>
      <p:sp>
        <p:nvSpPr>
          <p:cNvPr id="7" name="Espace réservé du numéro de diapositive 6">
            <a:extLst>
              <a:ext uri="{FF2B5EF4-FFF2-40B4-BE49-F238E27FC236}">
                <a16:creationId xmlns:a16="http://schemas.microsoft.com/office/drawing/2014/main" id="{26E19384-EAF5-4D44-9E85-74CB61FB2523}"/>
              </a:ext>
            </a:extLst>
          </p:cNvPr>
          <p:cNvSpPr>
            <a:spLocks noGrp="1"/>
          </p:cNvSpPr>
          <p:nvPr>
            <p:ph type="sldNum" sz="quarter" idx="12"/>
          </p:nvPr>
        </p:nvSpPr>
        <p:spPr/>
        <p:txBody>
          <a:bodyPr/>
          <a:lstStyle/>
          <a:p>
            <a:fld id="{6D22F896-40B5-4ADD-8801-0D06FADFA095}" type="slidenum">
              <a:rPr lang="en-US" smtClean="0"/>
              <a:t>3</a:t>
            </a:fld>
            <a:endParaRPr lang="en-US" dirty="0"/>
          </a:p>
        </p:txBody>
      </p:sp>
      <p:sp>
        <p:nvSpPr>
          <p:cNvPr id="8" name="Espace réservé de la date 7">
            <a:extLst>
              <a:ext uri="{FF2B5EF4-FFF2-40B4-BE49-F238E27FC236}">
                <a16:creationId xmlns:a16="http://schemas.microsoft.com/office/drawing/2014/main" id="{6CA94004-AA67-4CC8-896C-D95C08B6707F}"/>
              </a:ext>
            </a:extLst>
          </p:cNvPr>
          <p:cNvSpPr>
            <a:spLocks noGrp="1"/>
          </p:cNvSpPr>
          <p:nvPr>
            <p:ph type="dt" sz="half" idx="10"/>
          </p:nvPr>
        </p:nvSpPr>
        <p:spPr/>
        <p:txBody>
          <a:bodyPr/>
          <a:lstStyle/>
          <a:p>
            <a:r>
              <a:rPr lang="en-US"/>
              <a:t>6/30/2025 - 7/04/2025</a:t>
            </a:r>
            <a:endParaRPr lang="en-US" dirty="0"/>
          </a:p>
        </p:txBody>
      </p:sp>
      <p:graphicFrame>
        <p:nvGraphicFramePr>
          <p:cNvPr id="9" name="Diagramme 8">
            <a:extLst>
              <a:ext uri="{FF2B5EF4-FFF2-40B4-BE49-F238E27FC236}">
                <a16:creationId xmlns:a16="http://schemas.microsoft.com/office/drawing/2014/main" id="{E68849FF-EB84-47C7-B95F-C823B138E513}"/>
              </a:ext>
            </a:extLst>
          </p:cNvPr>
          <p:cNvGraphicFramePr/>
          <p:nvPr/>
        </p:nvGraphicFramePr>
        <p:xfrm>
          <a:off x="4101118" y="1341430"/>
          <a:ext cx="6572924" cy="4946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756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43E522-B3F4-45D0-B6DB-6E1F42C3F6CB}"/>
              </a:ext>
            </a:extLst>
          </p:cNvPr>
          <p:cNvSpPr>
            <a:spLocks noGrp="1"/>
          </p:cNvSpPr>
          <p:nvPr>
            <p:ph type="title"/>
          </p:nvPr>
        </p:nvSpPr>
        <p:spPr/>
        <p:txBody>
          <a:bodyPr/>
          <a:lstStyle/>
          <a:p>
            <a:r>
              <a:rPr lang="en-US" dirty="0"/>
              <a:t>List of experts</a:t>
            </a:r>
          </a:p>
        </p:txBody>
      </p:sp>
      <p:sp>
        <p:nvSpPr>
          <p:cNvPr id="4" name="Espace réservé du pied de page 3">
            <a:extLst>
              <a:ext uri="{FF2B5EF4-FFF2-40B4-BE49-F238E27FC236}">
                <a16:creationId xmlns:a16="http://schemas.microsoft.com/office/drawing/2014/main" id="{2F26D498-5C0C-4E05-83F7-DAB356159BCB}"/>
              </a:ext>
            </a:extLst>
          </p:cNvPr>
          <p:cNvSpPr>
            <a:spLocks noGrp="1"/>
          </p:cNvSpPr>
          <p:nvPr>
            <p:ph type="ftr" sz="quarter" idx="11"/>
          </p:nvPr>
        </p:nvSpPr>
        <p:spPr/>
        <p:txBody>
          <a:bodyPr/>
          <a:lstStyle/>
          <a:p>
            <a:r>
              <a:rPr lang="en-US"/>
              <a:t>STAC 11</a:t>
            </a:r>
            <a:endParaRPr lang="en-US" dirty="0"/>
          </a:p>
        </p:txBody>
      </p:sp>
      <p:sp>
        <p:nvSpPr>
          <p:cNvPr id="5" name="Espace réservé du numéro de diapositive 4">
            <a:extLst>
              <a:ext uri="{FF2B5EF4-FFF2-40B4-BE49-F238E27FC236}">
                <a16:creationId xmlns:a16="http://schemas.microsoft.com/office/drawing/2014/main" id="{24C01749-2013-420A-8C60-22A324EA2C1B}"/>
              </a:ext>
            </a:extLst>
          </p:cNvPr>
          <p:cNvSpPr>
            <a:spLocks noGrp="1"/>
          </p:cNvSpPr>
          <p:nvPr>
            <p:ph type="sldNum" sz="quarter" idx="12"/>
          </p:nvPr>
        </p:nvSpPr>
        <p:spPr/>
        <p:txBody>
          <a:bodyPr/>
          <a:lstStyle/>
          <a:p>
            <a:fld id="{6D22F896-40B5-4ADD-8801-0D06FADFA095}" type="slidenum">
              <a:rPr lang="en-US" smtClean="0"/>
              <a:t>4</a:t>
            </a:fld>
            <a:endParaRPr lang="en-US" dirty="0"/>
          </a:p>
        </p:txBody>
      </p:sp>
      <p:sp>
        <p:nvSpPr>
          <p:cNvPr id="6" name="Espace réservé de la date 5">
            <a:extLst>
              <a:ext uri="{FF2B5EF4-FFF2-40B4-BE49-F238E27FC236}">
                <a16:creationId xmlns:a16="http://schemas.microsoft.com/office/drawing/2014/main" id="{116E4C1D-31F9-4D4B-B204-07C207E17F4D}"/>
              </a:ext>
            </a:extLst>
          </p:cNvPr>
          <p:cNvSpPr>
            <a:spLocks noGrp="1"/>
          </p:cNvSpPr>
          <p:nvPr>
            <p:ph type="dt" sz="half" idx="10"/>
          </p:nvPr>
        </p:nvSpPr>
        <p:spPr/>
        <p:txBody>
          <a:bodyPr/>
          <a:lstStyle/>
          <a:p>
            <a:r>
              <a:rPr lang="en-US"/>
              <a:t>6/30/2025 - 7/04/2025</a:t>
            </a:r>
            <a:endParaRPr lang="en-US" dirty="0"/>
          </a:p>
        </p:txBody>
      </p:sp>
      <p:sp>
        <p:nvSpPr>
          <p:cNvPr id="3" name="ZoneTexte 2">
            <a:extLst>
              <a:ext uri="{FF2B5EF4-FFF2-40B4-BE49-F238E27FC236}">
                <a16:creationId xmlns:a16="http://schemas.microsoft.com/office/drawing/2014/main" id="{D03A6712-1A11-4794-A3D3-D255AEEAA7FB}"/>
              </a:ext>
            </a:extLst>
          </p:cNvPr>
          <p:cNvSpPr txBox="1"/>
          <p:nvPr/>
        </p:nvSpPr>
        <p:spPr>
          <a:xfrm>
            <a:off x="3343344" y="4497684"/>
            <a:ext cx="7894020" cy="1951303"/>
          </a:xfrm>
          <a:prstGeom prst="rect">
            <a:avLst/>
          </a:prstGeom>
          <a:noFill/>
        </p:spPr>
        <p:txBody>
          <a:bodyPr wrap="none" rtlCol="0">
            <a:spAutoFit/>
          </a:bodyPr>
          <a:lstStyle/>
          <a:p>
            <a:pPr algn="just">
              <a:lnSpc>
                <a:spcPct val="115000"/>
              </a:lnSpc>
              <a:spcAft>
                <a:spcPts val="600"/>
              </a:spcAft>
            </a:pPr>
            <a:r>
              <a:rPr lang="en-US" b="1" dirty="0">
                <a:solidFill>
                  <a:srgbClr val="943634"/>
                </a:solidFill>
                <a:effectLst/>
                <a:latin typeface="Helvetica" panose="020B0604020202020204" pitchFamily="34" charset="0"/>
                <a:ea typeface="Arial" panose="020B0604020202020204" pitchFamily="34" charset="0"/>
                <a:cs typeface="Helvetica" panose="020B0604020202020204" pitchFamily="34" charset="0"/>
              </a:rPr>
              <a:t>Key figures</a:t>
            </a:r>
            <a:endParaRPr lang="fr-FR" dirty="0">
              <a:effectLst/>
              <a:latin typeface="Helvetica" panose="020B0604020202020204" pitchFamily="34" charset="0"/>
              <a:ea typeface="Arial" panose="020B0604020202020204" pitchFamily="34" charset="0"/>
              <a:cs typeface="Helvetica" panose="020B0604020202020204" pitchFamily="34" charset="0"/>
            </a:endParaRPr>
          </a:p>
          <a:p>
            <a:pPr algn="just">
              <a:lnSpc>
                <a:spcPct val="115000"/>
              </a:lnSpc>
              <a:spcAft>
                <a:spcPts val="600"/>
              </a:spcAft>
            </a:pPr>
            <a:r>
              <a:rPr lang="en-US" b="1" dirty="0">
                <a:effectLst/>
                <a:latin typeface="Helvetica" panose="020B0604020202020204" pitchFamily="34" charset="0"/>
                <a:ea typeface="Arial" panose="020B0604020202020204" pitchFamily="34" charset="0"/>
                <a:cs typeface="Helvetica" panose="020B0604020202020204" pitchFamily="34" charset="0"/>
              </a:rPr>
              <a:t>Number of experts in the working group: </a:t>
            </a:r>
            <a:r>
              <a:rPr lang="en-US" dirty="0">
                <a:effectLst/>
                <a:latin typeface="Helvetica" panose="020B0604020202020204" pitchFamily="34" charset="0"/>
                <a:ea typeface="Arial" panose="020B0604020202020204" pitchFamily="34" charset="0"/>
                <a:cs typeface="Helvetica" panose="020B0604020202020204" pitchFamily="34" charset="0"/>
              </a:rPr>
              <a:t>18 (8 countries + 2 observers)</a:t>
            </a:r>
            <a:endParaRPr lang="fr-FR" dirty="0">
              <a:effectLst/>
              <a:latin typeface="Helvetica" panose="020B0604020202020204" pitchFamily="34" charset="0"/>
              <a:ea typeface="Arial" panose="020B0604020202020204" pitchFamily="34" charset="0"/>
              <a:cs typeface="Helvetica" panose="020B0604020202020204" pitchFamily="34" charset="0"/>
            </a:endParaRPr>
          </a:p>
          <a:p>
            <a:pPr algn="just">
              <a:lnSpc>
                <a:spcPct val="115000"/>
              </a:lnSpc>
              <a:spcAft>
                <a:spcPts val="600"/>
              </a:spcAft>
            </a:pPr>
            <a:r>
              <a:rPr lang="en-US" b="1" dirty="0">
                <a:effectLst/>
                <a:latin typeface="Helvetica" panose="020B0604020202020204" pitchFamily="34" charset="0"/>
                <a:ea typeface="Arial" panose="020B0604020202020204" pitchFamily="34" charset="0"/>
                <a:cs typeface="Helvetica" panose="020B0604020202020204" pitchFamily="34" charset="0"/>
              </a:rPr>
              <a:t>Number of meetings of the working group: </a:t>
            </a:r>
            <a:r>
              <a:rPr lang="en-US" dirty="0">
                <a:effectLst/>
                <a:latin typeface="Helvetica" panose="020B0604020202020204" pitchFamily="34" charset="0"/>
                <a:ea typeface="Arial" panose="020B0604020202020204" pitchFamily="34" charset="0"/>
                <a:cs typeface="Helvetica" panose="020B0604020202020204" pitchFamily="34" charset="0"/>
              </a:rPr>
              <a:t>23</a:t>
            </a:r>
            <a:endParaRPr lang="fr-FR" dirty="0">
              <a:effectLst/>
              <a:latin typeface="Helvetica" panose="020B0604020202020204" pitchFamily="34" charset="0"/>
              <a:ea typeface="Arial" panose="020B0604020202020204" pitchFamily="34" charset="0"/>
              <a:cs typeface="Helvetica" panose="020B0604020202020204" pitchFamily="34" charset="0"/>
            </a:endParaRPr>
          </a:p>
          <a:p>
            <a:pPr algn="just">
              <a:lnSpc>
                <a:spcPct val="115000"/>
              </a:lnSpc>
              <a:spcAft>
                <a:spcPts val="600"/>
              </a:spcAft>
            </a:pPr>
            <a:r>
              <a:rPr lang="en-US" b="1" dirty="0">
                <a:effectLst/>
                <a:latin typeface="Helvetica" panose="020B0604020202020204" pitchFamily="34" charset="0"/>
                <a:ea typeface="Arial" panose="020B0604020202020204" pitchFamily="34" charset="0"/>
                <a:cs typeface="Helvetica" panose="020B0604020202020204" pitchFamily="34" charset="0"/>
              </a:rPr>
              <a:t>Average number of experts per meeting: </a:t>
            </a:r>
            <a:r>
              <a:rPr lang="en-US" dirty="0">
                <a:effectLst/>
                <a:latin typeface="Helvetica" panose="020B0604020202020204" pitchFamily="34" charset="0"/>
                <a:ea typeface="Arial" panose="020B0604020202020204" pitchFamily="34" charset="0"/>
                <a:cs typeface="Helvetica" panose="020B0604020202020204" pitchFamily="34" charset="0"/>
              </a:rPr>
              <a:t>6</a:t>
            </a:r>
            <a:endParaRPr lang="fr-FR" dirty="0">
              <a:effectLst/>
              <a:latin typeface="Helvetica" panose="020B0604020202020204" pitchFamily="34" charset="0"/>
              <a:ea typeface="Arial" panose="020B0604020202020204" pitchFamily="34" charset="0"/>
              <a:cs typeface="Helvetica" panose="020B0604020202020204" pitchFamily="34" charset="0"/>
            </a:endParaRPr>
          </a:p>
          <a:p>
            <a:endParaRPr lang="fr-FR" dirty="0"/>
          </a:p>
        </p:txBody>
      </p:sp>
      <p:pic>
        <p:nvPicPr>
          <p:cNvPr id="7" name="Image 6">
            <a:extLst>
              <a:ext uri="{FF2B5EF4-FFF2-40B4-BE49-F238E27FC236}">
                <a16:creationId xmlns:a16="http://schemas.microsoft.com/office/drawing/2014/main" id="{DD558727-F2D4-4F27-AB6C-24989DAA44BB}"/>
              </a:ext>
            </a:extLst>
          </p:cNvPr>
          <p:cNvPicPr>
            <a:picLocks noChangeAspect="1"/>
          </p:cNvPicPr>
          <p:nvPr/>
        </p:nvPicPr>
        <p:blipFill>
          <a:blip r:embed="rId3"/>
          <a:stretch>
            <a:fillRect/>
          </a:stretch>
        </p:blipFill>
        <p:spPr>
          <a:xfrm>
            <a:off x="3704724" y="136525"/>
            <a:ext cx="5219700" cy="4210050"/>
          </a:xfrm>
          <a:prstGeom prst="rect">
            <a:avLst/>
          </a:prstGeom>
        </p:spPr>
      </p:pic>
    </p:spTree>
    <p:extLst>
      <p:ext uri="{BB962C8B-B14F-4D97-AF65-F5344CB8AC3E}">
        <p14:creationId xmlns:p14="http://schemas.microsoft.com/office/powerpoint/2010/main" val="276822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0518AEC-6B8A-466A-AECF-A25D75FE0452}"/>
              </a:ext>
            </a:extLst>
          </p:cNvPr>
          <p:cNvSpPr>
            <a:spLocks noGrp="1"/>
          </p:cNvSpPr>
          <p:nvPr>
            <p:ph type="title"/>
          </p:nvPr>
        </p:nvSpPr>
        <p:spPr/>
        <p:txBody>
          <a:bodyPr/>
          <a:lstStyle/>
          <a:p>
            <a:r>
              <a:rPr lang="en-US" dirty="0"/>
              <a:t>Tasks define by STAC 10</a:t>
            </a:r>
          </a:p>
        </p:txBody>
      </p:sp>
      <p:sp>
        <p:nvSpPr>
          <p:cNvPr id="5" name="Espace réservé du contenu 4">
            <a:extLst>
              <a:ext uri="{FF2B5EF4-FFF2-40B4-BE49-F238E27FC236}">
                <a16:creationId xmlns:a16="http://schemas.microsoft.com/office/drawing/2014/main" id="{9965EF0A-262F-48A5-9B23-02BE61C4552D}"/>
              </a:ext>
            </a:extLst>
          </p:cNvPr>
          <p:cNvSpPr>
            <a:spLocks noGrp="1"/>
          </p:cNvSpPr>
          <p:nvPr>
            <p:ph idx="1"/>
          </p:nvPr>
        </p:nvSpPr>
        <p:spPr>
          <a:xfrm>
            <a:off x="3590693" y="136525"/>
            <a:ext cx="7593775" cy="6584950"/>
          </a:xfrm>
        </p:spPr>
        <p:txBody>
          <a:bodyPr>
            <a:normAutofit lnSpcReduction="10000"/>
          </a:bodyPr>
          <a:lstStyle/>
          <a:p>
            <a:r>
              <a:rPr lang="en-US"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Task 1: </a:t>
            </a:r>
            <a:r>
              <a:rPr lang="en-US"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Review and provide the basis for recommendations on proposals from Contracting Parties to add new protected areas to the SPAW Protocol annexes</a:t>
            </a:r>
            <a:endParaRPr lang="en-US" spc="-1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pPr marL="502920" lvl="1" indent="0">
              <a:buNone/>
            </a:pPr>
            <a:endParaRPr lang="fr-FR" sz="20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r>
              <a:rPr lang="en-US" b="1" dirty="0">
                <a:solidFill>
                  <a:schemeClr val="tx1"/>
                </a:solidFill>
                <a:latin typeface="Helvetica" panose="020B0604020202020204" pitchFamily="34" charset="0"/>
                <a:cs typeface="Helvetica" panose="020B0604020202020204" pitchFamily="34" charset="0"/>
              </a:rPr>
              <a:t>Task 2: </a:t>
            </a:r>
            <a:r>
              <a:rPr lang="en-US" dirty="0">
                <a:solidFill>
                  <a:schemeClr val="tx1"/>
                </a:solidFill>
                <a:latin typeface="Helvetica" panose="020B0604020202020204" pitchFamily="34" charset="0"/>
                <a:cs typeface="Helvetica" panose="020B0604020202020204" pitchFamily="34" charset="0"/>
              </a:rPr>
              <a:t>Review as needed the procedure through which Contracting Parties can propose new Protected Areas to be listed as SPAW sites </a:t>
            </a:r>
          </a:p>
          <a:p>
            <a:pPr marL="0" indent="0" algn="ctr">
              <a:buNone/>
            </a:pPr>
            <a:r>
              <a:rPr lang="en-US" b="1" dirty="0">
                <a:solidFill>
                  <a:schemeClr val="tx1"/>
                </a:solidFill>
                <a:latin typeface="Helvetica" panose="020B0604020202020204" pitchFamily="34" charset="0"/>
                <a:cs typeface="Helvetica" panose="020B0604020202020204" pitchFamily="34" charset="0"/>
              </a:rPr>
              <a:t>Specific tasks</a:t>
            </a:r>
          </a:p>
          <a:p>
            <a:r>
              <a:rPr lang="en-US" b="1" dirty="0">
                <a:solidFill>
                  <a:schemeClr val="tx1"/>
                </a:solidFill>
                <a:latin typeface="Helvetica" panose="020B0604020202020204" pitchFamily="34" charset="0"/>
                <a:cs typeface="Helvetica" panose="020B0604020202020204" pitchFamily="34" charset="0"/>
              </a:rPr>
              <a:t>Task 3</a:t>
            </a:r>
            <a:r>
              <a:rPr lang="en-US" dirty="0">
                <a:solidFill>
                  <a:schemeClr val="tx1"/>
                </a:solidFill>
                <a:latin typeface="Helvetica" panose="020B0604020202020204" pitchFamily="34" charset="0"/>
                <a:cs typeface="Helvetica" panose="020B0604020202020204" pitchFamily="34" charset="0"/>
              </a:rPr>
              <a:t>: The Protected Areas Working Group review the “Guidelines and Criteria for the Evaluation of Protected Areas to be Listed Under the SPAW Protocol” (2010 Guidelines), building on earlier discussions and preliminary recommendations, and prepare suggestions to simplify and streamline the process, including possible modifications to the 2010 Guidelines, for consideration at SPAW STAC11 and COP13</a:t>
            </a:r>
          </a:p>
          <a:p>
            <a:endParaRPr lang="en-US" dirty="0">
              <a:solidFill>
                <a:schemeClr val="tx1"/>
              </a:solidFill>
              <a:latin typeface="Helvetica" panose="020B0604020202020204" pitchFamily="34" charset="0"/>
              <a:cs typeface="Helvetica" panose="020B0604020202020204" pitchFamily="34" charset="0"/>
            </a:endParaRPr>
          </a:p>
          <a:p>
            <a:r>
              <a:rPr lang="en-US" b="1" dirty="0">
                <a:solidFill>
                  <a:schemeClr val="tx1"/>
                </a:solidFill>
                <a:latin typeface="Helvetica" panose="020B0604020202020204" pitchFamily="34" charset="0"/>
                <a:cs typeface="Helvetica" panose="020B0604020202020204" pitchFamily="34" charset="0"/>
              </a:rPr>
              <a:t>Task 4</a:t>
            </a:r>
            <a:r>
              <a:rPr lang="en-US" dirty="0">
                <a:solidFill>
                  <a:schemeClr val="tx1"/>
                </a:solidFill>
                <a:latin typeface="Helvetica" panose="020B0604020202020204" pitchFamily="34" charset="0"/>
                <a:cs typeface="Helvetica" panose="020B0604020202020204" pitchFamily="34" charset="0"/>
              </a:rPr>
              <a:t>: With the Species Working Group, undertake the joint task in UNEP(DEPI)CAR WG.43/INF.26, paragraph 15, for the conservation of Nassau Grouper (</a:t>
            </a:r>
            <a:r>
              <a:rPr lang="en-US" dirty="0" err="1">
                <a:solidFill>
                  <a:schemeClr val="tx1"/>
                </a:solidFill>
                <a:latin typeface="Helvetica" panose="020B0604020202020204" pitchFamily="34" charset="0"/>
                <a:cs typeface="Helvetica" panose="020B0604020202020204" pitchFamily="34" charset="0"/>
              </a:rPr>
              <a:t>Epinephelus</a:t>
            </a:r>
            <a:r>
              <a:rPr lang="en-US" dirty="0">
                <a:solidFill>
                  <a:schemeClr val="tx1"/>
                </a:solidFill>
                <a:latin typeface="Helvetica" panose="020B0604020202020204" pitchFamily="34" charset="0"/>
                <a:cs typeface="Helvetica" panose="020B0604020202020204" pitchFamily="34" charset="0"/>
              </a:rPr>
              <a:t> </a:t>
            </a:r>
            <a:r>
              <a:rPr lang="en-US" dirty="0" err="1">
                <a:solidFill>
                  <a:schemeClr val="tx1"/>
                </a:solidFill>
                <a:latin typeface="Helvetica" panose="020B0604020202020204" pitchFamily="34" charset="0"/>
                <a:cs typeface="Helvetica" panose="020B0604020202020204" pitchFamily="34" charset="0"/>
              </a:rPr>
              <a:t>striatus</a:t>
            </a:r>
            <a:r>
              <a:rPr lang="en-US" dirty="0">
                <a:solidFill>
                  <a:schemeClr val="tx1"/>
                </a:solidFill>
                <a:latin typeface="Helvetica" panose="020B0604020202020204" pitchFamily="34" charset="0"/>
                <a:cs typeface="Helvetica" panose="020B0604020202020204" pitchFamily="34" charset="0"/>
              </a:rPr>
              <a:t>), and report progress and make recommendations, as appropriate, to STAC 11</a:t>
            </a:r>
          </a:p>
        </p:txBody>
      </p:sp>
      <p:sp>
        <p:nvSpPr>
          <p:cNvPr id="6" name="Espace réservé du pied de page 5">
            <a:extLst>
              <a:ext uri="{FF2B5EF4-FFF2-40B4-BE49-F238E27FC236}">
                <a16:creationId xmlns:a16="http://schemas.microsoft.com/office/drawing/2014/main" id="{2F45F8EC-AB52-429B-94D1-E00552C0E7DE}"/>
              </a:ext>
            </a:extLst>
          </p:cNvPr>
          <p:cNvSpPr>
            <a:spLocks noGrp="1"/>
          </p:cNvSpPr>
          <p:nvPr>
            <p:ph type="ftr" sz="quarter" idx="11"/>
          </p:nvPr>
        </p:nvSpPr>
        <p:spPr/>
        <p:txBody>
          <a:bodyPr/>
          <a:lstStyle/>
          <a:p>
            <a:r>
              <a:rPr lang="en-US"/>
              <a:t>STAC 11</a:t>
            </a:r>
            <a:endParaRPr lang="en-US" dirty="0"/>
          </a:p>
        </p:txBody>
      </p:sp>
      <p:sp>
        <p:nvSpPr>
          <p:cNvPr id="7" name="Espace réservé du numéro de diapositive 6">
            <a:extLst>
              <a:ext uri="{FF2B5EF4-FFF2-40B4-BE49-F238E27FC236}">
                <a16:creationId xmlns:a16="http://schemas.microsoft.com/office/drawing/2014/main" id="{26E19384-EAF5-4D44-9E85-74CB61FB2523}"/>
              </a:ext>
            </a:extLst>
          </p:cNvPr>
          <p:cNvSpPr>
            <a:spLocks noGrp="1"/>
          </p:cNvSpPr>
          <p:nvPr>
            <p:ph type="sldNum" sz="quarter" idx="12"/>
          </p:nvPr>
        </p:nvSpPr>
        <p:spPr/>
        <p:txBody>
          <a:bodyPr/>
          <a:lstStyle/>
          <a:p>
            <a:fld id="{6D22F896-40B5-4ADD-8801-0D06FADFA095}" type="slidenum">
              <a:rPr lang="en-US" smtClean="0"/>
              <a:t>5</a:t>
            </a:fld>
            <a:endParaRPr lang="en-US" dirty="0"/>
          </a:p>
        </p:txBody>
      </p:sp>
      <p:sp>
        <p:nvSpPr>
          <p:cNvPr id="8" name="Espace réservé de la date 7">
            <a:extLst>
              <a:ext uri="{FF2B5EF4-FFF2-40B4-BE49-F238E27FC236}">
                <a16:creationId xmlns:a16="http://schemas.microsoft.com/office/drawing/2014/main" id="{6CA94004-AA67-4CC8-896C-D95C08B6707F}"/>
              </a:ext>
            </a:extLst>
          </p:cNvPr>
          <p:cNvSpPr>
            <a:spLocks noGrp="1"/>
          </p:cNvSpPr>
          <p:nvPr>
            <p:ph type="dt" sz="half" idx="10"/>
          </p:nvPr>
        </p:nvSpPr>
        <p:spPr/>
        <p:txBody>
          <a:bodyPr/>
          <a:lstStyle/>
          <a:p>
            <a:r>
              <a:rPr lang="en-US"/>
              <a:t>6/30/2025 - 7/04/2025</a:t>
            </a:r>
            <a:endParaRPr lang="en-US" dirty="0"/>
          </a:p>
        </p:txBody>
      </p:sp>
    </p:spTree>
    <p:extLst>
      <p:ext uri="{BB962C8B-B14F-4D97-AF65-F5344CB8AC3E}">
        <p14:creationId xmlns:p14="http://schemas.microsoft.com/office/powerpoint/2010/main" val="2007988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0518AEC-6B8A-466A-AECF-A25D75FE0452}"/>
              </a:ext>
            </a:extLst>
          </p:cNvPr>
          <p:cNvSpPr>
            <a:spLocks noGrp="1"/>
          </p:cNvSpPr>
          <p:nvPr>
            <p:ph type="title"/>
          </p:nvPr>
        </p:nvSpPr>
        <p:spPr/>
        <p:txBody>
          <a:bodyPr/>
          <a:lstStyle/>
          <a:p>
            <a:r>
              <a:rPr lang="en-US" dirty="0"/>
              <a:t>Timeline and general functioning</a:t>
            </a:r>
          </a:p>
        </p:txBody>
      </p:sp>
      <p:sp>
        <p:nvSpPr>
          <p:cNvPr id="5" name="Espace réservé du contenu 4">
            <a:extLst>
              <a:ext uri="{FF2B5EF4-FFF2-40B4-BE49-F238E27FC236}">
                <a16:creationId xmlns:a16="http://schemas.microsoft.com/office/drawing/2014/main" id="{9965EF0A-262F-48A5-9B23-02BE61C4552D}"/>
              </a:ext>
            </a:extLst>
          </p:cNvPr>
          <p:cNvSpPr>
            <a:spLocks noGrp="1"/>
          </p:cNvSpPr>
          <p:nvPr>
            <p:ph idx="1"/>
          </p:nvPr>
        </p:nvSpPr>
        <p:spPr>
          <a:xfrm>
            <a:off x="3590693" y="136525"/>
            <a:ext cx="7593775" cy="6584950"/>
          </a:xfrm>
        </p:spPr>
        <p:txBody>
          <a:bodyPr>
            <a:normAutofit lnSpcReduction="10000"/>
          </a:bodyPr>
          <a:lstStyle/>
          <a:p>
            <a:r>
              <a:rPr lang="en-US"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Task 1: </a:t>
            </a:r>
            <a:r>
              <a:rPr lang="en-US"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Review and provide the basis for recommendations on proposals from Contracting Parties to add new protected areas to the SPAW Protocol annexes</a:t>
            </a:r>
            <a:endParaRPr lang="en-US" spc="-1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pPr marL="502920" lvl="1" indent="0">
              <a:buNone/>
            </a:pPr>
            <a:endParaRPr lang="fr-FR" sz="20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r>
              <a:rPr lang="en-US" b="1" dirty="0">
                <a:solidFill>
                  <a:schemeClr val="tx1"/>
                </a:solidFill>
                <a:latin typeface="Helvetica" panose="020B0604020202020204" pitchFamily="34" charset="0"/>
                <a:cs typeface="Helvetica" panose="020B0604020202020204" pitchFamily="34" charset="0"/>
              </a:rPr>
              <a:t>Task 2: </a:t>
            </a:r>
            <a:r>
              <a:rPr lang="en-US" dirty="0">
                <a:solidFill>
                  <a:schemeClr val="tx1"/>
                </a:solidFill>
                <a:latin typeface="Helvetica" panose="020B0604020202020204" pitchFamily="34" charset="0"/>
                <a:cs typeface="Helvetica" panose="020B0604020202020204" pitchFamily="34" charset="0"/>
              </a:rPr>
              <a:t>Review as needed the procedure through which Contracting Parties can propose new Protected Areas to be listed as SPAW sites </a:t>
            </a:r>
          </a:p>
          <a:p>
            <a:pPr marL="0" indent="0" algn="ctr">
              <a:buNone/>
            </a:pPr>
            <a:r>
              <a:rPr lang="en-US" b="1" dirty="0">
                <a:solidFill>
                  <a:schemeClr val="tx1"/>
                </a:solidFill>
                <a:latin typeface="Helvetica" panose="020B0604020202020204" pitchFamily="34" charset="0"/>
                <a:cs typeface="Helvetica" panose="020B0604020202020204" pitchFamily="34" charset="0"/>
              </a:rPr>
              <a:t>Specific tasks</a:t>
            </a:r>
          </a:p>
          <a:p>
            <a:r>
              <a:rPr lang="en-US" b="1" dirty="0">
                <a:solidFill>
                  <a:schemeClr val="tx1"/>
                </a:solidFill>
                <a:latin typeface="Helvetica" panose="020B0604020202020204" pitchFamily="34" charset="0"/>
                <a:cs typeface="Helvetica" panose="020B0604020202020204" pitchFamily="34" charset="0"/>
              </a:rPr>
              <a:t>Task 3</a:t>
            </a:r>
            <a:r>
              <a:rPr lang="en-US" dirty="0">
                <a:solidFill>
                  <a:schemeClr val="tx1"/>
                </a:solidFill>
                <a:latin typeface="Helvetica" panose="020B0604020202020204" pitchFamily="34" charset="0"/>
                <a:cs typeface="Helvetica" panose="020B0604020202020204" pitchFamily="34" charset="0"/>
              </a:rPr>
              <a:t>: The Protected Areas Working Group review the “Guidelines and Criteria for the Evaluation of Protected Areas to be Listed Under the SPAW Protocol” (2010 Guidelines), building on earlier discussions and preliminary recommendations, and prepare suggestions to simplify and streamline the process, including possible modifications to the 2010 Guidelines, for consideration at SPAW STAC11 and COP13</a:t>
            </a:r>
          </a:p>
          <a:p>
            <a:endParaRPr lang="en-US" dirty="0">
              <a:solidFill>
                <a:schemeClr val="tx1"/>
              </a:solidFill>
              <a:latin typeface="Helvetica" panose="020B0604020202020204" pitchFamily="34" charset="0"/>
              <a:cs typeface="Helvetica" panose="020B0604020202020204" pitchFamily="34" charset="0"/>
            </a:endParaRPr>
          </a:p>
          <a:p>
            <a:r>
              <a:rPr lang="en-US" b="1" dirty="0">
                <a:solidFill>
                  <a:schemeClr val="tx1"/>
                </a:solidFill>
                <a:latin typeface="Helvetica" panose="020B0604020202020204" pitchFamily="34" charset="0"/>
                <a:cs typeface="Helvetica" panose="020B0604020202020204" pitchFamily="34" charset="0"/>
              </a:rPr>
              <a:t>Task 4</a:t>
            </a:r>
            <a:r>
              <a:rPr lang="en-US" dirty="0">
                <a:solidFill>
                  <a:schemeClr val="tx1"/>
                </a:solidFill>
                <a:latin typeface="Helvetica" panose="020B0604020202020204" pitchFamily="34" charset="0"/>
                <a:cs typeface="Helvetica" panose="020B0604020202020204" pitchFamily="34" charset="0"/>
              </a:rPr>
              <a:t>: With the Species Working Group, undertake the joint task in UNEP(DEPI)CAR WG.43/INF.26, paragraph 15, for the conservation of Nassau Grouper (</a:t>
            </a:r>
            <a:r>
              <a:rPr lang="en-US" dirty="0" err="1">
                <a:solidFill>
                  <a:schemeClr val="tx1"/>
                </a:solidFill>
                <a:latin typeface="Helvetica" panose="020B0604020202020204" pitchFamily="34" charset="0"/>
                <a:cs typeface="Helvetica" panose="020B0604020202020204" pitchFamily="34" charset="0"/>
              </a:rPr>
              <a:t>Epinephelus</a:t>
            </a:r>
            <a:r>
              <a:rPr lang="en-US" dirty="0">
                <a:solidFill>
                  <a:schemeClr val="tx1"/>
                </a:solidFill>
                <a:latin typeface="Helvetica" panose="020B0604020202020204" pitchFamily="34" charset="0"/>
                <a:cs typeface="Helvetica" panose="020B0604020202020204" pitchFamily="34" charset="0"/>
              </a:rPr>
              <a:t> </a:t>
            </a:r>
            <a:r>
              <a:rPr lang="en-US" dirty="0" err="1">
                <a:solidFill>
                  <a:schemeClr val="tx1"/>
                </a:solidFill>
                <a:latin typeface="Helvetica" panose="020B0604020202020204" pitchFamily="34" charset="0"/>
                <a:cs typeface="Helvetica" panose="020B0604020202020204" pitchFamily="34" charset="0"/>
              </a:rPr>
              <a:t>striatus</a:t>
            </a:r>
            <a:r>
              <a:rPr lang="en-US" dirty="0">
                <a:solidFill>
                  <a:schemeClr val="tx1"/>
                </a:solidFill>
                <a:latin typeface="Helvetica" panose="020B0604020202020204" pitchFamily="34" charset="0"/>
                <a:cs typeface="Helvetica" panose="020B0604020202020204" pitchFamily="34" charset="0"/>
              </a:rPr>
              <a:t>), and report progress and make recommendations, as appropriate, to STAC 11</a:t>
            </a:r>
          </a:p>
        </p:txBody>
      </p:sp>
      <p:sp>
        <p:nvSpPr>
          <p:cNvPr id="6" name="Espace réservé du pied de page 5">
            <a:extLst>
              <a:ext uri="{FF2B5EF4-FFF2-40B4-BE49-F238E27FC236}">
                <a16:creationId xmlns:a16="http://schemas.microsoft.com/office/drawing/2014/main" id="{2F45F8EC-AB52-429B-94D1-E00552C0E7DE}"/>
              </a:ext>
            </a:extLst>
          </p:cNvPr>
          <p:cNvSpPr>
            <a:spLocks noGrp="1"/>
          </p:cNvSpPr>
          <p:nvPr>
            <p:ph type="ftr" sz="quarter" idx="11"/>
          </p:nvPr>
        </p:nvSpPr>
        <p:spPr/>
        <p:txBody>
          <a:bodyPr/>
          <a:lstStyle/>
          <a:p>
            <a:r>
              <a:rPr lang="en-US"/>
              <a:t>STAC 11</a:t>
            </a:r>
            <a:endParaRPr lang="en-US" dirty="0"/>
          </a:p>
        </p:txBody>
      </p:sp>
      <p:sp>
        <p:nvSpPr>
          <p:cNvPr id="7" name="Espace réservé du numéro de diapositive 6">
            <a:extLst>
              <a:ext uri="{FF2B5EF4-FFF2-40B4-BE49-F238E27FC236}">
                <a16:creationId xmlns:a16="http://schemas.microsoft.com/office/drawing/2014/main" id="{26E19384-EAF5-4D44-9E85-74CB61FB2523}"/>
              </a:ext>
            </a:extLst>
          </p:cNvPr>
          <p:cNvSpPr>
            <a:spLocks noGrp="1"/>
          </p:cNvSpPr>
          <p:nvPr>
            <p:ph type="sldNum" sz="quarter" idx="12"/>
          </p:nvPr>
        </p:nvSpPr>
        <p:spPr/>
        <p:txBody>
          <a:bodyPr/>
          <a:lstStyle/>
          <a:p>
            <a:fld id="{6D22F896-40B5-4ADD-8801-0D06FADFA095}" type="slidenum">
              <a:rPr lang="en-US" smtClean="0"/>
              <a:t>6</a:t>
            </a:fld>
            <a:endParaRPr lang="en-US" dirty="0"/>
          </a:p>
        </p:txBody>
      </p:sp>
      <p:sp>
        <p:nvSpPr>
          <p:cNvPr id="8" name="Espace réservé de la date 7">
            <a:extLst>
              <a:ext uri="{FF2B5EF4-FFF2-40B4-BE49-F238E27FC236}">
                <a16:creationId xmlns:a16="http://schemas.microsoft.com/office/drawing/2014/main" id="{6CA94004-AA67-4CC8-896C-D95C08B6707F}"/>
              </a:ext>
            </a:extLst>
          </p:cNvPr>
          <p:cNvSpPr>
            <a:spLocks noGrp="1"/>
          </p:cNvSpPr>
          <p:nvPr>
            <p:ph type="dt" sz="half" idx="10"/>
          </p:nvPr>
        </p:nvSpPr>
        <p:spPr/>
        <p:txBody>
          <a:bodyPr/>
          <a:lstStyle/>
          <a:p>
            <a:r>
              <a:rPr lang="en-US"/>
              <a:t>6/30/2025 - 7/04/2025</a:t>
            </a:r>
            <a:endParaRPr lang="en-US" dirty="0"/>
          </a:p>
        </p:txBody>
      </p:sp>
    </p:spTree>
    <p:extLst>
      <p:ext uri="{BB962C8B-B14F-4D97-AF65-F5344CB8AC3E}">
        <p14:creationId xmlns:p14="http://schemas.microsoft.com/office/powerpoint/2010/main" val="2406418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EE44B4-5AD0-44F1-883B-BE660BA9CAE5}"/>
              </a:ext>
            </a:extLst>
          </p:cNvPr>
          <p:cNvSpPr>
            <a:spLocks noGrp="1"/>
          </p:cNvSpPr>
          <p:nvPr>
            <p:ph type="title"/>
          </p:nvPr>
        </p:nvSpPr>
        <p:spPr/>
        <p:txBody>
          <a:bodyPr/>
          <a:lstStyle/>
          <a:p>
            <a:r>
              <a:rPr lang="en-US" dirty="0"/>
              <a:t>Task 1: </a:t>
            </a:r>
            <a:r>
              <a:rPr lang="en-US" sz="2800" dirty="0"/>
              <a:t>recommendations on proposals</a:t>
            </a:r>
          </a:p>
        </p:txBody>
      </p:sp>
      <p:sp>
        <p:nvSpPr>
          <p:cNvPr id="6" name="Espace réservé du pied de page 5">
            <a:extLst>
              <a:ext uri="{FF2B5EF4-FFF2-40B4-BE49-F238E27FC236}">
                <a16:creationId xmlns:a16="http://schemas.microsoft.com/office/drawing/2014/main" id="{A3F9B312-2E14-412F-B159-1B5CFBC950F8}"/>
              </a:ext>
            </a:extLst>
          </p:cNvPr>
          <p:cNvSpPr>
            <a:spLocks noGrp="1"/>
          </p:cNvSpPr>
          <p:nvPr>
            <p:ph type="ftr" sz="quarter" idx="11"/>
          </p:nvPr>
        </p:nvSpPr>
        <p:spPr/>
        <p:txBody>
          <a:bodyPr/>
          <a:lstStyle/>
          <a:p>
            <a:r>
              <a:rPr lang="en-US" dirty="0"/>
              <a:t>STAC 11</a:t>
            </a:r>
          </a:p>
        </p:txBody>
      </p:sp>
      <p:sp>
        <p:nvSpPr>
          <p:cNvPr id="7" name="Espace réservé du numéro de diapositive 6">
            <a:extLst>
              <a:ext uri="{FF2B5EF4-FFF2-40B4-BE49-F238E27FC236}">
                <a16:creationId xmlns:a16="http://schemas.microsoft.com/office/drawing/2014/main" id="{36F8A9F2-4AC4-44E0-A812-1987099A8237}"/>
              </a:ext>
            </a:extLst>
          </p:cNvPr>
          <p:cNvSpPr>
            <a:spLocks noGrp="1"/>
          </p:cNvSpPr>
          <p:nvPr>
            <p:ph type="sldNum" sz="quarter" idx="12"/>
          </p:nvPr>
        </p:nvSpPr>
        <p:spPr/>
        <p:txBody>
          <a:bodyPr/>
          <a:lstStyle/>
          <a:p>
            <a:fld id="{6D22F896-40B5-4ADD-8801-0D06FADFA095}" type="slidenum">
              <a:rPr lang="en-US" smtClean="0"/>
              <a:t>7</a:t>
            </a:fld>
            <a:endParaRPr lang="en-US" dirty="0"/>
          </a:p>
        </p:txBody>
      </p:sp>
      <p:sp>
        <p:nvSpPr>
          <p:cNvPr id="8" name="Espace réservé de la date 7">
            <a:extLst>
              <a:ext uri="{FF2B5EF4-FFF2-40B4-BE49-F238E27FC236}">
                <a16:creationId xmlns:a16="http://schemas.microsoft.com/office/drawing/2014/main" id="{F1527D79-229F-493B-82BC-1ECBE9B39943}"/>
              </a:ext>
            </a:extLst>
          </p:cNvPr>
          <p:cNvSpPr>
            <a:spLocks noGrp="1"/>
          </p:cNvSpPr>
          <p:nvPr>
            <p:ph type="dt" sz="half" idx="10"/>
          </p:nvPr>
        </p:nvSpPr>
        <p:spPr/>
        <p:txBody>
          <a:bodyPr/>
          <a:lstStyle/>
          <a:p>
            <a:r>
              <a:rPr lang="en-US"/>
              <a:t>6/30/2025 - 7/04/2025</a:t>
            </a:r>
            <a:endParaRPr lang="en-US" dirty="0"/>
          </a:p>
        </p:txBody>
      </p:sp>
      <p:sp>
        <p:nvSpPr>
          <p:cNvPr id="9" name="Espace réservé du contenu 4">
            <a:extLst>
              <a:ext uri="{FF2B5EF4-FFF2-40B4-BE49-F238E27FC236}">
                <a16:creationId xmlns:a16="http://schemas.microsoft.com/office/drawing/2014/main" id="{73B7388D-C9F5-465B-9107-CF24C2A85B3F}"/>
              </a:ext>
            </a:extLst>
          </p:cNvPr>
          <p:cNvSpPr txBox="1">
            <a:spLocks/>
          </p:cNvSpPr>
          <p:nvPr/>
        </p:nvSpPr>
        <p:spPr>
          <a:xfrm>
            <a:off x="3556001" y="136525"/>
            <a:ext cx="7780868" cy="6000623"/>
          </a:xfrm>
          <a:prstGeom prst="rect">
            <a:avLst/>
          </a:prstGeom>
        </p:spPr>
        <p:txBody>
          <a:bodyPr vert="horz" lIns="91440" tIns="45720" rIns="91440" bIns="45720" rtlCol="0" anchor="ctr">
            <a:normAutofit fontScale="62500" lnSpcReduction="20000"/>
          </a:bodyPr>
          <a:lstStyle>
            <a:lvl1pPr marL="182880" indent="-182880" algn="l" defTabSz="914400" rtl="0" eaLnBrk="1" latinLnBrk="0" hangingPunct="1">
              <a:lnSpc>
                <a:spcPct val="90000"/>
              </a:lnSpc>
              <a:spcBef>
                <a:spcPts val="1200"/>
              </a:spcBef>
              <a:buClr>
                <a:srgbClr val="FF0000"/>
              </a:buClr>
              <a:buFont typeface="Courier New" panose="02070309020205020404" pitchFamily="49" charset="0"/>
              <a:buChar char="o"/>
              <a:defRPr sz="2000" kern="1200">
                <a:solidFill>
                  <a:schemeClr val="tx1">
                    <a:lumMod val="65000"/>
                    <a:lumOff val="35000"/>
                  </a:schemeClr>
                </a:solidFill>
                <a:latin typeface="Helvetica" pitchFamily="2" charset="0"/>
                <a:ea typeface="+mn-ea"/>
                <a:cs typeface="+mn-cs"/>
              </a:defRPr>
            </a:lvl1pPr>
            <a:lvl2pPr marL="6858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800" kern="1200">
                <a:solidFill>
                  <a:schemeClr val="tx1">
                    <a:lumMod val="65000"/>
                    <a:lumOff val="35000"/>
                  </a:schemeClr>
                </a:solidFill>
                <a:latin typeface="Helvetica" pitchFamily="2" charset="0"/>
                <a:ea typeface="+mn-ea"/>
                <a:cs typeface="+mn-cs"/>
              </a:defRPr>
            </a:lvl2pPr>
            <a:lvl3pPr marL="11430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600" kern="1200">
                <a:solidFill>
                  <a:schemeClr val="tx1">
                    <a:lumMod val="65000"/>
                    <a:lumOff val="35000"/>
                  </a:schemeClr>
                </a:solidFill>
                <a:latin typeface="Helvetica" pitchFamily="2" charset="0"/>
                <a:ea typeface="+mn-ea"/>
                <a:cs typeface="+mn-cs"/>
              </a:defRPr>
            </a:lvl3pPr>
            <a:lvl4pPr marL="16002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4pPr>
            <a:lvl5pPr marL="20574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buFont typeface="Courier New" panose="02070309020205020404" pitchFamily="49" charset="0"/>
              <a:buNone/>
            </a:pPr>
            <a:r>
              <a:rPr lang="en-US" sz="2200" b="1" u="sng"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Park Marino Aruba</a:t>
            </a:r>
            <a:r>
              <a:rPr lang="en-US" sz="22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a:t>
            </a:r>
            <a:endParaRPr lang="en-US" sz="2200" b="1" dirty="0">
              <a:solidFill>
                <a:schemeClr val="tx1"/>
              </a:solidFill>
              <a:latin typeface="Helvetica" panose="020B0604020202020204" pitchFamily="34" charset="0"/>
              <a:ea typeface="Arial" panose="020B0604020202020204" pitchFamily="34" charset="0"/>
              <a:cs typeface="Helvetica" panose="020B0604020202020204" pitchFamily="34" charset="0"/>
            </a:endParaRPr>
          </a:p>
          <a:p>
            <a:pPr marR="287655" algn="just" fontAlgn="base">
              <a:lnSpc>
                <a:spcPct val="115000"/>
              </a:lnSpc>
              <a:spcAft>
                <a:spcPts val="600"/>
              </a:spcAft>
            </a:pPr>
            <a:r>
              <a:rPr lang="en-US" sz="22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Date of submission: January 31</a:t>
            </a:r>
            <a:r>
              <a:rPr lang="en-US" sz="2200" baseline="30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st</a:t>
            </a:r>
            <a:r>
              <a:rPr lang="en-US" sz="22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 2021</a:t>
            </a:r>
          </a:p>
          <a:p>
            <a:pPr marR="287655" algn="just" fontAlgn="base">
              <a:lnSpc>
                <a:spcPct val="115000"/>
              </a:lnSpc>
              <a:spcAft>
                <a:spcPts val="600"/>
              </a:spcAft>
            </a:pPr>
            <a:r>
              <a:rPr lang="en-US" sz="2200" dirty="0">
                <a:solidFill>
                  <a:schemeClr val="tx1"/>
                </a:solidFill>
                <a:latin typeface="Helvetica" panose="020B0604020202020204" pitchFamily="34" charset="0"/>
                <a:ea typeface="Arial" panose="020B0604020202020204" pitchFamily="34" charset="0"/>
                <a:cs typeface="Helvetica" panose="020B0604020202020204" pitchFamily="34" charset="0"/>
              </a:rPr>
              <a:t>Area name: Parke Marino Aruba</a:t>
            </a:r>
          </a:p>
          <a:p>
            <a:pPr marR="287655" algn="just" fontAlgn="base">
              <a:lnSpc>
                <a:spcPct val="115000"/>
              </a:lnSpc>
              <a:spcAft>
                <a:spcPts val="600"/>
              </a:spcAft>
            </a:pPr>
            <a:r>
              <a:rPr lang="en-US" sz="2200" dirty="0">
                <a:solidFill>
                  <a:schemeClr val="tx1"/>
                </a:solidFill>
                <a:latin typeface="Helvetica" panose="020B0604020202020204" pitchFamily="34" charset="0"/>
                <a:ea typeface="Arial" panose="020B0604020202020204" pitchFamily="34" charset="0"/>
                <a:cs typeface="Helvetica" panose="020B0604020202020204" pitchFamily="34" charset="0"/>
              </a:rPr>
              <a:t>Stakeholders: </a:t>
            </a:r>
            <a:r>
              <a:rPr lang="en-US" sz="2200" dirty="0" err="1">
                <a:solidFill>
                  <a:schemeClr val="tx1"/>
                </a:solidFill>
                <a:latin typeface="Helvetica" panose="020B0604020202020204" pitchFamily="34" charset="0"/>
                <a:ea typeface="Arial" panose="020B0604020202020204" pitchFamily="34" charset="0"/>
                <a:cs typeface="Helvetica" panose="020B0604020202020204" pitchFamily="34" charset="0"/>
              </a:rPr>
              <a:t>Fundacion</a:t>
            </a:r>
            <a:r>
              <a:rPr lang="en-US" sz="2200" dirty="0">
                <a:solidFill>
                  <a:schemeClr val="tx1"/>
                </a:solidFill>
                <a:latin typeface="Helvetica" panose="020B0604020202020204" pitchFamily="34" charset="0"/>
                <a:ea typeface="Arial" panose="020B0604020202020204" pitchFamily="34" charset="0"/>
                <a:cs typeface="Helvetica" panose="020B0604020202020204" pitchFamily="34" charset="0"/>
              </a:rPr>
              <a:t> Parke Nacional Aruba</a:t>
            </a:r>
            <a:endParaRPr lang="fr-FR" sz="2200" dirty="0">
              <a:solidFill>
                <a:schemeClr val="tx1"/>
              </a:solidFill>
              <a:latin typeface="Helvetica" panose="020B0604020202020204" pitchFamily="34" charset="0"/>
              <a:ea typeface="Arial" panose="020B0604020202020204" pitchFamily="34" charset="0"/>
              <a:cs typeface="Helvetica" panose="020B0604020202020204" pitchFamily="34" charset="0"/>
            </a:endParaRPr>
          </a:p>
          <a:p>
            <a:pPr marL="0" marR="287655" indent="0" algn="just" fontAlgn="base">
              <a:lnSpc>
                <a:spcPct val="115000"/>
              </a:lnSpc>
              <a:spcAft>
                <a:spcPts val="600"/>
              </a:spcAft>
              <a:buNone/>
            </a:pPr>
            <a:r>
              <a:rPr lang="en-US" sz="2200" b="1" u="sng" dirty="0">
                <a:solidFill>
                  <a:schemeClr val="tx1"/>
                </a:solidFill>
                <a:latin typeface="Helvetica" panose="020B0604020202020204" pitchFamily="34" charset="0"/>
                <a:cs typeface="Helvetica" panose="020B0604020202020204" pitchFamily="34" charset="0"/>
              </a:rPr>
              <a:t>The SPAW COP 12 decided that:</a:t>
            </a:r>
          </a:p>
          <a:p>
            <a:pPr marR="287655" fontAlgn="base">
              <a:lnSpc>
                <a:spcPct val="120000"/>
              </a:lnSpc>
              <a:spcBef>
                <a:spcPts val="0"/>
              </a:spcBef>
            </a:pPr>
            <a:r>
              <a:rPr lang="en-US" sz="2200" b="1" dirty="0">
                <a:solidFill>
                  <a:schemeClr val="tx1"/>
                </a:solidFill>
                <a:latin typeface="Helvetica" panose="020B0604020202020204" pitchFamily="34" charset="0"/>
                <a:cs typeface="Helvetica" panose="020B0604020202020204" pitchFamily="34" charset="0"/>
              </a:rPr>
              <a:t>“</a:t>
            </a:r>
            <a:r>
              <a:rPr lang="en-US" sz="2100" dirty="0">
                <a:solidFill>
                  <a:schemeClr val="tx1"/>
                </a:solidFill>
                <a:latin typeface="Helvetica" panose="020B0604020202020204" pitchFamily="34" charset="0"/>
                <a:cs typeface="Helvetica" panose="020B0604020202020204" pitchFamily="34" charset="0"/>
              </a:rPr>
              <a:t>SPAW STAC10 request the Protected Areas Working group to assess the response of Aruba, representing the Kingdom of the Netherlands, on three key points in their nomination of Parke Marino Aruba:</a:t>
            </a:r>
          </a:p>
          <a:p>
            <a:pPr marL="0" marR="287655" indent="0" fontAlgn="base">
              <a:lnSpc>
                <a:spcPct val="120000"/>
              </a:lnSpc>
              <a:spcBef>
                <a:spcPts val="0"/>
              </a:spcBef>
              <a:buNone/>
            </a:pPr>
            <a:r>
              <a:rPr lang="en-US" sz="2100" dirty="0" err="1">
                <a:solidFill>
                  <a:schemeClr val="tx1"/>
                </a:solidFill>
                <a:latin typeface="Helvetica" panose="020B0604020202020204" pitchFamily="34" charset="0"/>
                <a:cs typeface="Helvetica" panose="020B0604020202020204" pitchFamily="34" charset="0"/>
              </a:rPr>
              <a:t>i</a:t>
            </a:r>
            <a:r>
              <a:rPr lang="en-US" sz="2100" dirty="0">
                <a:solidFill>
                  <a:schemeClr val="tx1"/>
                </a:solidFill>
                <a:latin typeface="Helvetica" panose="020B0604020202020204" pitchFamily="34" charset="0"/>
                <a:cs typeface="Helvetica" panose="020B0604020202020204" pitchFamily="34" charset="0"/>
              </a:rPr>
              <a:t>. The nomination document should include more references to publications, documents, and all relevant sources of information provided on ecological and cultural/ socio-economic aspects.</a:t>
            </a:r>
          </a:p>
          <a:p>
            <a:pPr marL="0" marR="287655" indent="0" fontAlgn="base">
              <a:lnSpc>
                <a:spcPct val="120000"/>
              </a:lnSpc>
              <a:spcBef>
                <a:spcPts val="0"/>
              </a:spcBef>
              <a:buNone/>
            </a:pPr>
            <a:r>
              <a:rPr lang="en-US" sz="2100" dirty="0">
                <a:solidFill>
                  <a:schemeClr val="tx1"/>
                </a:solidFill>
                <a:latin typeface="Helvetica" panose="020B0604020202020204" pitchFamily="34" charset="0"/>
                <a:cs typeface="Helvetica" panose="020B0604020202020204" pitchFamily="34" charset="0"/>
              </a:rPr>
              <a:t>ii. A Management Plan must be elaborated and validated in consultation with a broad range of stakeholders, then implemented prior to submitting the application.</a:t>
            </a:r>
          </a:p>
          <a:p>
            <a:pPr marL="0" marR="287655" indent="0" fontAlgn="base">
              <a:lnSpc>
                <a:spcPct val="120000"/>
              </a:lnSpc>
              <a:spcBef>
                <a:spcPts val="0"/>
              </a:spcBef>
              <a:buNone/>
            </a:pPr>
            <a:r>
              <a:rPr lang="en-US" sz="2100" dirty="0">
                <a:solidFill>
                  <a:schemeClr val="tx1"/>
                </a:solidFill>
                <a:latin typeface="Helvetica" panose="020B0604020202020204" pitchFamily="34" charset="0"/>
                <a:cs typeface="Helvetica" panose="020B0604020202020204" pitchFamily="34" charset="0"/>
              </a:rPr>
              <a:t>iii. An evaluation framework to monitor the success of the management must be established.”</a:t>
            </a:r>
            <a:endParaRPr lang="fr-FR" sz="2200" b="1" u="sng" dirty="0">
              <a:solidFill>
                <a:schemeClr val="tx1"/>
              </a:solidFill>
              <a:latin typeface="Helvetica" panose="020B0604020202020204" pitchFamily="34" charset="0"/>
              <a:cs typeface="Helvetica" panose="020B0604020202020204" pitchFamily="34" charset="0"/>
            </a:endParaRPr>
          </a:p>
          <a:p>
            <a:pPr marL="0" marR="287655" indent="0" algn="just" fontAlgn="base">
              <a:lnSpc>
                <a:spcPct val="115000"/>
              </a:lnSpc>
              <a:spcAft>
                <a:spcPts val="600"/>
              </a:spcAft>
              <a:buNone/>
            </a:pPr>
            <a:r>
              <a:rPr lang="en-US" sz="2200" b="1" u="sng" dirty="0">
                <a:solidFill>
                  <a:schemeClr val="tx1"/>
                </a:solidFill>
                <a:latin typeface="Helvetica" panose="020B0604020202020204" pitchFamily="34" charset="0"/>
                <a:cs typeface="Helvetica" panose="020B0604020202020204" pitchFamily="34" charset="0"/>
              </a:rPr>
              <a:t>Additional documents</a:t>
            </a:r>
            <a:endParaRPr lang="fr-FR" sz="2200" b="1" u="sng" dirty="0">
              <a:solidFill>
                <a:schemeClr val="tx1"/>
              </a:solidFill>
              <a:latin typeface="Helvetica" panose="020B0604020202020204" pitchFamily="34" charset="0"/>
              <a:cs typeface="Helvetica" panose="020B0604020202020204" pitchFamily="34" charset="0"/>
            </a:endParaRPr>
          </a:p>
          <a:p>
            <a:r>
              <a:rPr lang="en-US" sz="22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Submitted on February 14</a:t>
            </a:r>
            <a:r>
              <a:rPr lang="en-US" sz="2200" baseline="30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th</a:t>
            </a:r>
            <a:r>
              <a:rPr lang="en-US" sz="22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 2025</a:t>
            </a:r>
          </a:p>
          <a:p>
            <a:pPr lvl="1">
              <a:lnSpc>
                <a:spcPct val="120000"/>
              </a:lnSpc>
              <a:spcBef>
                <a:spcPts val="600"/>
              </a:spcBef>
              <a:spcAft>
                <a:spcPts val="600"/>
              </a:spcAft>
            </a:pPr>
            <a:r>
              <a:rPr lang="en-US" sz="2000" dirty="0">
                <a:solidFill>
                  <a:schemeClr val="tx1"/>
                </a:solidFill>
                <a:latin typeface="Helvetica" panose="020B0604020202020204" pitchFamily="34" charset="0"/>
                <a:cs typeface="Helvetica" panose="020B0604020202020204" pitchFamily="34" charset="0"/>
              </a:rPr>
              <a:t>Protected Area Conservation Management Framework 2025-2034</a:t>
            </a:r>
          </a:p>
          <a:p>
            <a:pPr lvl="1">
              <a:lnSpc>
                <a:spcPct val="120000"/>
              </a:lnSpc>
              <a:spcBef>
                <a:spcPts val="600"/>
              </a:spcBef>
              <a:spcAft>
                <a:spcPts val="600"/>
              </a:spcAft>
            </a:pPr>
            <a:r>
              <a:rPr lang="en-US" sz="2000" dirty="0">
                <a:solidFill>
                  <a:schemeClr val="tx1"/>
                </a:solidFill>
                <a:latin typeface="Helvetica" panose="020B0604020202020204" pitchFamily="34" charset="0"/>
                <a:cs typeface="Helvetica" panose="020B0604020202020204" pitchFamily="34" charset="0"/>
              </a:rPr>
              <a:t>Marine Protected Area Conservation Management Plan 2025-2029</a:t>
            </a:r>
          </a:p>
          <a:p>
            <a:pPr lvl="1">
              <a:lnSpc>
                <a:spcPct val="120000"/>
              </a:lnSpc>
              <a:spcBef>
                <a:spcPts val="600"/>
              </a:spcBef>
              <a:spcAft>
                <a:spcPts val="600"/>
              </a:spcAft>
            </a:pPr>
            <a:r>
              <a:rPr lang="en-US" sz="2000" dirty="0">
                <a:solidFill>
                  <a:schemeClr val="tx1"/>
                </a:solidFill>
                <a:latin typeface="Helvetica" panose="020B0604020202020204" pitchFamily="34" charset="0"/>
                <a:cs typeface="Helvetica" panose="020B0604020202020204" pitchFamily="34" charset="0"/>
              </a:rPr>
              <a:t>8 appendices, including a 5-year target and prioritized actions, a business plan, a list of prohibited, restricted and permitted activities, species lists, and stakeholder engagement.</a:t>
            </a:r>
            <a:endParaRPr lang="en-US" dirty="0">
              <a:solidFill>
                <a:schemeClr val="tx1"/>
              </a:solidFill>
            </a:endParaRPr>
          </a:p>
        </p:txBody>
      </p:sp>
    </p:spTree>
    <p:extLst>
      <p:ext uri="{BB962C8B-B14F-4D97-AF65-F5344CB8AC3E}">
        <p14:creationId xmlns:p14="http://schemas.microsoft.com/office/powerpoint/2010/main" val="129586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EE44B4-5AD0-44F1-883B-BE660BA9CAE5}"/>
              </a:ext>
            </a:extLst>
          </p:cNvPr>
          <p:cNvSpPr>
            <a:spLocks noGrp="1"/>
          </p:cNvSpPr>
          <p:nvPr>
            <p:ph type="title"/>
          </p:nvPr>
        </p:nvSpPr>
        <p:spPr/>
        <p:txBody>
          <a:bodyPr/>
          <a:lstStyle/>
          <a:p>
            <a:r>
              <a:rPr lang="en-US" dirty="0"/>
              <a:t>Task 1: </a:t>
            </a:r>
            <a:r>
              <a:rPr lang="en-US" sz="2800" dirty="0"/>
              <a:t>recommendations on proposals</a:t>
            </a:r>
          </a:p>
        </p:txBody>
      </p:sp>
      <p:sp>
        <p:nvSpPr>
          <p:cNvPr id="6" name="Espace réservé du pied de page 5">
            <a:extLst>
              <a:ext uri="{FF2B5EF4-FFF2-40B4-BE49-F238E27FC236}">
                <a16:creationId xmlns:a16="http://schemas.microsoft.com/office/drawing/2014/main" id="{A3F9B312-2E14-412F-B159-1B5CFBC950F8}"/>
              </a:ext>
            </a:extLst>
          </p:cNvPr>
          <p:cNvSpPr>
            <a:spLocks noGrp="1"/>
          </p:cNvSpPr>
          <p:nvPr>
            <p:ph type="ftr" sz="quarter" idx="11"/>
          </p:nvPr>
        </p:nvSpPr>
        <p:spPr/>
        <p:txBody>
          <a:bodyPr/>
          <a:lstStyle/>
          <a:p>
            <a:r>
              <a:rPr lang="en-US" dirty="0"/>
              <a:t>STAC 11</a:t>
            </a:r>
          </a:p>
        </p:txBody>
      </p:sp>
      <p:sp>
        <p:nvSpPr>
          <p:cNvPr id="7" name="Espace réservé du numéro de diapositive 6">
            <a:extLst>
              <a:ext uri="{FF2B5EF4-FFF2-40B4-BE49-F238E27FC236}">
                <a16:creationId xmlns:a16="http://schemas.microsoft.com/office/drawing/2014/main" id="{36F8A9F2-4AC4-44E0-A812-1987099A8237}"/>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8" name="Espace réservé de la date 7">
            <a:extLst>
              <a:ext uri="{FF2B5EF4-FFF2-40B4-BE49-F238E27FC236}">
                <a16:creationId xmlns:a16="http://schemas.microsoft.com/office/drawing/2014/main" id="{F1527D79-229F-493B-82BC-1ECBE9B39943}"/>
              </a:ext>
            </a:extLst>
          </p:cNvPr>
          <p:cNvSpPr>
            <a:spLocks noGrp="1"/>
          </p:cNvSpPr>
          <p:nvPr>
            <p:ph type="dt" sz="half" idx="10"/>
          </p:nvPr>
        </p:nvSpPr>
        <p:spPr/>
        <p:txBody>
          <a:bodyPr/>
          <a:lstStyle/>
          <a:p>
            <a:r>
              <a:rPr lang="en-US"/>
              <a:t>6/30/2025 - 7/04/2025</a:t>
            </a:r>
            <a:endParaRPr lang="en-US" dirty="0"/>
          </a:p>
        </p:txBody>
      </p:sp>
      <p:sp>
        <p:nvSpPr>
          <p:cNvPr id="9" name="Espace réservé du contenu 4">
            <a:extLst>
              <a:ext uri="{FF2B5EF4-FFF2-40B4-BE49-F238E27FC236}">
                <a16:creationId xmlns:a16="http://schemas.microsoft.com/office/drawing/2014/main" id="{73B7388D-C9F5-465B-9107-CF24C2A85B3F}"/>
              </a:ext>
            </a:extLst>
          </p:cNvPr>
          <p:cNvSpPr txBox="1">
            <a:spLocks/>
          </p:cNvSpPr>
          <p:nvPr/>
        </p:nvSpPr>
        <p:spPr>
          <a:xfrm>
            <a:off x="3556001" y="136525"/>
            <a:ext cx="7780868" cy="6000623"/>
          </a:xfrm>
          <a:prstGeom prst="rect">
            <a:avLst/>
          </a:prstGeom>
        </p:spPr>
        <p:txBody>
          <a:bodyPr vert="horz" lIns="91440" tIns="45720" rIns="91440" bIns="45720" rtlCol="0" anchor="ctr">
            <a:normAutofit fontScale="70000" lnSpcReduction="20000"/>
          </a:bodyPr>
          <a:lstStyle>
            <a:lvl1pPr marL="182880" indent="-182880" algn="l" defTabSz="914400" rtl="0" eaLnBrk="1" latinLnBrk="0" hangingPunct="1">
              <a:lnSpc>
                <a:spcPct val="90000"/>
              </a:lnSpc>
              <a:spcBef>
                <a:spcPts val="1200"/>
              </a:spcBef>
              <a:buClr>
                <a:srgbClr val="FF0000"/>
              </a:buClr>
              <a:buFont typeface="Courier New" panose="02070309020205020404" pitchFamily="49" charset="0"/>
              <a:buChar char="o"/>
              <a:defRPr sz="2000" kern="1200">
                <a:solidFill>
                  <a:schemeClr val="tx1">
                    <a:lumMod val="65000"/>
                    <a:lumOff val="35000"/>
                  </a:schemeClr>
                </a:solidFill>
                <a:latin typeface="Helvetica" pitchFamily="2" charset="0"/>
                <a:ea typeface="+mn-ea"/>
                <a:cs typeface="+mn-cs"/>
              </a:defRPr>
            </a:lvl1pPr>
            <a:lvl2pPr marL="6858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800" kern="1200">
                <a:solidFill>
                  <a:schemeClr val="tx1">
                    <a:lumMod val="65000"/>
                    <a:lumOff val="35000"/>
                  </a:schemeClr>
                </a:solidFill>
                <a:latin typeface="Helvetica" pitchFamily="2" charset="0"/>
                <a:ea typeface="+mn-ea"/>
                <a:cs typeface="+mn-cs"/>
              </a:defRPr>
            </a:lvl2pPr>
            <a:lvl3pPr marL="11430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600" kern="1200">
                <a:solidFill>
                  <a:schemeClr val="tx1">
                    <a:lumMod val="65000"/>
                    <a:lumOff val="35000"/>
                  </a:schemeClr>
                </a:solidFill>
                <a:latin typeface="Helvetica" pitchFamily="2" charset="0"/>
                <a:ea typeface="+mn-ea"/>
                <a:cs typeface="+mn-cs"/>
              </a:defRPr>
            </a:lvl3pPr>
            <a:lvl4pPr marL="16002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4pPr>
            <a:lvl5pPr marL="20574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buFont typeface="Courier New" panose="02070309020205020404" pitchFamily="49" charset="0"/>
              <a:buNone/>
            </a:pPr>
            <a:r>
              <a:rPr lang="en-US" sz="2200" b="1" u="sng"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Working group recommendations</a:t>
            </a:r>
            <a:endParaRPr lang="en-US" sz="2200" b="1" dirty="0">
              <a:solidFill>
                <a:schemeClr val="tx1"/>
              </a:solidFill>
              <a:latin typeface="Helvetica" panose="020B0604020202020204" pitchFamily="34" charset="0"/>
              <a:ea typeface="Arial" panose="020B0604020202020204" pitchFamily="34" charset="0"/>
              <a:cs typeface="Helvetica" panose="020B0604020202020204" pitchFamily="34" charset="0"/>
            </a:endParaRPr>
          </a:p>
          <a:p>
            <a:pPr marR="287655" algn="just" fontAlgn="base">
              <a:lnSpc>
                <a:spcPct val="115000"/>
              </a:lnSpc>
              <a:spcAft>
                <a:spcPts val="600"/>
              </a:spcAft>
            </a:pPr>
            <a:r>
              <a:rPr lang="en-US" sz="22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Date of submission: January 31</a:t>
            </a:r>
            <a:r>
              <a:rPr lang="en-US" sz="2200" baseline="30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st</a:t>
            </a:r>
            <a:r>
              <a:rPr lang="en-US" sz="22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 2021</a:t>
            </a:r>
          </a:p>
          <a:p>
            <a:pPr marR="287655" algn="just" fontAlgn="base">
              <a:lnSpc>
                <a:spcPct val="115000"/>
              </a:lnSpc>
              <a:spcAft>
                <a:spcPts val="600"/>
              </a:spcAft>
            </a:pPr>
            <a:r>
              <a:rPr lang="en-US" sz="2200" dirty="0">
                <a:solidFill>
                  <a:schemeClr val="tx1"/>
                </a:solidFill>
                <a:latin typeface="Helvetica" panose="020B0604020202020204" pitchFamily="34" charset="0"/>
                <a:ea typeface="Arial" panose="020B0604020202020204" pitchFamily="34" charset="0"/>
                <a:cs typeface="Helvetica" panose="020B0604020202020204" pitchFamily="34" charset="0"/>
              </a:rPr>
              <a:t>Thanks to the additional documents, the experts also appreciated the great effort made by the Kingdom of the Netherlands for the proposal to meet the protection, planning and management measures criteria.</a:t>
            </a:r>
          </a:p>
          <a:p>
            <a:pPr marR="287655" algn="just" fontAlgn="base">
              <a:lnSpc>
                <a:spcPct val="115000"/>
              </a:lnSpc>
              <a:spcAft>
                <a:spcPts val="600"/>
              </a:spcAft>
            </a:pPr>
            <a:r>
              <a:rPr lang="en-US" sz="2200" dirty="0">
                <a:solidFill>
                  <a:schemeClr val="tx1"/>
                </a:solidFill>
                <a:latin typeface="Helvetica" panose="020B0604020202020204" pitchFamily="34" charset="0"/>
                <a:ea typeface="Arial" panose="020B0604020202020204" pitchFamily="34" charset="0"/>
                <a:cs typeface="Helvetica" panose="020B0604020202020204" pitchFamily="34" charset="0"/>
              </a:rPr>
              <a:t>Nonetheless, experts would appreciate having more information in the future regarding specific threats and the way the Parke Marino Aruba would face them, such as oil spills pollution.</a:t>
            </a:r>
          </a:p>
          <a:p>
            <a:pPr marR="287655" algn="just" fontAlgn="base">
              <a:lnSpc>
                <a:spcPct val="115000"/>
              </a:lnSpc>
              <a:spcAft>
                <a:spcPts val="600"/>
              </a:spcAft>
            </a:pPr>
            <a:r>
              <a:rPr lang="en-US" sz="2200" dirty="0">
                <a:solidFill>
                  <a:schemeClr val="tx1"/>
                </a:solidFill>
                <a:latin typeface="Helvetica" panose="020B0604020202020204" pitchFamily="34" charset="0"/>
                <a:ea typeface="Arial" panose="020B0604020202020204" pitchFamily="34" charset="0"/>
                <a:cs typeface="Helvetica" panose="020B0604020202020204" pitchFamily="34" charset="0"/>
              </a:rPr>
              <a:t>Due to the particular shape of the Parke Marine Aruba, composed of 4 zones of the island that are not connected and extend up to 2 km seaward, the Protected Area Working group recommends a future review of the implementation of the management plan as a basis for preparing guidance for other protected areas with a similar design based on non-contiguous zones.</a:t>
            </a:r>
          </a:p>
          <a:p>
            <a:pPr marR="287655" algn="just" fontAlgn="base">
              <a:lnSpc>
                <a:spcPct val="115000"/>
              </a:lnSpc>
              <a:spcAft>
                <a:spcPts val="600"/>
              </a:spcAft>
            </a:pPr>
            <a:r>
              <a:rPr lang="en-US" sz="2200" dirty="0">
                <a:solidFill>
                  <a:schemeClr val="tx1"/>
                </a:solidFill>
                <a:latin typeface="Helvetica" panose="020B0604020202020204" pitchFamily="34" charset="0"/>
                <a:ea typeface="Arial" panose="020B0604020202020204" pitchFamily="34" charset="0"/>
                <a:cs typeface="Helvetica" panose="020B0604020202020204" pitchFamily="34" charset="0"/>
              </a:rPr>
              <a:t>The protected area working group also recommends that the management authority approach the SPAW-RAC for the Parke Marino Aruba to be included in the SPAW protected area manager network.</a:t>
            </a:r>
          </a:p>
          <a:p>
            <a:pPr marL="0" marR="287655" indent="0" algn="just" fontAlgn="base">
              <a:lnSpc>
                <a:spcPct val="115000"/>
              </a:lnSpc>
              <a:spcAft>
                <a:spcPts val="600"/>
              </a:spcAft>
              <a:buNone/>
            </a:pPr>
            <a:r>
              <a:rPr lang="en-US" sz="2100" b="1" u="sng" dirty="0">
                <a:solidFill>
                  <a:schemeClr val="tx1"/>
                </a:solidFill>
                <a:latin typeface="Helvetica" panose="020B0604020202020204" pitchFamily="34" charset="0"/>
                <a:cs typeface="Helvetica" panose="020B0604020202020204" pitchFamily="34" charset="0"/>
              </a:rPr>
              <a:t>In conclusion, the experts recommended supporting the proposal from the Kingdom of the Netherlands to include the Parke Marino Aruba as a SPAW-listed site.</a:t>
            </a:r>
          </a:p>
        </p:txBody>
      </p:sp>
    </p:spTree>
    <p:extLst>
      <p:ext uri="{BB962C8B-B14F-4D97-AF65-F5344CB8AC3E}">
        <p14:creationId xmlns:p14="http://schemas.microsoft.com/office/powerpoint/2010/main" val="3947859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EE44B4-5AD0-44F1-883B-BE660BA9CAE5}"/>
              </a:ext>
            </a:extLst>
          </p:cNvPr>
          <p:cNvSpPr>
            <a:spLocks noGrp="1"/>
          </p:cNvSpPr>
          <p:nvPr>
            <p:ph type="title"/>
          </p:nvPr>
        </p:nvSpPr>
        <p:spPr/>
        <p:txBody>
          <a:bodyPr/>
          <a:lstStyle/>
          <a:p>
            <a:r>
              <a:rPr lang="en-US" dirty="0"/>
              <a:t>Task 2 &amp; Task 3: </a:t>
            </a:r>
            <a:r>
              <a:rPr lang="en-US" sz="2800" dirty="0"/>
              <a:t>review procedure &amp; guidelines</a:t>
            </a:r>
          </a:p>
        </p:txBody>
      </p:sp>
      <p:sp>
        <p:nvSpPr>
          <p:cNvPr id="6" name="Espace réservé du pied de page 5">
            <a:extLst>
              <a:ext uri="{FF2B5EF4-FFF2-40B4-BE49-F238E27FC236}">
                <a16:creationId xmlns:a16="http://schemas.microsoft.com/office/drawing/2014/main" id="{A3F9B312-2E14-412F-B159-1B5CFBC950F8}"/>
              </a:ext>
            </a:extLst>
          </p:cNvPr>
          <p:cNvSpPr>
            <a:spLocks noGrp="1"/>
          </p:cNvSpPr>
          <p:nvPr>
            <p:ph type="ftr" sz="quarter" idx="11"/>
          </p:nvPr>
        </p:nvSpPr>
        <p:spPr/>
        <p:txBody>
          <a:bodyPr/>
          <a:lstStyle/>
          <a:p>
            <a:r>
              <a:rPr lang="en-US" dirty="0"/>
              <a:t>STAC 11</a:t>
            </a:r>
          </a:p>
        </p:txBody>
      </p:sp>
      <p:sp>
        <p:nvSpPr>
          <p:cNvPr id="7" name="Espace réservé du numéro de diapositive 6">
            <a:extLst>
              <a:ext uri="{FF2B5EF4-FFF2-40B4-BE49-F238E27FC236}">
                <a16:creationId xmlns:a16="http://schemas.microsoft.com/office/drawing/2014/main" id="{36F8A9F2-4AC4-44E0-A812-1987099A8237}"/>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8" name="Espace réservé de la date 7">
            <a:extLst>
              <a:ext uri="{FF2B5EF4-FFF2-40B4-BE49-F238E27FC236}">
                <a16:creationId xmlns:a16="http://schemas.microsoft.com/office/drawing/2014/main" id="{F1527D79-229F-493B-82BC-1ECBE9B39943}"/>
              </a:ext>
            </a:extLst>
          </p:cNvPr>
          <p:cNvSpPr>
            <a:spLocks noGrp="1"/>
          </p:cNvSpPr>
          <p:nvPr>
            <p:ph type="dt" sz="half" idx="10"/>
          </p:nvPr>
        </p:nvSpPr>
        <p:spPr/>
        <p:txBody>
          <a:bodyPr/>
          <a:lstStyle/>
          <a:p>
            <a:r>
              <a:rPr lang="en-US"/>
              <a:t>6/30/2025 - 7/04/2025</a:t>
            </a:r>
            <a:endParaRPr lang="en-US" dirty="0"/>
          </a:p>
        </p:txBody>
      </p:sp>
      <p:sp>
        <p:nvSpPr>
          <p:cNvPr id="10" name="Espace réservé du contenu 4">
            <a:extLst>
              <a:ext uri="{FF2B5EF4-FFF2-40B4-BE49-F238E27FC236}">
                <a16:creationId xmlns:a16="http://schemas.microsoft.com/office/drawing/2014/main" id="{9883B80A-0BD5-4276-B98F-DBAAA662BD48}"/>
              </a:ext>
            </a:extLst>
          </p:cNvPr>
          <p:cNvSpPr txBox="1">
            <a:spLocks/>
          </p:cNvSpPr>
          <p:nvPr/>
        </p:nvSpPr>
        <p:spPr>
          <a:xfrm>
            <a:off x="3556001" y="136525"/>
            <a:ext cx="7780868" cy="6000623"/>
          </a:xfrm>
          <a:prstGeom prst="rect">
            <a:avLst/>
          </a:prstGeom>
        </p:spPr>
        <p:txBody>
          <a:bodyPr vert="horz" lIns="91440" tIns="45720" rIns="91440" bIns="45720" rtlCol="0" anchor="ctr">
            <a:normAutofit fontScale="70000" lnSpcReduction="20000"/>
          </a:bodyPr>
          <a:lstStyle>
            <a:lvl1pPr marL="182880" indent="-182880" algn="l" defTabSz="914400" rtl="0" eaLnBrk="1" latinLnBrk="0" hangingPunct="1">
              <a:lnSpc>
                <a:spcPct val="90000"/>
              </a:lnSpc>
              <a:spcBef>
                <a:spcPts val="1200"/>
              </a:spcBef>
              <a:buClr>
                <a:srgbClr val="FF0000"/>
              </a:buClr>
              <a:buFont typeface="Courier New" panose="02070309020205020404" pitchFamily="49" charset="0"/>
              <a:buChar char="o"/>
              <a:defRPr sz="2000" kern="1200">
                <a:solidFill>
                  <a:schemeClr val="tx1">
                    <a:lumMod val="65000"/>
                    <a:lumOff val="35000"/>
                  </a:schemeClr>
                </a:solidFill>
                <a:latin typeface="Helvetica" pitchFamily="2" charset="0"/>
                <a:ea typeface="+mn-ea"/>
                <a:cs typeface="+mn-cs"/>
              </a:defRPr>
            </a:lvl1pPr>
            <a:lvl2pPr marL="6858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800" kern="1200">
                <a:solidFill>
                  <a:schemeClr val="tx1">
                    <a:lumMod val="65000"/>
                    <a:lumOff val="35000"/>
                  </a:schemeClr>
                </a:solidFill>
                <a:latin typeface="Helvetica" pitchFamily="2" charset="0"/>
                <a:ea typeface="+mn-ea"/>
                <a:cs typeface="+mn-cs"/>
              </a:defRPr>
            </a:lvl2pPr>
            <a:lvl3pPr marL="11430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600" kern="1200">
                <a:solidFill>
                  <a:schemeClr val="tx1">
                    <a:lumMod val="65000"/>
                    <a:lumOff val="35000"/>
                  </a:schemeClr>
                </a:solidFill>
                <a:latin typeface="Helvetica" pitchFamily="2" charset="0"/>
                <a:ea typeface="+mn-ea"/>
                <a:cs typeface="+mn-cs"/>
              </a:defRPr>
            </a:lvl3pPr>
            <a:lvl4pPr marL="16002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4pPr>
            <a:lvl5pPr marL="20574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buFont typeface="Courier New" panose="02070309020205020404" pitchFamily="49" charset="0"/>
              <a:buNone/>
            </a:pPr>
            <a:r>
              <a:rPr lang="en-US" sz="2200" b="1" u="sng"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Task 2</a:t>
            </a:r>
            <a:r>
              <a:rPr lang="en-US" sz="22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a:t>
            </a:r>
            <a:endParaRPr lang="en-US" sz="2200" b="1" dirty="0">
              <a:solidFill>
                <a:schemeClr val="tx1"/>
              </a:solidFill>
              <a:latin typeface="Helvetica" panose="020B0604020202020204" pitchFamily="34" charset="0"/>
              <a:ea typeface="Arial" panose="020B0604020202020204" pitchFamily="34" charset="0"/>
              <a:cs typeface="Helvetica" panose="020B0604020202020204" pitchFamily="34" charset="0"/>
            </a:endParaRPr>
          </a:p>
          <a:p>
            <a:pPr marR="287655" algn="just" fontAlgn="base">
              <a:lnSpc>
                <a:spcPct val="115000"/>
              </a:lnSpc>
              <a:spcAft>
                <a:spcPts val="600"/>
              </a:spcAft>
            </a:pPr>
            <a:r>
              <a:rPr lang="en-US" sz="22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The experts then worked during 11 meetings to review and simplify the document “Guidelines and criteria for the evaluation of protected areas to be listed under the SPAW Protocol”. All the changes were made unanimously by the experts present.</a:t>
            </a:r>
          </a:p>
          <a:p>
            <a:pPr marR="287655" algn="just" fontAlgn="base">
              <a:lnSpc>
                <a:spcPct val="115000"/>
              </a:lnSpc>
              <a:spcAft>
                <a:spcPts val="600"/>
              </a:spcAft>
            </a:pPr>
            <a:r>
              <a:rPr lang="en-US" sz="22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A final version was validated at the working group meeting on March 21, 2025.</a:t>
            </a:r>
          </a:p>
          <a:p>
            <a:pPr marL="0" marR="287655" indent="0" algn="just" fontAlgn="base">
              <a:lnSpc>
                <a:spcPct val="115000"/>
              </a:lnSpc>
              <a:spcAft>
                <a:spcPts val="600"/>
              </a:spcAft>
              <a:buNone/>
            </a:pPr>
            <a:r>
              <a:rPr lang="en-US" sz="2200" b="1" u="sng" dirty="0">
                <a:solidFill>
                  <a:schemeClr val="tx1"/>
                </a:solidFill>
                <a:latin typeface="Helvetica" panose="020B0604020202020204" pitchFamily="34" charset="0"/>
                <a:cs typeface="Helvetica" panose="020B0604020202020204" pitchFamily="34" charset="0"/>
              </a:rPr>
              <a:t>Task3:</a:t>
            </a:r>
          </a:p>
          <a:p>
            <a:pPr marR="287655" fontAlgn="base">
              <a:lnSpc>
                <a:spcPct val="120000"/>
              </a:lnSpc>
              <a:spcBef>
                <a:spcPts val="0"/>
              </a:spcBef>
            </a:pPr>
            <a:r>
              <a:rPr lang="en-US" sz="2100" dirty="0">
                <a:solidFill>
                  <a:schemeClr val="tx1"/>
                </a:solidFill>
                <a:latin typeface="Helvetica" panose="020B0604020202020204" pitchFamily="34" charset="0"/>
                <a:cs typeface="Helvetica" panose="020B0604020202020204" pitchFamily="34" charset="0"/>
              </a:rPr>
              <a:t>The experts worked during five meetings to review the document “Annotated format for the presentation reports for the areas proposed for inclusion in the SPAW list” and to align this document with the revised document “Guidelines and criteria for the evaluation of protected areas to be listed under the SPAW Protocol”.</a:t>
            </a:r>
          </a:p>
          <a:p>
            <a:pPr marL="0" marR="287655" indent="0" fontAlgn="base">
              <a:lnSpc>
                <a:spcPct val="120000"/>
              </a:lnSpc>
              <a:spcBef>
                <a:spcPts val="0"/>
              </a:spcBef>
              <a:buNone/>
            </a:pPr>
            <a:endParaRPr lang="en-US" sz="2100" dirty="0">
              <a:solidFill>
                <a:schemeClr val="tx1"/>
              </a:solidFill>
              <a:latin typeface="Helvetica" panose="020B0604020202020204" pitchFamily="34" charset="0"/>
              <a:cs typeface="Helvetica" panose="020B0604020202020204" pitchFamily="34" charset="0"/>
            </a:endParaRPr>
          </a:p>
          <a:p>
            <a:pPr marR="287655" fontAlgn="base">
              <a:lnSpc>
                <a:spcPct val="120000"/>
              </a:lnSpc>
              <a:spcBef>
                <a:spcPts val="0"/>
              </a:spcBef>
            </a:pPr>
            <a:r>
              <a:rPr lang="en-US" sz="2100" dirty="0">
                <a:solidFill>
                  <a:schemeClr val="tx1"/>
                </a:solidFill>
                <a:latin typeface="Helvetica" panose="020B0604020202020204" pitchFamily="34" charset="0"/>
                <a:cs typeface="Helvetica" panose="020B0604020202020204" pitchFamily="34" charset="0"/>
              </a:rPr>
              <a:t>A final version was validated at the working group meeting on March 21, 2025.</a:t>
            </a:r>
            <a:endParaRPr lang="fr-FR" sz="2100" dirty="0">
              <a:solidFill>
                <a:schemeClr val="tx1"/>
              </a:solidFill>
              <a:latin typeface="Helvetica" panose="020B0604020202020204" pitchFamily="34" charset="0"/>
              <a:cs typeface="Helvetica" panose="020B0604020202020204" pitchFamily="34" charset="0"/>
            </a:endParaRPr>
          </a:p>
          <a:p>
            <a:pPr marL="0" marR="287655" indent="0" algn="just" fontAlgn="base">
              <a:lnSpc>
                <a:spcPct val="115000"/>
              </a:lnSpc>
              <a:spcAft>
                <a:spcPts val="600"/>
              </a:spcAft>
              <a:buNone/>
            </a:pPr>
            <a:r>
              <a:rPr lang="en-US" sz="2200" b="1" u="sng" dirty="0">
                <a:solidFill>
                  <a:schemeClr val="tx1"/>
                </a:solidFill>
                <a:latin typeface="Helvetica" panose="020B0604020202020204" pitchFamily="34" charset="0"/>
                <a:cs typeface="Helvetica" panose="020B0604020202020204" pitchFamily="34" charset="0"/>
              </a:rPr>
              <a:t>Documents submitted to the STAC for consideration</a:t>
            </a:r>
            <a:endParaRPr lang="fr-FR" sz="2200" b="1" u="sng" dirty="0">
              <a:solidFill>
                <a:schemeClr val="tx1"/>
              </a:solidFill>
              <a:latin typeface="Helvetica" panose="020B0604020202020204" pitchFamily="34" charset="0"/>
              <a:cs typeface="Helvetica" panose="020B0604020202020204" pitchFamily="34" charset="0"/>
            </a:endParaRPr>
          </a:p>
          <a:p>
            <a:r>
              <a:rPr lang="en-US" sz="22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UNEP(DEPI)CAR WG 45/ INF 13</a:t>
            </a:r>
          </a:p>
          <a:p>
            <a:pPr lvl="1"/>
            <a:r>
              <a:rPr lang="en-US" sz="2000" dirty="0">
                <a:solidFill>
                  <a:schemeClr val="tx1"/>
                </a:solidFill>
                <a:latin typeface="Helvetica" panose="020B0604020202020204" pitchFamily="34" charset="0"/>
                <a:cs typeface="Helvetica" panose="020B0604020202020204" pitchFamily="34" charset="0"/>
              </a:rPr>
              <a:t>Guidelines and criteria for the evaluation of protected areas to be listed under the SPAW Protocol</a:t>
            </a:r>
          </a:p>
          <a:p>
            <a:pPr lvl="1">
              <a:lnSpc>
                <a:spcPct val="120000"/>
              </a:lnSpc>
              <a:spcBef>
                <a:spcPts val="600"/>
              </a:spcBef>
              <a:spcAft>
                <a:spcPts val="600"/>
              </a:spcAft>
            </a:pPr>
            <a:r>
              <a:rPr lang="en-US" sz="2000" dirty="0">
                <a:solidFill>
                  <a:schemeClr val="tx1"/>
                </a:solidFill>
                <a:latin typeface="Helvetica" panose="020B0604020202020204" pitchFamily="34" charset="0"/>
                <a:cs typeface="Helvetica" panose="020B0604020202020204" pitchFamily="34" charset="0"/>
              </a:rPr>
              <a:t>Annotated format for the presentation reports for the areas proposed for inclusion in the SPAW list, including the procedure through which Contracting Parties can propose new Protected Areas to be listed as SPAW sites</a:t>
            </a:r>
          </a:p>
        </p:txBody>
      </p:sp>
    </p:spTree>
    <p:extLst>
      <p:ext uri="{BB962C8B-B14F-4D97-AF65-F5344CB8AC3E}">
        <p14:creationId xmlns:p14="http://schemas.microsoft.com/office/powerpoint/2010/main" val="2131753474"/>
      </p:ext>
    </p:extLst>
  </p:cSld>
  <p:clrMapOvr>
    <a:masterClrMapping/>
  </p:clrMapOvr>
</p:sld>
</file>

<file path=ppt/theme/theme1.xml><?xml version="1.0" encoding="utf-8"?>
<a:theme xmlns:a="http://schemas.openxmlformats.org/drawingml/2006/main" name="Thème1">
  <a:themeElements>
    <a:clrScheme name="Cadr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ème1" id="{812AAA11-B864-4429-91D1-C85FAFF6BC31}" vid="{969AD4BD-2CA9-44F3-BCCE-901194387014}"/>
    </a:ext>
  </a:extLst>
</a:theme>
</file>

<file path=ppt/theme/theme2.xml><?xml version="1.0" encoding="utf-8"?>
<a:theme xmlns:a="http://schemas.openxmlformats.org/drawingml/2006/main" name="1_Thème1">
  <a:themeElements>
    <a:clrScheme name="Cadr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ème1" id="{812AAA11-B864-4429-91D1-C85FAFF6BC31}" vid="{969AD4BD-2CA9-44F3-BCCE-901194387014}"/>
    </a:ext>
  </a:extLst>
</a:theme>
</file>

<file path=ppt/theme/theme3.xml><?xml version="1.0" encoding="utf-8"?>
<a:theme xmlns:a="http://schemas.openxmlformats.org/drawingml/2006/main" name="2_Thème1">
  <a:themeElements>
    <a:clrScheme name="Cadr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ème1" id="{812AAA11-B864-4429-91D1-C85FAFF6BC31}" vid="{969AD4BD-2CA9-44F3-BCCE-901194387014}"/>
    </a:ext>
  </a:extLst>
</a:theme>
</file>

<file path=ppt/theme/theme4.xml><?xml version="1.0" encoding="utf-8"?>
<a:theme xmlns:a="http://schemas.openxmlformats.org/drawingml/2006/main" name="3_Thème1">
  <a:themeElements>
    <a:clrScheme name="Cadr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ème1" id="{812AAA11-B864-4429-91D1-C85FAFF6BC31}" vid="{969AD4BD-2CA9-44F3-BCCE-901194387014}"/>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C2ACFA87F550418D225E071F542ADA" ma:contentTypeVersion="27" ma:contentTypeDescription="Create a new document." ma:contentTypeScope="" ma:versionID="2d3e4b2333abe4608b3447e3a5586db6">
  <xsd:schema xmlns:xsd="http://www.w3.org/2001/XMLSchema" xmlns:xs="http://www.w3.org/2001/XMLSchema" xmlns:p="http://schemas.microsoft.com/office/2006/metadata/properties" xmlns:ns2="8bde3967-4b29-49c8-add0-1b77de203898" xmlns:ns3="0f1cb922-524b-4a63-a729-f715e5c73bc5" xmlns:ns4="985ec44e-1bab-4c0b-9df0-6ba128686fc9" targetNamespace="http://schemas.microsoft.com/office/2006/metadata/properties" ma:root="true" ma:fieldsID="2b6193656fa044160ff50ef3173382a3" ns2:_="" ns3:_="" ns4:_="">
    <xsd:import namespace="8bde3967-4b29-49c8-add0-1b77de203898"/>
    <xsd:import namespace="0f1cb922-524b-4a63-a729-f715e5c73bc5"/>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3:Emplacement" minOccurs="0"/>
                <xsd:element ref="ns3:eed4da54-2de3-4f24-ab7f-5cf84a6396d8CountryOrRegion" minOccurs="0"/>
                <xsd:element ref="ns3:eed4da54-2de3-4f24-ab7f-5cf84a6396d8State" minOccurs="0"/>
                <xsd:element ref="ns3:eed4da54-2de3-4f24-ab7f-5cf84a6396d8City" minOccurs="0"/>
                <xsd:element ref="ns3:eed4da54-2de3-4f24-ab7f-5cf84a6396d8PostalCode" minOccurs="0"/>
                <xsd:element ref="ns3:eed4da54-2de3-4f24-ab7f-5cf84a6396d8Street" minOccurs="0"/>
                <xsd:element ref="ns3:eed4da54-2de3-4f24-ab7f-5cf84a6396d8GeoLoc" minOccurs="0"/>
                <xsd:element ref="ns3:eed4da54-2de3-4f24-ab7f-5cf84a6396d8DispName"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de3967-4b29-49c8-add0-1b77de2038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cb922-524b-4a63-a729-f715e5c73b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Emplacement" ma:index="20" nillable="true" ma:displayName="Emplacement" ma:format="Dropdown" ma:internalName="Emplacement">
      <xsd:simpleType>
        <xsd:restriction base="dms:Unknown"/>
      </xsd:simpleType>
    </xsd:element>
    <xsd:element name="eed4da54-2de3-4f24-ab7f-5cf84a6396d8CountryOrRegion" ma:index="21" nillable="true" ma:displayName="Emplacement : Pays/région" ma:internalName="CountryOrRegion" ma:readOnly="true">
      <xsd:simpleType>
        <xsd:restriction base="dms:Text"/>
      </xsd:simpleType>
    </xsd:element>
    <xsd:element name="eed4da54-2de3-4f24-ab7f-5cf84a6396d8State" ma:index="22" nillable="true" ma:displayName="Emplacement : État" ma:internalName="State" ma:readOnly="true">
      <xsd:simpleType>
        <xsd:restriction base="dms:Text"/>
      </xsd:simpleType>
    </xsd:element>
    <xsd:element name="eed4da54-2de3-4f24-ab7f-5cf84a6396d8City" ma:index="23" nillable="true" ma:displayName="Emplacement : Ville" ma:internalName="City" ma:readOnly="true">
      <xsd:simpleType>
        <xsd:restriction base="dms:Text"/>
      </xsd:simpleType>
    </xsd:element>
    <xsd:element name="eed4da54-2de3-4f24-ab7f-5cf84a6396d8PostalCode" ma:index="24" nillable="true" ma:displayName="Emplacement : Code postal" ma:internalName="PostalCode" ma:readOnly="true">
      <xsd:simpleType>
        <xsd:restriction base="dms:Text"/>
      </xsd:simpleType>
    </xsd:element>
    <xsd:element name="eed4da54-2de3-4f24-ab7f-5cf84a6396d8Street" ma:index="25" nillable="true" ma:displayName="Emplacement : Rue" ma:internalName="Street" ma:readOnly="true">
      <xsd:simpleType>
        <xsd:restriction base="dms:Text"/>
      </xsd:simpleType>
    </xsd:element>
    <xsd:element name="eed4da54-2de3-4f24-ab7f-5cf84a6396d8GeoLoc" ma:index="26" nillable="true" ma:displayName="Emplacement : Coordonnées" ma:internalName="GeoLoc" ma:readOnly="true">
      <xsd:simpleType>
        <xsd:restriction base="dms:Unknown"/>
      </xsd:simpleType>
    </xsd:element>
    <xsd:element name="eed4da54-2de3-4f24-ab7f-5cf84a6396d8DispName" ma:index="27" nillable="true" ma:displayName="Emplacement : nom" ma:internalName="DispName"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78a33eea-6480-4b67-a40f-8706a958746a}" ma:internalName="TaxCatchAll" ma:showField="CatchAllData" ma:web="8bde3967-4b29-49c8-add0-1b77de203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1cb922-524b-4a63-a729-f715e5c73bc5">
      <Terms xmlns="http://schemas.microsoft.com/office/infopath/2007/PartnerControls"/>
    </lcf76f155ced4ddcb4097134ff3c332f>
    <TaxCatchAll xmlns="985ec44e-1bab-4c0b-9df0-6ba128686fc9" xsi:nil="true"/>
    <Emplacement xmlns="0f1cb922-524b-4a63-a729-f715e5c73bc5" xsi:nil="true"/>
  </documentManagement>
</p:properties>
</file>

<file path=customXml/itemProps1.xml><?xml version="1.0" encoding="utf-8"?>
<ds:datastoreItem xmlns:ds="http://schemas.openxmlformats.org/officeDocument/2006/customXml" ds:itemID="{44985D93-E9DF-496F-A99E-EF040473C489}"/>
</file>

<file path=customXml/itemProps2.xml><?xml version="1.0" encoding="utf-8"?>
<ds:datastoreItem xmlns:ds="http://schemas.openxmlformats.org/officeDocument/2006/customXml" ds:itemID="{BBBE213E-B26D-41AF-AA75-54087021710D}"/>
</file>

<file path=customXml/itemProps3.xml><?xml version="1.0" encoding="utf-8"?>
<ds:datastoreItem xmlns:ds="http://schemas.openxmlformats.org/officeDocument/2006/customXml" ds:itemID="{CB9B5693-52B2-4493-9779-D60E30EB8591}"/>
</file>

<file path=docProps/app.xml><?xml version="1.0" encoding="utf-8"?>
<Properties xmlns="http://schemas.openxmlformats.org/officeDocument/2006/extended-properties" xmlns:vt="http://schemas.openxmlformats.org/officeDocument/2006/docPropsVTypes">
  <Template>Thème1</Template>
  <TotalTime>1103</TotalTime>
  <Words>3763</Words>
  <Application>Microsoft Office PowerPoint</Application>
  <PresentationFormat>Grand écran</PresentationFormat>
  <Paragraphs>220</Paragraphs>
  <Slides>13</Slides>
  <Notes>13</Notes>
  <HiddenSlides>0</HiddenSlides>
  <MMClips>0</MMClips>
  <ScaleCrop>false</ScaleCrop>
  <HeadingPairs>
    <vt:vector size="6" baseType="variant">
      <vt:variant>
        <vt:lpstr>Polices utilisées</vt:lpstr>
      </vt:variant>
      <vt:variant>
        <vt:i4>8</vt:i4>
      </vt:variant>
      <vt:variant>
        <vt:lpstr>Thème</vt:lpstr>
      </vt:variant>
      <vt:variant>
        <vt:i4>4</vt:i4>
      </vt:variant>
      <vt:variant>
        <vt:lpstr>Titres des diapositives</vt:lpstr>
      </vt:variant>
      <vt:variant>
        <vt:i4>13</vt:i4>
      </vt:variant>
    </vt:vector>
  </HeadingPairs>
  <TitlesOfParts>
    <vt:vector size="25" baseType="lpstr">
      <vt:lpstr>Arial</vt:lpstr>
      <vt:lpstr>Calibri</vt:lpstr>
      <vt:lpstr>Corbel</vt:lpstr>
      <vt:lpstr>Courier New</vt:lpstr>
      <vt:lpstr>Helvetica</vt:lpstr>
      <vt:lpstr>Liberation Serif</vt:lpstr>
      <vt:lpstr>Times New Roman</vt:lpstr>
      <vt:lpstr>Wingdings 2</vt:lpstr>
      <vt:lpstr>Thème1</vt:lpstr>
      <vt:lpstr>1_Thème1</vt:lpstr>
      <vt:lpstr>2_Thème1</vt:lpstr>
      <vt:lpstr>3_Thème1</vt:lpstr>
      <vt:lpstr>Report of the SPAW STAC protected area working group</vt:lpstr>
      <vt:lpstr>Agenda</vt:lpstr>
      <vt:lpstr>Working groups</vt:lpstr>
      <vt:lpstr>List of experts</vt:lpstr>
      <vt:lpstr>Tasks define by STAC 10</vt:lpstr>
      <vt:lpstr>Timeline and general functioning</vt:lpstr>
      <vt:lpstr>Task 1: recommendations on proposals</vt:lpstr>
      <vt:lpstr>Task 1: recommendations on proposals</vt:lpstr>
      <vt:lpstr>Task 2 &amp; Task 3: review procedure &amp; guidelines</vt:lpstr>
      <vt:lpstr>Task 4</vt:lpstr>
      <vt:lpstr>General conclusion and remarks  1/2</vt:lpstr>
      <vt:lpstr>General conclusion and remarks  2/2</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ROSSIN Lucile</dc:creator>
  <cp:lastModifiedBy>CONRUYT Geraldine</cp:lastModifiedBy>
  <cp:revision>40</cp:revision>
  <dcterms:created xsi:type="dcterms:W3CDTF">2025-06-17T16:28:40Z</dcterms:created>
  <dcterms:modified xsi:type="dcterms:W3CDTF">2025-06-25T13:52:09Z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0x010100ACC2ACFA87F550418D225E071F542ADA</vt:lpwstr>
  </property>
</Properties>
</file>