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entation.xml" ContentType="application/vnd.openxmlformats-officedocument.presentationml.presentation.main+xml"/>
  <Override PartName="/ppt/diagrams/data1.xml" ContentType="application/vnd.openxmlformats-officedocument.drawingml.diagramData+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Layouts/slideLayout1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diagrams/layout1.xml" ContentType="application/vnd.openxmlformats-officedocument.drawingml.diagramLayout+xml"/>
  <Override PartName="/ppt/theme/theme5.xml" ContentType="application/vnd.openxmlformats-officedocument.theme+xml"/>
  <Override PartName="/ppt/theme/theme1.xml" ContentType="application/vnd.openxmlformats-officedocument.theme+xml"/>
  <Override PartName="/ppt/theme/theme2.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comments/comment1.xml" ContentType="application/vnd.openxmlformats-officedocument.presentationml.comments+xml"/>
  <Override PartName="/ppt/comments/comment4.xml" ContentType="application/vnd.openxmlformats-officedocument.presentationml.comments+xml"/>
  <Override PartName="/ppt/comments/comment5.xml" ContentType="application/vnd.openxmlformats-officedocument.presentationml.comments+xml"/>
  <Override PartName="/ppt/comments/comment3.xml" ContentType="application/vnd.openxmlformats-officedocument.presentationml.comments+xml"/>
  <Override PartName="/ppt/comments/comment2.xml" ContentType="application/vnd.openxmlformats-officedocument.presentationml.comments+xml"/>
  <Override PartName="/ppt/charts/chart1.xml" ContentType="application/vnd.openxmlformats-officedocument.drawingml.chart+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 id="2147483681" r:id="rId2"/>
    <p:sldMasterId id="2147483693" r:id="rId3"/>
    <p:sldMasterId id="2147483704" r:id="rId4"/>
  </p:sldMasterIdLst>
  <p:notesMasterIdLst>
    <p:notesMasterId r:id="rId22"/>
  </p:notesMasterIdLst>
  <p:sldIdLst>
    <p:sldId id="256" r:id="rId5"/>
    <p:sldId id="257" r:id="rId6"/>
    <p:sldId id="258" r:id="rId7"/>
    <p:sldId id="261" r:id="rId8"/>
    <p:sldId id="269" r:id="rId9"/>
    <p:sldId id="262" r:id="rId10"/>
    <p:sldId id="263" r:id="rId11"/>
    <p:sldId id="260" r:id="rId12"/>
    <p:sldId id="272" r:id="rId13"/>
    <p:sldId id="266" r:id="rId14"/>
    <p:sldId id="271" r:id="rId15"/>
    <p:sldId id="274" r:id="rId16"/>
    <p:sldId id="270" r:id="rId17"/>
    <p:sldId id="259" r:id="rId18"/>
    <p:sldId id="264" r:id="rId19"/>
    <p:sldId id="265" r:id="rId20"/>
    <p:sldId id="273"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NRUYT Geraldine" initials="CG" lastIdx="6" clrIdx="0">
    <p:extLst>
      <p:ext uri="{19B8F6BF-5375-455C-9EA6-DF929625EA0E}">
        <p15:presenceInfo xmlns:p15="http://schemas.microsoft.com/office/powerpoint/2012/main" userId="CONRUYT Geraldin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75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2" autoAdjust="0"/>
    <p:restoredTop sz="59549" autoAdjust="0"/>
  </p:normalViewPr>
  <p:slideViewPr>
    <p:cSldViewPr snapToGrid="0">
      <p:cViewPr varScale="1">
        <p:scale>
          <a:sx n="67" d="100"/>
          <a:sy n="67" d="100"/>
        </p:scale>
        <p:origin x="227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28" Type="http://schemas.openxmlformats.org/officeDocument/2006/relationships/customXml" Target="../customXml/item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 Id="rId30"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2" Type="http://schemas.openxmlformats.org/officeDocument/2006/relationships/oleObject" Target="file:///\\10.97.32.33\dossiers\SERVICES\OH\CARSPAW\1.1%20UNEP-gouvernance\4_Working_groups\Working%20groups%202024\R&#233;unions%20des%20groupes%20de%20travail%202024.xlsx" TargetMode="External"/><Relationship Id="rId1" Type="http://schemas.openxmlformats.org/officeDocument/2006/relationships/image" Target="../media/image17.png"/></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solidFill>
                <a:latin typeface="+mn-lt"/>
                <a:ea typeface="+mn-ea"/>
                <a:cs typeface="+mn-cs"/>
              </a:defRPr>
            </a:pPr>
            <a:r>
              <a:rPr lang="en-US" sz="2000" dirty="0">
                <a:solidFill>
                  <a:schemeClr val="tx1"/>
                </a:solidFill>
              </a:rPr>
              <a:t>Species WG</a:t>
            </a:r>
          </a:p>
        </c:rich>
      </c:tx>
      <c:overlay val="0"/>
      <c:spPr>
        <a:noFill/>
        <a:ln>
          <a:noFill/>
        </a:ln>
        <a:effectLst/>
      </c:spPr>
    </c:title>
    <c:autoTitleDeleted val="0"/>
    <c:plotArea>
      <c:layout>
        <c:manualLayout>
          <c:layoutTarget val="inner"/>
          <c:xMode val="edge"/>
          <c:yMode val="edge"/>
          <c:x val="9.9496253994407098E-3"/>
          <c:y val="9.7088832614659309E-2"/>
          <c:w val="0.98380506631414688"/>
          <c:h val="0.89979519700472099"/>
        </c:manualLayout>
      </c:layout>
      <c:scatterChart>
        <c:scatterStyle val="lineMarker"/>
        <c:varyColors val="0"/>
        <c:ser>
          <c:idx val="4"/>
          <c:order val="0"/>
          <c:tx>
            <c:strRef>
              <c:f>'Feuil1 (4)'!$A$4</c:f>
              <c:strCache>
                <c:ptCount val="1"/>
                <c:pt idx="0">
                  <c:v>Kick off meeting</c:v>
                </c:pt>
              </c:strCache>
            </c:strRef>
          </c:tx>
          <c:spPr>
            <a:ln w="25400" cap="rnd">
              <a:noFill/>
              <a:round/>
            </a:ln>
            <a:effectLst/>
          </c:spPr>
          <c:marker>
            <c:symbol val="picture"/>
            <c:spPr>
              <a:blipFill>
                <a:blip xmlns:r="http://schemas.openxmlformats.org/officeDocument/2006/relationships" r:embed="rId1"/>
                <a:stretch>
                  <a:fillRect/>
                </a:stretch>
              </a:blipFill>
              <a:ln w="9525">
                <a:noFill/>
              </a:ln>
              <a:effectLst/>
            </c:spPr>
          </c:marker>
          <c:dLbls>
            <c:dLbl>
              <c:idx val="0"/>
              <c:layout>
                <c:manualLayout>
                  <c:x val="-0.1101684365933729"/>
                  <c:y val="-0.11328518577780364"/>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F38D-414D-92DB-A58E41A8C339}"/>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fr-FR"/>
              </a:p>
            </c:txPr>
            <c:dLblPos val="b"/>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errBars>
            <c:errDir val="y"/>
            <c:errBarType val="minus"/>
            <c:errValType val="percentage"/>
            <c:noEndCap val="0"/>
            <c:val val="100"/>
            <c:spPr>
              <a:noFill/>
              <a:ln w="12700" cap="flat" cmpd="sng" algn="ctr">
                <a:solidFill>
                  <a:schemeClr val="tx1">
                    <a:lumMod val="50000"/>
                    <a:lumOff val="50000"/>
                  </a:schemeClr>
                </a:solidFill>
                <a:round/>
              </a:ln>
              <a:effectLst/>
            </c:spPr>
          </c:errBars>
          <c:errBars>
            <c:errDir val="x"/>
            <c:errBarType val="both"/>
            <c:errValType val="fixedVal"/>
            <c:noEndCap val="0"/>
            <c:val val="1"/>
            <c:spPr>
              <a:noFill/>
              <a:ln w="9525" cap="flat" cmpd="sng" algn="ctr">
                <a:solidFill>
                  <a:schemeClr val="tx1">
                    <a:lumMod val="65000"/>
                    <a:lumOff val="35000"/>
                  </a:schemeClr>
                </a:solidFill>
                <a:round/>
              </a:ln>
              <a:effectLst/>
            </c:spPr>
          </c:errBars>
          <c:xVal>
            <c:numRef>
              <c:f>'Feuil1 (4)'!$A$5</c:f>
              <c:numCache>
                <c:formatCode>m/d/yyyy</c:formatCode>
                <c:ptCount val="1"/>
                <c:pt idx="0">
                  <c:v>45350</c:v>
                </c:pt>
              </c:numCache>
            </c:numRef>
          </c:xVal>
          <c:yVal>
            <c:numRef>
              <c:f>'Feuil1 (4)'!$B$5</c:f>
              <c:numCache>
                <c:formatCode>General</c:formatCode>
                <c:ptCount val="1"/>
                <c:pt idx="0">
                  <c:v>10</c:v>
                </c:pt>
              </c:numCache>
            </c:numRef>
          </c:yVal>
          <c:smooth val="0"/>
          <c:extLst>
            <c:ext xmlns:c16="http://schemas.microsoft.com/office/drawing/2014/chart" uri="{C3380CC4-5D6E-409C-BE32-E72D297353CC}">
              <c16:uniqueId val="{00000001-F38D-414D-92DB-A58E41A8C339}"/>
            </c:ext>
          </c:extLst>
        </c:ser>
        <c:ser>
          <c:idx val="0"/>
          <c:order val="1"/>
          <c:tx>
            <c:strRef>
              <c:f>'Feuil1 (4)'!$G$4</c:f>
              <c:strCache>
                <c:ptCount val="1"/>
                <c:pt idx="0">
                  <c:v>Espèces</c:v>
                </c:pt>
              </c:strCache>
            </c:strRef>
          </c:tx>
          <c:spPr>
            <a:ln w="19050" cap="rnd">
              <a:noFill/>
              <a:round/>
            </a:ln>
            <a:effectLst/>
          </c:spPr>
          <c:marker>
            <c:symbol val="circle"/>
            <c:size val="10"/>
            <c:spPr>
              <a:solidFill>
                <a:srgbClr val="0070C0"/>
              </a:solidFill>
              <a:ln w="9525">
                <a:solidFill>
                  <a:schemeClr val="accent1"/>
                </a:solidFill>
              </a:ln>
              <a:effectLst/>
            </c:spPr>
          </c:marker>
          <c:dLbls>
            <c:dLbl>
              <c:idx val="0"/>
              <c:layout>
                <c:manualLayout>
                  <c:x val="-6.6499256983393429E-2"/>
                  <c:y val="-5.9604370118453122E-17"/>
                </c:manualLayout>
              </c:layout>
              <c:tx>
                <c:rich>
                  <a:bodyPr rot="0" spcFirstLastPara="1" vertOverflow="clip" horzOverflow="clip" vert="horz" wrap="square" lIns="36576" tIns="18288" rIns="36576" bIns="18288" anchor="ctr" anchorCtr="1">
                    <a:spAutoFit/>
                  </a:bodyPr>
                  <a:lstStyle/>
                  <a:p>
                    <a:pPr>
                      <a:defRPr sz="900" b="0" i="0" u="none" strike="noStrike" kern="1200" baseline="0">
                        <a:solidFill>
                          <a:schemeClr val="bg1"/>
                        </a:solidFill>
                        <a:latin typeface="+mn-lt"/>
                        <a:ea typeface="+mn-ea"/>
                        <a:cs typeface="+mn-cs"/>
                      </a:defRPr>
                    </a:pPr>
                    <a:r>
                      <a:rPr lang="en-US" dirty="0"/>
                      <a:t>Nassau</a:t>
                    </a:r>
                  </a:p>
                </c:rich>
              </c:tx>
              <c:spPr>
                <a:solidFill>
                  <a:srgbClr val="00B050"/>
                </a:solidFill>
                <a:ln>
                  <a:solidFill>
                    <a:srgbClr val="0070C0"/>
                  </a:solidFill>
                </a:ln>
                <a:effectLst/>
              </c:spPr>
              <c:dLblPos val="r"/>
              <c:showLegendKey val="0"/>
              <c:showVal val="0"/>
              <c:showCatName val="0"/>
              <c:showSerName val="1"/>
              <c:showPercent val="0"/>
              <c:showBubbleSize val="0"/>
              <c:extLst>
                <c:ext xmlns:c15="http://schemas.microsoft.com/office/drawing/2012/chart" uri="{CE6537A1-D6FC-4f65-9D91-7224C49458BB}">
                  <c15:spPr xmlns:c15="http://schemas.microsoft.com/office/drawing/2012/chart">
                    <a:prstGeom prst="roundRect">
                      <a:avLst/>
                    </a:prstGeom>
                  </c15:spPr>
                  <c15:showDataLabelsRange val="0"/>
                </c:ext>
                <c:ext xmlns:c16="http://schemas.microsoft.com/office/drawing/2014/chart" uri="{C3380CC4-5D6E-409C-BE32-E72D297353CC}">
                  <c16:uniqueId val="{00000014-F38D-414D-92DB-A58E41A8C339}"/>
                </c:ext>
              </c:extLst>
            </c:dLbl>
            <c:dLbl>
              <c:idx val="1"/>
              <c:tx>
                <c:rich>
                  <a:bodyPr rot="0" spcFirstLastPara="1" vertOverflow="clip" horzOverflow="clip" vert="horz" wrap="square" lIns="36576" tIns="18288" rIns="36576" bIns="18288" anchor="ctr" anchorCtr="1">
                    <a:spAutoFit/>
                  </a:bodyPr>
                  <a:lstStyle/>
                  <a:p>
                    <a:pPr>
                      <a:defRPr sz="900" b="0" i="0" u="none" strike="noStrike" kern="1200" baseline="0">
                        <a:solidFill>
                          <a:schemeClr val="bg1"/>
                        </a:solidFill>
                        <a:latin typeface="+mn-lt"/>
                        <a:ea typeface="+mn-ea"/>
                        <a:cs typeface="+mn-cs"/>
                      </a:defRPr>
                    </a:pPr>
                    <a:r>
                      <a:rPr lang="en-US" dirty="0"/>
                      <a:t>Sawfish</a:t>
                    </a:r>
                  </a:p>
                </c:rich>
              </c:tx>
              <c:spPr>
                <a:solidFill>
                  <a:srgbClr val="FFC000"/>
                </a:solidFill>
                <a:ln>
                  <a:solidFill>
                    <a:srgbClr val="0070C0"/>
                  </a:solidFill>
                </a:ln>
                <a:effectLst/>
              </c:spPr>
              <c:dLblPos val="ctr"/>
              <c:showLegendKey val="0"/>
              <c:showVal val="0"/>
              <c:showCatName val="0"/>
              <c:showSerName val="1"/>
              <c:showPercent val="0"/>
              <c:showBubbleSize val="0"/>
              <c:extLst>
                <c:ext xmlns:c15="http://schemas.microsoft.com/office/drawing/2012/chart" uri="{CE6537A1-D6FC-4f65-9D91-7224C49458BB}">
                  <c15:spPr xmlns:c15="http://schemas.microsoft.com/office/drawing/2012/chart">
                    <a:prstGeom prst="roundRect">
                      <a:avLst/>
                    </a:prstGeom>
                  </c15:spPr>
                  <c15:showDataLabelsRange val="0"/>
                </c:ext>
                <c:ext xmlns:c16="http://schemas.microsoft.com/office/drawing/2014/chart" uri="{C3380CC4-5D6E-409C-BE32-E72D297353CC}">
                  <c16:uniqueId val="{00000015-F38D-414D-92DB-A58E41A8C339}"/>
                </c:ext>
              </c:extLst>
            </c:dLbl>
            <c:dLbl>
              <c:idx val="2"/>
              <c:layout>
                <c:manualLayout>
                  <c:x val="-2.4518672850400738E-2"/>
                  <c:y val="1.6255925092697143E-2"/>
                </c:manualLayout>
              </c:layout>
              <c:tx>
                <c:rich>
                  <a:bodyPr/>
                  <a:lstStyle/>
                  <a:p>
                    <a:r>
                      <a:rPr lang="en-US" dirty="0"/>
                      <a:t>Sharks</a:t>
                    </a:r>
                  </a:p>
                </c:rich>
              </c:tx>
              <c:dLblPos val="r"/>
              <c:showLegendKey val="0"/>
              <c:showVal val="0"/>
              <c:showCatName val="0"/>
              <c:showSerName val="1"/>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F38D-414D-92DB-A58E41A8C339}"/>
                </c:ext>
              </c:extLst>
            </c:dLbl>
            <c:dLbl>
              <c:idx val="3"/>
              <c:tx>
                <c:rich>
                  <a:bodyPr rot="0" spcFirstLastPara="1" vertOverflow="clip" horzOverflow="clip" vert="horz" wrap="square" lIns="36576" tIns="18288" rIns="36576" bIns="18288" anchor="ctr" anchorCtr="1">
                    <a:spAutoFit/>
                  </a:bodyPr>
                  <a:lstStyle/>
                  <a:p>
                    <a:pPr>
                      <a:defRPr sz="900" b="0" i="0" u="none" strike="noStrike" kern="1200" baseline="0">
                        <a:solidFill>
                          <a:schemeClr val="bg1"/>
                        </a:solidFill>
                        <a:latin typeface="+mn-lt"/>
                        <a:ea typeface="+mn-ea"/>
                        <a:cs typeface="+mn-cs"/>
                      </a:defRPr>
                    </a:pPr>
                    <a:r>
                      <a:rPr lang="en-US" dirty="0"/>
                      <a:t>Parrotfish</a:t>
                    </a:r>
                  </a:p>
                </c:rich>
              </c:tx>
              <c:spPr>
                <a:solidFill>
                  <a:srgbClr val="C00000"/>
                </a:solidFill>
                <a:ln>
                  <a:solidFill>
                    <a:srgbClr val="0070C0"/>
                  </a:solidFill>
                </a:ln>
                <a:effectLst/>
              </c:spPr>
              <c:dLblPos val="ctr"/>
              <c:showLegendKey val="0"/>
              <c:showVal val="0"/>
              <c:showCatName val="0"/>
              <c:showSerName val="1"/>
              <c:showPercent val="0"/>
              <c:showBubbleSize val="0"/>
              <c:extLst>
                <c:ext xmlns:c15="http://schemas.microsoft.com/office/drawing/2012/chart" uri="{CE6537A1-D6FC-4f65-9D91-7224C49458BB}">
                  <c15:spPr xmlns:c15="http://schemas.microsoft.com/office/drawing/2012/chart">
                    <a:prstGeom prst="roundRect">
                      <a:avLst/>
                    </a:prstGeom>
                  </c15:spPr>
                  <c15:showDataLabelsRange val="0"/>
                </c:ext>
                <c:ext xmlns:c16="http://schemas.microsoft.com/office/drawing/2014/chart" uri="{C3380CC4-5D6E-409C-BE32-E72D297353CC}">
                  <c16:uniqueId val="{00000002-F38D-414D-92DB-A58E41A8C339}"/>
                </c:ext>
              </c:extLst>
            </c:dLbl>
            <c:dLbl>
              <c:idx val="4"/>
              <c:layout>
                <c:manualLayout>
                  <c:x val="-4.5599690541022274E-2"/>
                  <c:y val="1.3004740074157679E-2"/>
                </c:manualLayout>
              </c:layout>
              <c:tx>
                <c:rich>
                  <a:bodyPr rot="0" spcFirstLastPara="1" vertOverflow="clip" horzOverflow="clip" vert="horz" wrap="square" lIns="36576" tIns="18288" rIns="36576" bIns="18288" anchor="ctr" anchorCtr="1">
                    <a:spAutoFit/>
                  </a:bodyPr>
                  <a:lstStyle/>
                  <a:p>
                    <a:pPr>
                      <a:defRPr sz="900" b="0" i="0" u="none" strike="noStrike" kern="1200" baseline="0">
                        <a:solidFill>
                          <a:schemeClr val="bg1"/>
                        </a:solidFill>
                        <a:latin typeface="+mn-lt"/>
                        <a:ea typeface="+mn-ea"/>
                        <a:cs typeface="+mn-cs"/>
                      </a:defRPr>
                    </a:pPr>
                    <a:r>
                      <a:rPr lang="en-US" sz="800" b="0" i="0" u="none" strike="noStrike" kern="1200" baseline="0" dirty="0">
                        <a:solidFill>
                          <a:srgbClr val="FFFFFF"/>
                        </a:solidFill>
                      </a:rPr>
                      <a:t>Sawfish</a:t>
                    </a:r>
                    <a:endParaRPr lang="en-US" dirty="0"/>
                  </a:p>
                </c:rich>
              </c:tx>
              <c:spPr>
                <a:solidFill>
                  <a:schemeClr val="accent2"/>
                </a:solidFill>
                <a:ln>
                  <a:solidFill>
                    <a:srgbClr val="0070C0"/>
                  </a:solidFill>
                </a:ln>
                <a:effectLst/>
              </c:spPr>
              <c:dLblPos val="r"/>
              <c:showLegendKey val="0"/>
              <c:showVal val="0"/>
              <c:showCatName val="0"/>
              <c:showSerName val="1"/>
              <c:showPercent val="0"/>
              <c:showBubbleSize val="0"/>
              <c:extLst>
                <c:ext xmlns:c15="http://schemas.microsoft.com/office/drawing/2012/chart" uri="{CE6537A1-D6FC-4f65-9D91-7224C49458BB}">
                  <c15:spPr xmlns:c15="http://schemas.microsoft.com/office/drawing/2012/chart">
                    <a:prstGeom prst="roundRect">
                      <a:avLst/>
                    </a:prstGeom>
                  </c15:spPr>
                  <c15:showDataLabelsRange val="0"/>
                </c:ext>
                <c:ext xmlns:c16="http://schemas.microsoft.com/office/drawing/2014/chart" uri="{C3380CC4-5D6E-409C-BE32-E72D297353CC}">
                  <c16:uniqueId val="{00000003-F38D-414D-92DB-A58E41A8C339}"/>
                </c:ext>
              </c:extLst>
            </c:dLbl>
            <c:dLbl>
              <c:idx val="5"/>
              <c:layout>
                <c:manualLayout>
                  <c:x val="-3.2808690289557685E-2"/>
                  <c:y val="2.817480804525449E-2"/>
                </c:manualLayout>
              </c:layout>
              <c:tx>
                <c:rich>
                  <a:bodyPr rot="0" spcFirstLastPara="1" vertOverflow="clip" horzOverflow="clip" vert="horz" wrap="square" lIns="36576" tIns="18288" rIns="36576" bIns="18288" anchor="ctr" anchorCtr="1">
                    <a:spAutoFit/>
                  </a:bodyPr>
                  <a:lstStyle/>
                  <a:p>
                    <a:pPr>
                      <a:defRPr sz="900" b="0" i="0" u="none" strike="noStrike" kern="1200" baseline="0">
                        <a:solidFill>
                          <a:schemeClr val="bg1"/>
                        </a:solidFill>
                        <a:latin typeface="+mn-lt"/>
                        <a:ea typeface="+mn-ea"/>
                        <a:cs typeface="+mn-cs"/>
                      </a:defRPr>
                    </a:pPr>
                    <a:r>
                      <a:rPr lang="en-US" dirty="0"/>
                      <a:t>Nassau</a:t>
                    </a:r>
                  </a:p>
                </c:rich>
              </c:tx>
              <c:spPr>
                <a:solidFill>
                  <a:srgbClr val="00B050"/>
                </a:solidFill>
                <a:ln>
                  <a:solidFill>
                    <a:srgbClr val="0070C0"/>
                  </a:solidFill>
                </a:ln>
                <a:effectLst/>
              </c:spPr>
              <c:dLblPos val="r"/>
              <c:showLegendKey val="0"/>
              <c:showVal val="0"/>
              <c:showCatName val="0"/>
              <c:showSerName val="1"/>
              <c:showPercent val="0"/>
              <c:showBubbleSize val="0"/>
              <c:extLst>
                <c:ext xmlns:c15="http://schemas.microsoft.com/office/drawing/2012/chart" uri="{CE6537A1-D6FC-4f65-9D91-7224C49458BB}">
                  <c15:spPr xmlns:c15="http://schemas.microsoft.com/office/drawing/2012/chart">
                    <a:prstGeom prst="roundRect">
                      <a:avLst/>
                    </a:prstGeom>
                  </c15:spPr>
                  <c15:showDataLabelsRange val="0"/>
                </c:ext>
                <c:ext xmlns:c16="http://schemas.microsoft.com/office/drawing/2014/chart" uri="{C3380CC4-5D6E-409C-BE32-E72D297353CC}">
                  <c16:uniqueId val="{00000004-F38D-414D-92DB-A58E41A8C339}"/>
                </c:ext>
              </c:extLst>
            </c:dLbl>
            <c:dLbl>
              <c:idx val="6"/>
              <c:layout>
                <c:manualLayout>
                  <c:x val="-3.3780854734564832E-2"/>
                  <c:y val="-4.0249725778935194E-3"/>
                </c:manualLayout>
              </c:layout>
              <c:tx>
                <c:rich>
                  <a:bodyPr/>
                  <a:lstStyle/>
                  <a:p>
                    <a:r>
                      <a:rPr lang="en-US"/>
                      <a:t>Sharks</a:t>
                    </a:r>
                    <a:endParaRPr lang="en-US" dirty="0"/>
                  </a:p>
                </c:rich>
              </c:tx>
              <c:dLblPos val="r"/>
              <c:showLegendKey val="0"/>
              <c:showVal val="0"/>
              <c:showCatName val="0"/>
              <c:showSerName val="1"/>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F38D-414D-92DB-A58E41A8C339}"/>
                </c:ext>
              </c:extLst>
            </c:dLbl>
            <c:dLbl>
              <c:idx val="7"/>
              <c:tx>
                <c:rich>
                  <a:bodyPr rot="0" spcFirstLastPara="1" vertOverflow="clip" horzOverflow="clip" vert="horz" wrap="square" lIns="36576" tIns="18288" rIns="36576" bIns="18288" anchor="ctr" anchorCtr="1">
                    <a:spAutoFit/>
                  </a:bodyPr>
                  <a:lstStyle/>
                  <a:p>
                    <a:pPr>
                      <a:defRPr sz="900" b="0" i="0" u="none" strike="noStrike" kern="1200" baseline="0">
                        <a:solidFill>
                          <a:schemeClr val="bg1"/>
                        </a:solidFill>
                        <a:latin typeface="+mn-lt"/>
                        <a:ea typeface="+mn-ea"/>
                        <a:cs typeface="+mn-cs"/>
                      </a:defRPr>
                    </a:pPr>
                    <a:r>
                      <a:rPr lang="en-US" dirty="0"/>
                      <a:t>Sawfish</a:t>
                    </a:r>
                  </a:p>
                </c:rich>
              </c:tx>
              <c:spPr>
                <a:solidFill>
                  <a:schemeClr val="accent2"/>
                </a:solidFill>
                <a:ln>
                  <a:solidFill>
                    <a:srgbClr val="0070C0"/>
                  </a:solidFill>
                </a:ln>
                <a:effectLst/>
              </c:spPr>
              <c:dLblPos val="ctr"/>
              <c:showLegendKey val="0"/>
              <c:showVal val="0"/>
              <c:showCatName val="0"/>
              <c:showSerName val="1"/>
              <c:showPercent val="0"/>
              <c:showBubbleSize val="0"/>
              <c:extLst>
                <c:ext xmlns:c15="http://schemas.microsoft.com/office/drawing/2012/chart" uri="{CE6537A1-D6FC-4f65-9D91-7224C49458BB}">
                  <c15:spPr xmlns:c15="http://schemas.microsoft.com/office/drawing/2012/chart">
                    <a:prstGeom prst="roundRect">
                      <a:avLst/>
                    </a:prstGeom>
                  </c15:spPr>
                  <c15:showDataLabelsRange val="0"/>
                </c:ext>
                <c:ext xmlns:c16="http://schemas.microsoft.com/office/drawing/2014/chart" uri="{C3380CC4-5D6E-409C-BE32-E72D297353CC}">
                  <c16:uniqueId val="{00000005-F38D-414D-92DB-A58E41A8C339}"/>
                </c:ext>
              </c:extLst>
            </c:dLbl>
            <c:dLbl>
              <c:idx val="8"/>
              <c:tx>
                <c:rich>
                  <a:bodyPr/>
                  <a:lstStyle/>
                  <a:p>
                    <a:r>
                      <a:rPr lang="en-US"/>
                      <a:t>Sharks</a:t>
                    </a:r>
                    <a:endParaRPr lang="en-US" dirty="0"/>
                  </a:p>
                </c:rich>
              </c:tx>
              <c:dLblPos val="ctr"/>
              <c:showLegendKey val="0"/>
              <c:showVal val="0"/>
              <c:showCatName val="0"/>
              <c:showSerName val="1"/>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E-F38D-414D-92DB-A58E41A8C339}"/>
                </c:ext>
              </c:extLst>
            </c:dLbl>
            <c:dLbl>
              <c:idx val="9"/>
              <c:tx>
                <c:rich>
                  <a:bodyPr rot="0" spcFirstLastPara="1" vertOverflow="clip" horzOverflow="clip" vert="horz" wrap="square" lIns="36576" tIns="18288" rIns="36576" bIns="18288" anchor="ctr" anchorCtr="1">
                    <a:spAutoFit/>
                  </a:bodyPr>
                  <a:lstStyle/>
                  <a:p>
                    <a:pPr>
                      <a:defRPr sz="900" b="0" i="0" u="none" strike="noStrike" kern="1200" baseline="0">
                        <a:solidFill>
                          <a:schemeClr val="bg1"/>
                        </a:solidFill>
                        <a:latin typeface="+mn-lt"/>
                        <a:ea typeface="+mn-ea"/>
                        <a:cs typeface="+mn-cs"/>
                      </a:defRPr>
                    </a:pPr>
                    <a:r>
                      <a:rPr lang="en-US" dirty="0"/>
                      <a:t>Nassau</a:t>
                    </a:r>
                  </a:p>
                </c:rich>
              </c:tx>
              <c:spPr>
                <a:solidFill>
                  <a:srgbClr val="00B050"/>
                </a:solidFill>
                <a:ln>
                  <a:solidFill>
                    <a:srgbClr val="0070C0"/>
                  </a:solidFill>
                </a:ln>
                <a:effectLst/>
              </c:spPr>
              <c:dLblPos val="ctr"/>
              <c:showLegendKey val="0"/>
              <c:showVal val="0"/>
              <c:showCatName val="0"/>
              <c:showSerName val="1"/>
              <c:showPercent val="0"/>
              <c:showBubbleSize val="0"/>
              <c:extLst>
                <c:ext xmlns:c15="http://schemas.microsoft.com/office/drawing/2012/chart" uri="{CE6537A1-D6FC-4f65-9D91-7224C49458BB}">
                  <c15:spPr xmlns:c15="http://schemas.microsoft.com/office/drawing/2012/chart">
                    <a:prstGeom prst="roundRect">
                      <a:avLst/>
                    </a:prstGeom>
                  </c15:spPr>
                  <c15:showDataLabelsRange val="0"/>
                </c:ext>
                <c:ext xmlns:c16="http://schemas.microsoft.com/office/drawing/2014/chart" uri="{C3380CC4-5D6E-409C-BE32-E72D297353CC}">
                  <c16:uniqueId val="{00000006-F38D-414D-92DB-A58E41A8C339}"/>
                </c:ext>
              </c:extLst>
            </c:dLbl>
            <c:dLbl>
              <c:idx val="10"/>
              <c:tx>
                <c:rich>
                  <a:bodyPr rot="0" spcFirstLastPara="1" vertOverflow="clip" horzOverflow="clip" vert="horz" wrap="square" lIns="36576" tIns="18288" rIns="36576" bIns="18288" anchor="ctr" anchorCtr="1">
                    <a:spAutoFit/>
                  </a:bodyPr>
                  <a:lstStyle/>
                  <a:p>
                    <a:pPr>
                      <a:defRPr sz="900" b="0" i="0" u="none" strike="noStrike" kern="1200" baseline="0">
                        <a:solidFill>
                          <a:schemeClr val="bg1"/>
                        </a:solidFill>
                        <a:latin typeface="+mn-lt"/>
                        <a:ea typeface="+mn-ea"/>
                        <a:cs typeface="+mn-cs"/>
                      </a:defRPr>
                    </a:pPr>
                    <a:r>
                      <a:rPr lang="en-US" sz="800" b="0" i="0" u="none" strike="noStrike" kern="1200" baseline="0" dirty="0">
                        <a:solidFill>
                          <a:srgbClr val="FFFFFF"/>
                        </a:solidFill>
                      </a:rPr>
                      <a:t>Sawfish</a:t>
                    </a:r>
                    <a:endParaRPr lang="en-US" dirty="0"/>
                  </a:p>
                </c:rich>
              </c:tx>
              <c:spPr>
                <a:solidFill>
                  <a:schemeClr val="accent2"/>
                </a:solidFill>
                <a:ln>
                  <a:solidFill>
                    <a:srgbClr val="0070C0"/>
                  </a:solidFill>
                </a:ln>
                <a:effectLst/>
              </c:spPr>
              <c:dLblPos val="ctr"/>
              <c:showLegendKey val="0"/>
              <c:showVal val="0"/>
              <c:showCatName val="0"/>
              <c:showSerName val="1"/>
              <c:showPercent val="0"/>
              <c:showBubbleSize val="0"/>
              <c:extLst>
                <c:ext xmlns:c15="http://schemas.microsoft.com/office/drawing/2012/chart" uri="{CE6537A1-D6FC-4f65-9D91-7224C49458BB}">
                  <c15:spPr xmlns:c15="http://schemas.microsoft.com/office/drawing/2012/chart">
                    <a:prstGeom prst="roundRect">
                      <a:avLst/>
                    </a:prstGeom>
                  </c15:spPr>
                  <c15:showDataLabelsRange val="0"/>
                </c:ext>
                <c:ext xmlns:c16="http://schemas.microsoft.com/office/drawing/2014/chart" uri="{C3380CC4-5D6E-409C-BE32-E72D297353CC}">
                  <c16:uniqueId val="{00000007-F38D-414D-92DB-A58E41A8C339}"/>
                </c:ext>
              </c:extLst>
            </c:dLbl>
            <c:dLbl>
              <c:idx val="11"/>
              <c:tx>
                <c:rich>
                  <a:bodyPr/>
                  <a:lstStyle/>
                  <a:p>
                    <a:r>
                      <a:rPr lang="en-US"/>
                      <a:t>Sharks</a:t>
                    </a:r>
                    <a:endParaRPr lang="en-US" dirty="0"/>
                  </a:p>
                </c:rich>
              </c:tx>
              <c:dLblPos val="ctr"/>
              <c:showLegendKey val="0"/>
              <c:showVal val="0"/>
              <c:showCatName val="0"/>
              <c:showSerName val="1"/>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F-F38D-414D-92DB-A58E41A8C339}"/>
                </c:ext>
              </c:extLst>
            </c:dLbl>
            <c:dLbl>
              <c:idx val="12"/>
              <c:tx>
                <c:rich>
                  <a:bodyPr rot="0" spcFirstLastPara="1" vertOverflow="clip" horzOverflow="clip" vert="horz" wrap="square" lIns="36576" tIns="18288" rIns="36576" bIns="18288" anchor="ctr" anchorCtr="1">
                    <a:spAutoFit/>
                  </a:bodyPr>
                  <a:lstStyle/>
                  <a:p>
                    <a:pPr>
                      <a:defRPr sz="900" b="0" i="0" u="none" strike="noStrike" kern="1200" baseline="0">
                        <a:solidFill>
                          <a:schemeClr val="bg1"/>
                        </a:solidFill>
                        <a:latin typeface="+mn-lt"/>
                        <a:ea typeface="+mn-ea"/>
                        <a:cs typeface="+mn-cs"/>
                      </a:defRPr>
                    </a:pPr>
                    <a:r>
                      <a:rPr lang="en-US" sz="800" b="0" i="0" u="none" strike="noStrike" kern="1200" baseline="0" dirty="0">
                        <a:solidFill>
                          <a:srgbClr val="FFFFFF"/>
                        </a:solidFill>
                      </a:rPr>
                      <a:t>Sawfish</a:t>
                    </a:r>
                    <a:endParaRPr lang="en-US" dirty="0"/>
                  </a:p>
                </c:rich>
              </c:tx>
              <c:spPr>
                <a:solidFill>
                  <a:schemeClr val="accent2"/>
                </a:solidFill>
                <a:ln>
                  <a:solidFill>
                    <a:srgbClr val="0070C0"/>
                  </a:solidFill>
                </a:ln>
                <a:effectLst/>
              </c:spPr>
              <c:dLblPos val="ctr"/>
              <c:showLegendKey val="0"/>
              <c:showVal val="0"/>
              <c:showCatName val="0"/>
              <c:showSerName val="1"/>
              <c:showPercent val="0"/>
              <c:showBubbleSize val="0"/>
              <c:extLst>
                <c:ext xmlns:c15="http://schemas.microsoft.com/office/drawing/2012/chart" uri="{CE6537A1-D6FC-4f65-9D91-7224C49458BB}">
                  <c15:spPr xmlns:c15="http://schemas.microsoft.com/office/drawing/2012/chart">
                    <a:prstGeom prst="roundRect">
                      <a:avLst/>
                    </a:prstGeom>
                  </c15:spPr>
                  <c15:showDataLabelsRange val="0"/>
                </c:ext>
                <c:ext xmlns:c16="http://schemas.microsoft.com/office/drawing/2014/chart" uri="{C3380CC4-5D6E-409C-BE32-E72D297353CC}">
                  <c16:uniqueId val="{00000008-F38D-414D-92DB-A58E41A8C339}"/>
                </c:ext>
              </c:extLst>
            </c:dLbl>
            <c:dLbl>
              <c:idx val="13"/>
              <c:tx>
                <c:rich>
                  <a:bodyPr/>
                  <a:lstStyle/>
                  <a:p>
                    <a:r>
                      <a:rPr lang="en-US"/>
                      <a:t>Sharks</a:t>
                    </a:r>
                    <a:endParaRPr lang="en-US" dirty="0"/>
                  </a:p>
                </c:rich>
              </c:tx>
              <c:dLblPos val="ctr"/>
              <c:showLegendKey val="0"/>
              <c:showVal val="0"/>
              <c:showCatName val="0"/>
              <c:showSerName val="1"/>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0-F38D-414D-92DB-A58E41A8C339}"/>
                </c:ext>
              </c:extLst>
            </c:dLbl>
            <c:dLbl>
              <c:idx val="14"/>
              <c:layout>
                <c:manualLayout>
                  <c:x val="-5.7703830721738521E-2"/>
                  <c:y val="1.9038888268802859E-2"/>
                </c:manualLayout>
              </c:layout>
              <c:tx>
                <c:rich>
                  <a:bodyPr rot="0" spcFirstLastPara="1" vertOverflow="clip" horzOverflow="clip" vert="horz" wrap="square" lIns="36576" tIns="18288" rIns="36576" bIns="18288" anchor="ctr" anchorCtr="1">
                    <a:spAutoFit/>
                  </a:bodyPr>
                  <a:lstStyle/>
                  <a:p>
                    <a:pPr>
                      <a:defRPr sz="900" b="0" i="0" u="none" strike="noStrike" kern="1200" baseline="0">
                        <a:solidFill>
                          <a:schemeClr val="bg1"/>
                        </a:solidFill>
                        <a:latin typeface="+mn-lt"/>
                        <a:ea typeface="+mn-ea"/>
                        <a:cs typeface="+mn-cs"/>
                      </a:defRPr>
                    </a:pPr>
                    <a:r>
                      <a:rPr lang="en-US"/>
                      <a:t>Parrotfish</a:t>
                    </a:r>
                    <a:endParaRPr lang="en-US" dirty="0"/>
                  </a:p>
                </c:rich>
              </c:tx>
              <c:spPr>
                <a:solidFill>
                  <a:srgbClr val="C00000"/>
                </a:solidFill>
                <a:ln>
                  <a:solidFill>
                    <a:srgbClr val="0070C0"/>
                  </a:solidFill>
                </a:ln>
                <a:effectLst/>
              </c:spPr>
              <c:dLblPos val="r"/>
              <c:showLegendKey val="0"/>
              <c:showVal val="0"/>
              <c:showCatName val="0"/>
              <c:showSerName val="1"/>
              <c:showPercent val="0"/>
              <c:showBubbleSize val="0"/>
              <c:extLst>
                <c:ext xmlns:c15="http://schemas.microsoft.com/office/drawing/2012/chart" uri="{CE6537A1-D6FC-4f65-9D91-7224C49458BB}">
                  <c15:spPr xmlns:c15="http://schemas.microsoft.com/office/drawing/2012/chart">
                    <a:prstGeom prst="roundRect">
                      <a:avLst/>
                    </a:prstGeom>
                  </c15:spPr>
                  <c15:showDataLabelsRange val="0"/>
                </c:ext>
                <c:ext xmlns:c16="http://schemas.microsoft.com/office/drawing/2014/chart" uri="{C3380CC4-5D6E-409C-BE32-E72D297353CC}">
                  <c16:uniqueId val="{00000013-F38D-414D-92DB-A58E41A8C339}"/>
                </c:ext>
              </c:extLst>
            </c:dLbl>
            <c:dLbl>
              <c:idx val="15"/>
              <c:tx>
                <c:rich>
                  <a:bodyPr/>
                  <a:lstStyle/>
                  <a:p>
                    <a:r>
                      <a:rPr lang="en-US"/>
                      <a:t>Sharks</a:t>
                    </a:r>
                    <a:endParaRPr lang="en-US" dirty="0"/>
                  </a:p>
                </c:rich>
              </c:tx>
              <c:dLblPos val="ctr"/>
              <c:showLegendKey val="0"/>
              <c:showVal val="0"/>
              <c:showCatName val="0"/>
              <c:showSerName val="1"/>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1-F38D-414D-92DB-A58E41A8C339}"/>
                </c:ext>
              </c:extLst>
            </c:dLbl>
            <c:dLbl>
              <c:idx val="16"/>
              <c:tx>
                <c:rich>
                  <a:bodyPr/>
                  <a:lstStyle/>
                  <a:p>
                    <a:r>
                      <a:rPr lang="en-US"/>
                      <a:t>Sharks</a:t>
                    </a:r>
                    <a:endParaRPr lang="en-US" dirty="0"/>
                  </a:p>
                </c:rich>
              </c:tx>
              <c:dLblPos val="ctr"/>
              <c:showLegendKey val="0"/>
              <c:showVal val="0"/>
              <c:showCatName val="0"/>
              <c:showSerName val="1"/>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2-F38D-414D-92DB-A58E41A8C339}"/>
                </c:ext>
              </c:extLst>
            </c:dLbl>
            <c:spPr>
              <a:solidFill>
                <a:srgbClr val="0070C0"/>
              </a:solidFill>
              <a:ln>
                <a:solidFill>
                  <a:srgbClr val="0070C0"/>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bg1"/>
                    </a:solidFill>
                    <a:latin typeface="+mn-lt"/>
                    <a:ea typeface="+mn-ea"/>
                    <a:cs typeface="+mn-cs"/>
                  </a:defRPr>
                </a:pPr>
                <a:endParaRPr lang="fr-FR"/>
              </a:p>
            </c:txPr>
            <c:dLblPos val="ctr"/>
            <c:showLegendKey val="0"/>
            <c:showVal val="0"/>
            <c:showCatName val="0"/>
            <c:showSerName val="1"/>
            <c:showPercent val="0"/>
            <c:showBubbleSize val="0"/>
            <c:showLeaderLines val="0"/>
            <c:extLst>
              <c:ext xmlns:c15="http://schemas.microsoft.com/office/drawing/2012/chart" uri="{CE6537A1-D6FC-4f65-9D91-7224C49458BB}">
                <c15:spPr xmlns:c15="http://schemas.microsoft.com/office/drawing/2012/chart">
                  <a:prstGeom prst="roundRect">
                    <a:avLst/>
                  </a:prstGeom>
                </c15:spPr>
                <c15:showLeaderLines val="0"/>
              </c:ext>
            </c:extLst>
          </c:dLbls>
          <c:errBars>
            <c:errDir val="y"/>
            <c:errBarType val="minus"/>
            <c:errValType val="percentage"/>
            <c:noEndCap val="0"/>
            <c:val val="100"/>
            <c:spPr>
              <a:noFill/>
              <a:ln w="12700" cap="flat" cmpd="sng" algn="ctr">
                <a:solidFill>
                  <a:srgbClr val="0070C0"/>
                </a:solidFill>
                <a:round/>
              </a:ln>
              <a:effectLst/>
            </c:spPr>
          </c:errBars>
          <c:errBars>
            <c:errDir val="x"/>
            <c:errBarType val="both"/>
            <c:errValType val="fixedVal"/>
            <c:noEndCap val="0"/>
            <c:val val="1"/>
            <c:spPr>
              <a:noFill/>
              <a:ln w="9525" cap="flat" cmpd="sng" algn="ctr">
                <a:solidFill>
                  <a:schemeClr val="tx1">
                    <a:lumMod val="65000"/>
                    <a:lumOff val="35000"/>
                  </a:schemeClr>
                </a:solidFill>
                <a:round/>
              </a:ln>
              <a:effectLst/>
            </c:spPr>
          </c:errBars>
          <c:xVal>
            <c:numRef>
              <c:f>'Feuil1 (4)'!$G$5:$G$21</c:f>
              <c:numCache>
                <c:formatCode>m/d/yyyy</c:formatCode>
                <c:ptCount val="17"/>
                <c:pt idx="0">
                  <c:v>45371</c:v>
                </c:pt>
                <c:pt idx="1">
                  <c:v>45375</c:v>
                </c:pt>
                <c:pt idx="2">
                  <c:v>45376</c:v>
                </c:pt>
                <c:pt idx="3">
                  <c:v>45390</c:v>
                </c:pt>
                <c:pt idx="4">
                  <c:v>45394</c:v>
                </c:pt>
                <c:pt idx="5">
                  <c:v>45400</c:v>
                </c:pt>
                <c:pt idx="6">
                  <c:v>45419</c:v>
                </c:pt>
                <c:pt idx="7">
                  <c:v>45450</c:v>
                </c:pt>
                <c:pt idx="8">
                  <c:v>45463</c:v>
                </c:pt>
                <c:pt idx="9">
                  <c:v>45561</c:v>
                </c:pt>
                <c:pt idx="10">
                  <c:v>45575</c:v>
                </c:pt>
                <c:pt idx="11">
                  <c:v>45588</c:v>
                </c:pt>
                <c:pt idx="12">
                  <c:v>45616</c:v>
                </c:pt>
                <c:pt idx="13">
                  <c:v>45621</c:v>
                </c:pt>
                <c:pt idx="14">
                  <c:v>45624</c:v>
                </c:pt>
                <c:pt idx="15">
                  <c:v>45637</c:v>
                </c:pt>
                <c:pt idx="16">
                  <c:v>45666</c:v>
                </c:pt>
              </c:numCache>
            </c:numRef>
          </c:xVal>
          <c:yVal>
            <c:numRef>
              <c:f>'Feuil1 (4)'!$H$5:$H$21</c:f>
              <c:numCache>
                <c:formatCode>0.00</c:formatCode>
                <c:ptCount val="17"/>
                <c:pt idx="0">
                  <c:v>5</c:v>
                </c:pt>
                <c:pt idx="1">
                  <c:v>-7</c:v>
                </c:pt>
                <c:pt idx="2">
                  <c:v>7</c:v>
                </c:pt>
                <c:pt idx="3">
                  <c:v>-5</c:v>
                </c:pt>
                <c:pt idx="4">
                  <c:v>5</c:v>
                </c:pt>
                <c:pt idx="5">
                  <c:v>-6</c:v>
                </c:pt>
                <c:pt idx="6">
                  <c:v>5</c:v>
                </c:pt>
                <c:pt idx="7">
                  <c:v>-5</c:v>
                </c:pt>
                <c:pt idx="8">
                  <c:v>6</c:v>
                </c:pt>
                <c:pt idx="9">
                  <c:v>6</c:v>
                </c:pt>
                <c:pt idx="10">
                  <c:v>-5</c:v>
                </c:pt>
                <c:pt idx="11">
                  <c:v>6</c:v>
                </c:pt>
                <c:pt idx="12">
                  <c:v>-5</c:v>
                </c:pt>
                <c:pt idx="13">
                  <c:v>7</c:v>
                </c:pt>
                <c:pt idx="14">
                  <c:v>-6</c:v>
                </c:pt>
                <c:pt idx="15">
                  <c:v>5</c:v>
                </c:pt>
                <c:pt idx="16">
                  <c:v>-7</c:v>
                </c:pt>
              </c:numCache>
            </c:numRef>
          </c:yVal>
          <c:smooth val="0"/>
          <c:extLst>
            <c:ext xmlns:c16="http://schemas.microsoft.com/office/drawing/2014/chart" uri="{C3380CC4-5D6E-409C-BE32-E72D297353CC}">
              <c16:uniqueId val="{00000009-F38D-414D-92DB-A58E41A8C339}"/>
            </c:ext>
          </c:extLst>
        </c:ser>
        <c:ser>
          <c:idx val="5"/>
          <c:order val="2"/>
          <c:spPr>
            <a:ln w="25400" cap="rnd">
              <a:noFill/>
              <a:round/>
            </a:ln>
            <a:effectLst/>
          </c:spPr>
          <c:marker>
            <c:symbol val="circle"/>
            <c:size val="5"/>
            <c:spPr>
              <a:solidFill>
                <a:schemeClr val="accent6"/>
              </a:solidFill>
              <a:ln w="9525">
                <a:solidFill>
                  <a:schemeClr val="accent6"/>
                </a:solidFill>
              </a:ln>
              <a:effectLst/>
            </c:spPr>
          </c:marker>
          <c:dLbls>
            <c:numFmt formatCode="[$-40C]mmm\-yy;@" sourceLinked="0"/>
            <c:spPr>
              <a:solidFill>
                <a:schemeClr val="accent3"/>
              </a:solidFill>
              <a:ln>
                <a:solidFill>
                  <a:schemeClr val="dk1">
                    <a:lumMod val="25000"/>
                    <a:lumOff val="75000"/>
                  </a:scheme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bg1"/>
                    </a:solidFill>
                    <a:latin typeface="+mn-lt"/>
                    <a:ea typeface="+mn-ea"/>
                    <a:cs typeface="+mn-cs"/>
                  </a:defRPr>
                </a:pPr>
                <a:endParaRPr lang="fr-FR"/>
              </a:p>
            </c:txPr>
            <c:dLblPos val="ctr"/>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ellipse">
                    <a:avLst/>
                  </a:prstGeom>
                </c15:spPr>
                <c15:showLeaderLines val="1"/>
                <c15:leaderLines>
                  <c:spPr>
                    <a:ln w="9525" cap="flat" cmpd="sng" algn="ctr">
                      <a:solidFill>
                        <a:schemeClr val="tx1">
                          <a:lumMod val="35000"/>
                          <a:lumOff val="65000"/>
                        </a:schemeClr>
                      </a:solidFill>
                      <a:round/>
                    </a:ln>
                    <a:effectLst/>
                  </c:spPr>
                </c15:leaderLines>
              </c:ext>
            </c:extLst>
          </c:dLbls>
          <c:xVal>
            <c:numRef>
              <c:f>'Feuil1 (4)'!$K$5:$K$20</c:f>
              <c:numCache>
                <c:formatCode>m/d/yyyy</c:formatCode>
                <c:ptCount val="16"/>
                <c:pt idx="0">
                  <c:v>45323</c:v>
                </c:pt>
                <c:pt idx="1">
                  <c:v>45352</c:v>
                </c:pt>
                <c:pt idx="2">
                  <c:v>45383</c:v>
                </c:pt>
                <c:pt idx="3">
                  <c:v>45413</c:v>
                </c:pt>
                <c:pt idx="4">
                  <c:v>45444</c:v>
                </c:pt>
                <c:pt idx="5">
                  <c:v>45474</c:v>
                </c:pt>
                <c:pt idx="6">
                  <c:v>45505</c:v>
                </c:pt>
                <c:pt idx="7">
                  <c:v>45536</c:v>
                </c:pt>
                <c:pt idx="8">
                  <c:v>45566</c:v>
                </c:pt>
                <c:pt idx="9">
                  <c:v>45597</c:v>
                </c:pt>
                <c:pt idx="10">
                  <c:v>45627</c:v>
                </c:pt>
                <c:pt idx="11">
                  <c:v>45658</c:v>
                </c:pt>
                <c:pt idx="12">
                  <c:v>45689</c:v>
                </c:pt>
                <c:pt idx="13">
                  <c:v>45717</c:v>
                </c:pt>
                <c:pt idx="14">
                  <c:v>45748</c:v>
                </c:pt>
                <c:pt idx="15">
                  <c:v>45778</c:v>
                </c:pt>
              </c:numCache>
            </c:numRef>
          </c:xVal>
          <c:yVal>
            <c:numRef>
              <c:f>'Feuil1 (4)'!$L$5:$L$20</c:f>
              <c:numCache>
                <c:formatCode>General</c:formatCode>
                <c:ptCount val="16"/>
                <c:pt idx="0">
                  <c:v>0</c:v>
                </c:pt>
                <c:pt idx="2">
                  <c:v>0</c:v>
                </c:pt>
                <c:pt idx="4">
                  <c:v>0</c:v>
                </c:pt>
                <c:pt idx="6">
                  <c:v>0</c:v>
                </c:pt>
                <c:pt idx="8">
                  <c:v>0</c:v>
                </c:pt>
                <c:pt idx="10">
                  <c:v>0</c:v>
                </c:pt>
                <c:pt idx="12">
                  <c:v>0</c:v>
                </c:pt>
                <c:pt idx="14">
                  <c:v>0</c:v>
                </c:pt>
              </c:numCache>
            </c:numRef>
          </c:yVal>
          <c:smooth val="0"/>
          <c:extLst>
            <c:ext xmlns:c16="http://schemas.microsoft.com/office/drawing/2014/chart" uri="{C3380CC4-5D6E-409C-BE32-E72D297353CC}">
              <c16:uniqueId val="{0000000A-F38D-414D-92DB-A58E41A8C339}"/>
            </c:ext>
          </c:extLst>
        </c:ser>
        <c:dLbls>
          <c:showLegendKey val="0"/>
          <c:showVal val="0"/>
          <c:showCatName val="0"/>
          <c:showSerName val="0"/>
          <c:showPercent val="0"/>
          <c:showBubbleSize val="0"/>
        </c:dLbls>
        <c:axId val="843297935"/>
        <c:axId val="843298351"/>
      </c:scatterChart>
      <c:valAx>
        <c:axId val="843297935"/>
        <c:scaling>
          <c:orientation val="minMax"/>
          <c:max val="45778"/>
          <c:min val="45323"/>
        </c:scaling>
        <c:delete val="0"/>
        <c:axPos val="b"/>
        <c:majorGridlines>
          <c:spPr>
            <a:ln w="9525" cap="flat" cmpd="sng" algn="ctr">
              <a:noFill/>
              <a:round/>
            </a:ln>
            <a:effectLst/>
          </c:spPr>
        </c:majorGridlines>
        <c:numFmt formatCode="mmm/yyyy" sourceLinked="0"/>
        <c:majorTickMark val="none"/>
        <c:minorTickMark val="none"/>
        <c:tickLblPos val="none"/>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r-FR"/>
          </a:p>
        </c:txPr>
        <c:crossAx val="843298351"/>
        <c:crosses val="autoZero"/>
        <c:crossBetween val="midCat"/>
      </c:valAx>
      <c:valAx>
        <c:axId val="843298351"/>
        <c:scaling>
          <c:orientation val="minMax"/>
          <c:min val="-13"/>
        </c:scaling>
        <c:delete val="0"/>
        <c:axPos val="l"/>
        <c:majorGridlines>
          <c:spPr>
            <a:ln w="9525" cap="flat" cmpd="sng" algn="ctr">
              <a:noFill/>
              <a:round/>
            </a:ln>
            <a:effectLst/>
          </c:spPr>
        </c:majorGridlines>
        <c:numFmt formatCode="General" sourceLinked="1"/>
        <c:majorTickMark val="none"/>
        <c:minorTickMark val="none"/>
        <c:tickLblPos val="none"/>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843297935"/>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fr-FR"/>
    </a:p>
  </c:txPr>
  <c:externalData r:id="rId2">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1" dt="2025-06-24T17:00:27.946" idx="1">
    <p:pos x="10" y="10"/>
    <p:text>ca aura deja été dit avant (groupe PA mais c'est pas grave de faire une redite</p:text>
    <p:extLst>
      <p:ext uri="{C676402C-5697-4E1C-873F-D02D1690AC5C}">
        <p15:threadingInfo xmlns:p15="http://schemas.microsoft.com/office/powerpoint/2012/main" timeZoneBias="2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5-06-24T17:06:06.015" idx="2">
    <p:pos x="10" y="10"/>
    <p:text>il a un nom ce petit document ? avec un petit objectif ?</p:text>
    <p:extLst>
      <p:ext uri="{C676402C-5697-4E1C-873F-D02D1690AC5C}">
        <p15:threadingInfo xmlns:p15="http://schemas.microsoft.com/office/powerpoint/2012/main" timeZoneBias="24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5-06-24T17:07:10.061" idx="3">
    <p:pos x="10" y="10"/>
    <p:text/>
    <p:extLst>
      <p:ext uri="{C676402C-5697-4E1C-873F-D02D1690AC5C}">
        <p15:threadingInfo xmlns:p15="http://schemas.microsoft.com/office/powerpoint/2012/main" timeZoneBias="24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25-06-24T17:10:51.802" idx="4">
    <p:pos x="10" y="10"/>
    <p:text>non il</p:text>
    <p:extLst>
      <p:ext uri="{C676402C-5697-4E1C-873F-D02D1690AC5C}">
        <p15:threadingInfo xmlns:p15="http://schemas.microsoft.com/office/powerpoint/2012/main" timeZoneBias="240"/>
      </p:ext>
    </p:extLst>
  </p:cm>
  <p:cm authorId="1" dt="2025-06-24T17:11:17.786" idx="5">
    <p:pos x="10" y="146"/>
    <p:text>non il y a eu une enquête a la place</p:text>
    <p:extLst>
      <p:ext uri="{C676402C-5697-4E1C-873F-D02D1690AC5C}">
        <p15:threadingInfo xmlns:p15="http://schemas.microsoft.com/office/powerpoint/2012/main" timeZoneBias="240">
          <p15:parentCm authorId="1" idx="4"/>
        </p15:threadingInfo>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25-06-24T17:12:43.207" idx="6">
    <p:pos x="10" y="10"/>
    <p:text>introduire Olga</p:text>
    <p:extLst>
      <p:ext uri="{C676402C-5697-4E1C-873F-D02D1690AC5C}">
        <p15:threadingInfo xmlns:p15="http://schemas.microsoft.com/office/powerpoint/2012/main" timeZoneBias="240"/>
      </p:ext>
    </p:extLst>
  </p:cm>
</p:cmLst>
</file>

<file path=ppt/diagrams/_rels/data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image" Target="../media/image13.jpeg"/><Relationship Id="rId4" Type="http://schemas.openxmlformats.org/officeDocument/2006/relationships/image" Target="../media/image16.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image" Target="../media/image13.jpeg"/><Relationship Id="rId4" Type="http://schemas.openxmlformats.org/officeDocument/2006/relationships/image" Target="../media/image16.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0254B4-4CAA-4013-898B-640288388A8E}" type="doc">
      <dgm:prSet loTypeId="urn:microsoft.com/office/officeart/2008/layout/HexagonCluster" loCatId="picture" qsTypeId="urn:microsoft.com/office/officeart/2005/8/quickstyle/simple2" qsCatId="simple" csTypeId="urn:microsoft.com/office/officeart/2005/8/colors/colorful1" csCatId="colorful" phldr="1"/>
      <dgm:spPr/>
      <dgm:t>
        <a:bodyPr/>
        <a:lstStyle/>
        <a:p>
          <a:endParaRPr lang="fr-GP"/>
        </a:p>
      </dgm:t>
    </dgm:pt>
    <dgm:pt modelId="{82C34A3D-8DCF-4A11-865C-D68C203754C9}">
      <dgm:prSet phldrT="[Texte]"/>
      <dgm:spPr/>
      <dgm:t>
        <a:bodyPr/>
        <a:lstStyle/>
        <a:p>
          <a:pPr algn="ctr"/>
          <a:r>
            <a:rPr lang="fr-FR">
              <a:latin typeface="Arial" panose="020B0604020202020204" pitchFamily="34" charset="0"/>
              <a:cs typeface="Arial" panose="020B0604020202020204" pitchFamily="34" charset="0"/>
            </a:rPr>
            <a:t>Exemptions WG</a:t>
          </a:r>
          <a:endParaRPr lang="fr-GP">
            <a:latin typeface="Arial" panose="020B0604020202020204" pitchFamily="34" charset="0"/>
            <a:cs typeface="Arial" panose="020B0604020202020204" pitchFamily="34" charset="0"/>
          </a:endParaRPr>
        </a:p>
      </dgm:t>
    </dgm:pt>
    <dgm:pt modelId="{32D056D0-2267-48B8-9A82-0DDAF14ECE31}" type="parTrans" cxnId="{BE0124BD-225D-4C89-8236-3A895859A7E0}">
      <dgm:prSet/>
      <dgm:spPr/>
      <dgm:t>
        <a:bodyPr/>
        <a:lstStyle/>
        <a:p>
          <a:pPr algn="ctr"/>
          <a:endParaRPr lang="fr-GP">
            <a:latin typeface="Arial" panose="020B0604020202020204" pitchFamily="34" charset="0"/>
            <a:cs typeface="Arial" panose="020B0604020202020204" pitchFamily="34" charset="0"/>
          </a:endParaRPr>
        </a:p>
      </dgm:t>
    </dgm:pt>
    <dgm:pt modelId="{DD137CF6-C5A2-4C7E-A14C-175663B7FAF0}" type="sibTrans" cxnId="{BE0124BD-225D-4C89-8236-3A895859A7E0}">
      <dgm:prSet/>
      <dgm:spPr>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dgm:spPr>
      <dgm:t>
        <a:bodyPr/>
        <a:lstStyle/>
        <a:p>
          <a:pPr algn="ctr"/>
          <a:endParaRPr lang="fr-GP">
            <a:latin typeface="Arial" panose="020B0604020202020204" pitchFamily="34" charset="0"/>
            <a:cs typeface="Arial" panose="020B0604020202020204" pitchFamily="34" charset="0"/>
          </a:endParaRPr>
        </a:p>
      </dgm:t>
    </dgm:pt>
    <dgm:pt modelId="{A53E82FC-E2F9-484F-B030-2186755AEB81}">
      <dgm:prSet phldrT="[Texte]"/>
      <dgm:spPr/>
      <dgm:t>
        <a:bodyPr/>
        <a:lstStyle/>
        <a:p>
          <a:pPr algn="ctr"/>
          <a:r>
            <a:rPr lang="fr-FR">
              <a:latin typeface="Arial" panose="020B0604020202020204" pitchFamily="34" charset="0"/>
              <a:cs typeface="Arial" panose="020B0604020202020204" pitchFamily="34" charset="0"/>
            </a:rPr>
            <a:t>Species WG</a:t>
          </a:r>
          <a:endParaRPr lang="fr-GP">
            <a:latin typeface="Arial" panose="020B0604020202020204" pitchFamily="34" charset="0"/>
            <a:cs typeface="Arial" panose="020B0604020202020204" pitchFamily="34" charset="0"/>
          </a:endParaRPr>
        </a:p>
      </dgm:t>
    </dgm:pt>
    <dgm:pt modelId="{015767C9-E420-423D-9BFA-E72484B07685}" type="parTrans" cxnId="{C24D7B88-C0A0-4808-B8B8-D21DBE22C94C}">
      <dgm:prSet/>
      <dgm:spPr/>
      <dgm:t>
        <a:bodyPr/>
        <a:lstStyle/>
        <a:p>
          <a:pPr algn="ctr"/>
          <a:endParaRPr lang="fr-GP">
            <a:latin typeface="Arial" panose="020B0604020202020204" pitchFamily="34" charset="0"/>
            <a:cs typeface="Arial" panose="020B0604020202020204" pitchFamily="34" charset="0"/>
          </a:endParaRPr>
        </a:p>
      </dgm:t>
    </dgm:pt>
    <dgm:pt modelId="{A585EDDE-36F1-4205-A58E-09CB4434D900}" type="sibTrans" cxnId="{C24D7B88-C0A0-4808-B8B8-D21DBE22C94C}">
      <dgm:prSet/>
      <dgm:spPr>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dgm:spPr>
      <dgm:t>
        <a:bodyPr/>
        <a:lstStyle/>
        <a:p>
          <a:pPr algn="ctr"/>
          <a:endParaRPr lang="fr-GP">
            <a:latin typeface="Arial" panose="020B0604020202020204" pitchFamily="34" charset="0"/>
            <a:cs typeface="Arial" panose="020B0604020202020204" pitchFamily="34" charset="0"/>
          </a:endParaRPr>
        </a:p>
      </dgm:t>
    </dgm:pt>
    <dgm:pt modelId="{9AC1522A-5CBD-4F9A-A89E-70113ACADD5E}">
      <dgm:prSet phldrT="[Texte]"/>
      <dgm:spPr/>
      <dgm:t>
        <a:bodyPr/>
        <a:lstStyle/>
        <a:p>
          <a:pPr algn="ctr"/>
          <a:r>
            <a:rPr lang="fr-FR">
              <a:latin typeface="Arial" panose="020B0604020202020204" pitchFamily="34" charset="0"/>
              <a:cs typeface="Arial" panose="020B0604020202020204" pitchFamily="34" charset="0"/>
            </a:rPr>
            <a:t>PA's WG</a:t>
          </a:r>
          <a:endParaRPr lang="fr-GP">
            <a:latin typeface="Arial" panose="020B0604020202020204" pitchFamily="34" charset="0"/>
            <a:cs typeface="Arial" panose="020B0604020202020204" pitchFamily="34" charset="0"/>
          </a:endParaRPr>
        </a:p>
      </dgm:t>
    </dgm:pt>
    <dgm:pt modelId="{F24B8651-505D-46E0-9F0D-3085E8952618}" type="parTrans" cxnId="{A556A361-9A94-4149-BD15-BD595602CF1B}">
      <dgm:prSet/>
      <dgm:spPr/>
      <dgm:t>
        <a:bodyPr/>
        <a:lstStyle/>
        <a:p>
          <a:pPr algn="ctr"/>
          <a:endParaRPr lang="fr-GP">
            <a:latin typeface="Arial" panose="020B0604020202020204" pitchFamily="34" charset="0"/>
            <a:cs typeface="Arial" panose="020B0604020202020204" pitchFamily="34" charset="0"/>
          </a:endParaRPr>
        </a:p>
      </dgm:t>
    </dgm:pt>
    <dgm:pt modelId="{C0ABBC2C-F5CB-4A1C-9496-77F959848FB3}" type="sibTrans" cxnId="{A556A361-9A94-4149-BD15-BD595602CF1B}">
      <dgm:prSet/>
      <dgm:spPr>
        <a:blipFill>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dgm:spPr>
      <dgm:t>
        <a:bodyPr/>
        <a:lstStyle/>
        <a:p>
          <a:pPr algn="ctr"/>
          <a:endParaRPr lang="fr-GP">
            <a:latin typeface="Arial" panose="020B0604020202020204" pitchFamily="34" charset="0"/>
            <a:cs typeface="Arial" panose="020B0604020202020204" pitchFamily="34" charset="0"/>
          </a:endParaRPr>
        </a:p>
      </dgm:t>
    </dgm:pt>
    <dgm:pt modelId="{48D9622E-71EF-4110-99B7-436DDD5C569A}">
      <dgm:prSet phldrT="[Texte]"/>
      <dgm:spPr/>
      <dgm:t>
        <a:bodyPr/>
        <a:lstStyle/>
        <a:p>
          <a:pPr algn="ctr"/>
          <a:r>
            <a:rPr lang="fr-FR">
              <a:latin typeface="Arial" panose="020B0604020202020204" pitchFamily="34" charset="0"/>
              <a:cs typeface="Arial" panose="020B0604020202020204" pitchFamily="34" charset="0"/>
            </a:rPr>
            <a:t>Sargassum WG</a:t>
          </a:r>
          <a:endParaRPr lang="fr-GP">
            <a:latin typeface="Arial" panose="020B0604020202020204" pitchFamily="34" charset="0"/>
            <a:cs typeface="Arial" panose="020B0604020202020204" pitchFamily="34" charset="0"/>
          </a:endParaRPr>
        </a:p>
      </dgm:t>
    </dgm:pt>
    <dgm:pt modelId="{C67A5D0E-3DD8-4C9C-AB9D-D70CE3EA6B74}" type="parTrans" cxnId="{9BBBB67A-3E39-47DE-B3E0-879F2C774157}">
      <dgm:prSet/>
      <dgm:spPr/>
      <dgm:t>
        <a:bodyPr/>
        <a:lstStyle/>
        <a:p>
          <a:pPr algn="ctr"/>
          <a:endParaRPr lang="fr-GP">
            <a:latin typeface="Arial" panose="020B0604020202020204" pitchFamily="34" charset="0"/>
            <a:cs typeface="Arial" panose="020B0604020202020204" pitchFamily="34" charset="0"/>
          </a:endParaRPr>
        </a:p>
      </dgm:t>
    </dgm:pt>
    <dgm:pt modelId="{40F19335-322C-4A1D-8F69-A13C8E66A75A}" type="sibTrans" cxnId="{9BBBB67A-3E39-47DE-B3E0-879F2C774157}">
      <dgm:prSet/>
      <dgm:spPr>
        <a:blipFill>
          <a:blip xmlns:r="http://schemas.openxmlformats.org/officeDocument/2006/relationships" r:embed="rId4" cstate="screen">
            <a:extLst>
              <a:ext uri="{28A0092B-C50C-407E-A947-70E740481C1C}">
                <a14:useLocalDpi xmlns:a14="http://schemas.microsoft.com/office/drawing/2010/main"/>
              </a:ext>
            </a:extLst>
          </a:blip>
          <a:srcRect/>
          <a:stretch>
            <a:fillRect/>
          </a:stretch>
        </a:blipFill>
      </dgm:spPr>
      <dgm:t>
        <a:bodyPr/>
        <a:lstStyle/>
        <a:p>
          <a:pPr algn="ctr"/>
          <a:endParaRPr lang="fr-GP">
            <a:latin typeface="Arial" panose="020B0604020202020204" pitchFamily="34" charset="0"/>
            <a:cs typeface="Arial" panose="020B0604020202020204" pitchFamily="34" charset="0"/>
          </a:endParaRPr>
        </a:p>
      </dgm:t>
    </dgm:pt>
    <dgm:pt modelId="{66894F07-3824-4B3D-BE7D-DFF4BEB9FF4D}" type="pres">
      <dgm:prSet presAssocID="{C90254B4-4CAA-4013-898B-640288388A8E}" presName="Name0" presStyleCnt="0">
        <dgm:presLayoutVars>
          <dgm:chMax val="21"/>
          <dgm:chPref val="21"/>
        </dgm:presLayoutVars>
      </dgm:prSet>
      <dgm:spPr/>
    </dgm:pt>
    <dgm:pt modelId="{31A19387-CD07-4FDB-A756-C230207BB7CA}" type="pres">
      <dgm:prSet presAssocID="{82C34A3D-8DCF-4A11-865C-D68C203754C9}" presName="text1" presStyleCnt="0"/>
      <dgm:spPr/>
    </dgm:pt>
    <dgm:pt modelId="{A5B47D29-B3BB-4B0B-BF62-EB466EF0FC83}" type="pres">
      <dgm:prSet presAssocID="{82C34A3D-8DCF-4A11-865C-D68C203754C9}" presName="textRepeatNode" presStyleLbl="alignNode1" presStyleIdx="0" presStyleCnt="4">
        <dgm:presLayoutVars>
          <dgm:chMax val="0"/>
          <dgm:chPref val="0"/>
          <dgm:bulletEnabled val="1"/>
        </dgm:presLayoutVars>
      </dgm:prSet>
      <dgm:spPr/>
    </dgm:pt>
    <dgm:pt modelId="{1AF27F17-AE63-44E9-BDCD-8D36BCD91B62}" type="pres">
      <dgm:prSet presAssocID="{82C34A3D-8DCF-4A11-865C-D68C203754C9}" presName="textaccent1" presStyleCnt="0"/>
      <dgm:spPr/>
    </dgm:pt>
    <dgm:pt modelId="{B98D043E-71BE-44DF-8EE2-8CF20E25DD10}" type="pres">
      <dgm:prSet presAssocID="{82C34A3D-8DCF-4A11-865C-D68C203754C9}" presName="accentRepeatNode" presStyleLbl="solidAlignAcc1" presStyleIdx="0" presStyleCnt="8"/>
      <dgm:spPr/>
    </dgm:pt>
    <dgm:pt modelId="{5D3F4E03-A454-4BA2-985E-2EDC192A9534}" type="pres">
      <dgm:prSet presAssocID="{DD137CF6-C5A2-4C7E-A14C-175663B7FAF0}" presName="image1" presStyleCnt="0"/>
      <dgm:spPr/>
    </dgm:pt>
    <dgm:pt modelId="{6DF5B7C6-E810-4A8C-9871-EEF1C9246DD7}" type="pres">
      <dgm:prSet presAssocID="{DD137CF6-C5A2-4C7E-A14C-175663B7FAF0}" presName="imageRepeatNode" presStyleLbl="alignAcc1" presStyleIdx="0" presStyleCnt="4"/>
      <dgm:spPr/>
    </dgm:pt>
    <dgm:pt modelId="{0B798476-E018-423A-B040-405AF81FAE3A}" type="pres">
      <dgm:prSet presAssocID="{DD137CF6-C5A2-4C7E-A14C-175663B7FAF0}" presName="imageaccent1" presStyleCnt="0"/>
      <dgm:spPr/>
    </dgm:pt>
    <dgm:pt modelId="{4F955244-760B-4AD0-A50A-D00447003692}" type="pres">
      <dgm:prSet presAssocID="{DD137CF6-C5A2-4C7E-A14C-175663B7FAF0}" presName="accentRepeatNode" presStyleLbl="solidAlignAcc1" presStyleIdx="1" presStyleCnt="8"/>
      <dgm:spPr/>
    </dgm:pt>
    <dgm:pt modelId="{680CDC5F-D9C7-4048-B05D-0D3AED0485F2}" type="pres">
      <dgm:prSet presAssocID="{A53E82FC-E2F9-484F-B030-2186755AEB81}" presName="text2" presStyleCnt="0"/>
      <dgm:spPr/>
    </dgm:pt>
    <dgm:pt modelId="{25C0CA2F-E11F-45FE-90DF-36B433F32876}" type="pres">
      <dgm:prSet presAssocID="{A53E82FC-E2F9-484F-B030-2186755AEB81}" presName="textRepeatNode" presStyleLbl="alignNode1" presStyleIdx="1" presStyleCnt="4">
        <dgm:presLayoutVars>
          <dgm:chMax val="0"/>
          <dgm:chPref val="0"/>
          <dgm:bulletEnabled val="1"/>
        </dgm:presLayoutVars>
      </dgm:prSet>
      <dgm:spPr/>
    </dgm:pt>
    <dgm:pt modelId="{1D69F381-E587-4B46-90BB-52923BBB0312}" type="pres">
      <dgm:prSet presAssocID="{A53E82FC-E2F9-484F-B030-2186755AEB81}" presName="textaccent2" presStyleCnt="0"/>
      <dgm:spPr/>
    </dgm:pt>
    <dgm:pt modelId="{4DE90009-26E2-48E0-B189-A90FC0632066}" type="pres">
      <dgm:prSet presAssocID="{A53E82FC-E2F9-484F-B030-2186755AEB81}" presName="accentRepeatNode" presStyleLbl="solidAlignAcc1" presStyleIdx="2" presStyleCnt="8"/>
      <dgm:spPr/>
    </dgm:pt>
    <dgm:pt modelId="{41B645BD-88FD-434E-863A-FC16831E1BD8}" type="pres">
      <dgm:prSet presAssocID="{A585EDDE-36F1-4205-A58E-09CB4434D900}" presName="image2" presStyleCnt="0"/>
      <dgm:spPr/>
    </dgm:pt>
    <dgm:pt modelId="{A6338E25-68B2-42DD-98C2-B8625F752690}" type="pres">
      <dgm:prSet presAssocID="{A585EDDE-36F1-4205-A58E-09CB4434D900}" presName="imageRepeatNode" presStyleLbl="alignAcc1" presStyleIdx="1" presStyleCnt="4"/>
      <dgm:spPr/>
    </dgm:pt>
    <dgm:pt modelId="{DC49904E-C69F-43AA-8794-1BF0533BDB4E}" type="pres">
      <dgm:prSet presAssocID="{A585EDDE-36F1-4205-A58E-09CB4434D900}" presName="imageaccent2" presStyleCnt="0"/>
      <dgm:spPr/>
    </dgm:pt>
    <dgm:pt modelId="{CCDACA72-AAC0-4EE8-83E2-F7582C20C4A2}" type="pres">
      <dgm:prSet presAssocID="{A585EDDE-36F1-4205-A58E-09CB4434D900}" presName="accentRepeatNode" presStyleLbl="solidAlignAcc1" presStyleIdx="3" presStyleCnt="8"/>
      <dgm:spPr/>
    </dgm:pt>
    <dgm:pt modelId="{C112A8E1-7FF9-470F-9398-EFF79F2AD326}" type="pres">
      <dgm:prSet presAssocID="{9AC1522A-5CBD-4F9A-A89E-70113ACADD5E}" presName="text3" presStyleCnt="0"/>
      <dgm:spPr/>
    </dgm:pt>
    <dgm:pt modelId="{66389E27-E453-4ED0-84E3-888AA187C896}" type="pres">
      <dgm:prSet presAssocID="{9AC1522A-5CBD-4F9A-A89E-70113ACADD5E}" presName="textRepeatNode" presStyleLbl="alignNode1" presStyleIdx="2" presStyleCnt="4">
        <dgm:presLayoutVars>
          <dgm:chMax val="0"/>
          <dgm:chPref val="0"/>
          <dgm:bulletEnabled val="1"/>
        </dgm:presLayoutVars>
      </dgm:prSet>
      <dgm:spPr/>
    </dgm:pt>
    <dgm:pt modelId="{883FF374-ED38-4E82-9F82-1590B2ADEDB8}" type="pres">
      <dgm:prSet presAssocID="{9AC1522A-5CBD-4F9A-A89E-70113ACADD5E}" presName="textaccent3" presStyleCnt="0"/>
      <dgm:spPr/>
    </dgm:pt>
    <dgm:pt modelId="{CCADF85D-3ABE-443D-AB59-160327C9188E}" type="pres">
      <dgm:prSet presAssocID="{9AC1522A-5CBD-4F9A-A89E-70113ACADD5E}" presName="accentRepeatNode" presStyleLbl="solidAlignAcc1" presStyleIdx="4" presStyleCnt="8"/>
      <dgm:spPr/>
    </dgm:pt>
    <dgm:pt modelId="{BA097B1A-D326-4630-A0DB-42EC86820116}" type="pres">
      <dgm:prSet presAssocID="{C0ABBC2C-F5CB-4A1C-9496-77F959848FB3}" presName="image3" presStyleCnt="0"/>
      <dgm:spPr/>
    </dgm:pt>
    <dgm:pt modelId="{2D31B7EF-8955-494F-92DF-704D0A435E60}" type="pres">
      <dgm:prSet presAssocID="{C0ABBC2C-F5CB-4A1C-9496-77F959848FB3}" presName="imageRepeatNode" presStyleLbl="alignAcc1" presStyleIdx="2" presStyleCnt="4"/>
      <dgm:spPr/>
    </dgm:pt>
    <dgm:pt modelId="{8E5081CF-7364-41B1-97E5-93492B4FF95A}" type="pres">
      <dgm:prSet presAssocID="{C0ABBC2C-F5CB-4A1C-9496-77F959848FB3}" presName="imageaccent3" presStyleCnt="0"/>
      <dgm:spPr/>
    </dgm:pt>
    <dgm:pt modelId="{CB7BE9C9-B924-4DD5-AF75-6243A71BBE2A}" type="pres">
      <dgm:prSet presAssocID="{C0ABBC2C-F5CB-4A1C-9496-77F959848FB3}" presName="accentRepeatNode" presStyleLbl="solidAlignAcc1" presStyleIdx="5" presStyleCnt="8"/>
      <dgm:spPr/>
    </dgm:pt>
    <dgm:pt modelId="{B5E58C89-B82A-48FB-A6C9-CAD38E693296}" type="pres">
      <dgm:prSet presAssocID="{48D9622E-71EF-4110-99B7-436DDD5C569A}" presName="text4" presStyleCnt="0"/>
      <dgm:spPr/>
    </dgm:pt>
    <dgm:pt modelId="{47711673-E5A6-4536-AB4E-E8C8D730E7E9}" type="pres">
      <dgm:prSet presAssocID="{48D9622E-71EF-4110-99B7-436DDD5C569A}" presName="textRepeatNode" presStyleLbl="alignNode1" presStyleIdx="3" presStyleCnt="4">
        <dgm:presLayoutVars>
          <dgm:chMax val="0"/>
          <dgm:chPref val="0"/>
          <dgm:bulletEnabled val="1"/>
        </dgm:presLayoutVars>
      </dgm:prSet>
      <dgm:spPr/>
    </dgm:pt>
    <dgm:pt modelId="{061C5F40-298E-48AA-9327-7BA230137009}" type="pres">
      <dgm:prSet presAssocID="{48D9622E-71EF-4110-99B7-436DDD5C569A}" presName="textaccent4" presStyleCnt="0"/>
      <dgm:spPr/>
    </dgm:pt>
    <dgm:pt modelId="{DF6972AC-A181-425A-A54F-63EC59A63F99}" type="pres">
      <dgm:prSet presAssocID="{48D9622E-71EF-4110-99B7-436DDD5C569A}" presName="accentRepeatNode" presStyleLbl="solidAlignAcc1" presStyleIdx="6" presStyleCnt="8"/>
      <dgm:spPr/>
    </dgm:pt>
    <dgm:pt modelId="{04CBFBFE-20CB-4F43-9A3B-C1496200B36D}" type="pres">
      <dgm:prSet presAssocID="{40F19335-322C-4A1D-8F69-A13C8E66A75A}" presName="image4" presStyleCnt="0"/>
      <dgm:spPr/>
    </dgm:pt>
    <dgm:pt modelId="{2D1A3AC4-171E-4286-B2F4-A4D32A2B821A}" type="pres">
      <dgm:prSet presAssocID="{40F19335-322C-4A1D-8F69-A13C8E66A75A}" presName="imageRepeatNode" presStyleLbl="alignAcc1" presStyleIdx="3" presStyleCnt="4"/>
      <dgm:spPr/>
    </dgm:pt>
    <dgm:pt modelId="{06F179DC-BD0F-4405-8C6E-5287C71A8D71}" type="pres">
      <dgm:prSet presAssocID="{40F19335-322C-4A1D-8F69-A13C8E66A75A}" presName="imageaccent4" presStyleCnt="0"/>
      <dgm:spPr/>
    </dgm:pt>
    <dgm:pt modelId="{17BB8E22-C79A-4535-B303-8487D6AADBF7}" type="pres">
      <dgm:prSet presAssocID="{40F19335-322C-4A1D-8F69-A13C8E66A75A}" presName="accentRepeatNode" presStyleLbl="solidAlignAcc1" presStyleIdx="7" presStyleCnt="8"/>
      <dgm:spPr/>
    </dgm:pt>
  </dgm:ptLst>
  <dgm:cxnLst>
    <dgm:cxn modelId="{74DC9B08-C1C7-416B-A5E7-BCD020EDA728}" type="presOf" srcId="{A53E82FC-E2F9-484F-B030-2186755AEB81}" destId="{25C0CA2F-E11F-45FE-90DF-36B433F32876}" srcOrd="0" destOrd="0" presId="urn:microsoft.com/office/officeart/2008/layout/HexagonCluster"/>
    <dgm:cxn modelId="{F8884713-96BD-48E2-882E-20EF663902C8}" type="presOf" srcId="{48D9622E-71EF-4110-99B7-436DDD5C569A}" destId="{47711673-E5A6-4536-AB4E-E8C8D730E7E9}" srcOrd="0" destOrd="0" presId="urn:microsoft.com/office/officeart/2008/layout/HexagonCluster"/>
    <dgm:cxn modelId="{68D41130-C57F-41D0-8926-3076D9DBB88A}" type="presOf" srcId="{DD137CF6-C5A2-4C7E-A14C-175663B7FAF0}" destId="{6DF5B7C6-E810-4A8C-9871-EEF1C9246DD7}" srcOrd="0" destOrd="0" presId="urn:microsoft.com/office/officeart/2008/layout/HexagonCluster"/>
    <dgm:cxn modelId="{CC61F032-76B8-467B-A00E-DE68A4179E45}" type="presOf" srcId="{C0ABBC2C-F5CB-4A1C-9496-77F959848FB3}" destId="{2D31B7EF-8955-494F-92DF-704D0A435E60}" srcOrd="0" destOrd="0" presId="urn:microsoft.com/office/officeart/2008/layout/HexagonCluster"/>
    <dgm:cxn modelId="{A556A361-9A94-4149-BD15-BD595602CF1B}" srcId="{C90254B4-4CAA-4013-898B-640288388A8E}" destId="{9AC1522A-5CBD-4F9A-A89E-70113ACADD5E}" srcOrd="2" destOrd="0" parTransId="{F24B8651-505D-46E0-9F0D-3085E8952618}" sibTransId="{C0ABBC2C-F5CB-4A1C-9496-77F959848FB3}"/>
    <dgm:cxn modelId="{A5661C49-58CA-4DDC-B223-8D96A0FC146A}" type="presOf" srcId="{9AC1522A-5CBD-4F9A-A89E-70113ACADD5E}" destId="{66389E27-E453-4ED0-84E3-888AA187C896}" srcOrd="0" destOrd="0" presId="urn:microsoft.com/office/officeart/2008/layout/HexagonCluster"/>
    <dgm:cxn modelId="{90D6FB50-2FC1-4C54-86EA-3F1E17FECC36}" type="presOf" srcId="{A585EDDE-36F1-4205-A58E-09CB4434D900}" destId="{A6338E25-68B2-42DD-98C2-B8625F752690}" srcOrd="0" destOrd="0" presId="urn:microsoft.com/office/officeart/2008/layout/HexagonCluster"/>
    <dgm:cxn modelId="{42D53B54-4AD5-4834-A66B-07A2A1AA7009}" type="presOf" srcId="{82C34A3D-8DCF-4A11-865C-D68C203754C9}" destId="{A5B47D29-B3BB-4B0B-BF62-EB466EF0FC83}" srcOrd="0" destOrd="0" presId="urn:microsoft.com/office/officeart/2008/layout/HexagonCluster"/>
    <dgm:cxn modelId="{A4194954-9866-424B-9F5F-5D341A313337}" type="presOf" srcId="{C90254B4-4CAA-4013-898B-640288388A8E}" destId="{66894F07-3824-4B3D-BE7D-DFF4BEB9FF4D}" srcOrd="0" destOrd="0" presId="urn:microsoft.com/office/officeart/2008/layout/HexagonCluster"/>
    <dgm:cxn modelId="{9BBBB67A-3E39-47DE-B3E0-879F2C774157}" srcId="{C90254B4-4CAA-4013-898B-640288388A8E}" destId="{48D9622E-71EF-4110-99B7-436DDD5C569A}" srcOrd="3" destOrd="0" parTransId="{C67A5D0E-3DD8-4C9C-AB9D-D70CE3EA6B74}" sibTransId="{40F19335-322C-4A1D-8F69-A13C8E66A75A}"/>
    <dgm:cxn modelId="{393EDC7E-E564-485D-8042-921B0A72139C}" type="presOf" srcId="{40F19335-322C-4A1D-8F69-A13C8E66A75A}" destId="{2D1A3AC4-171E-4286-B2F4-A4D32A2B821A}" srcOrd="0" destOrd="0" presId="urn:microsoft.com/office/officeart/2008/layout/HexagonCluster"/>
    <dgm:cxn modelId="{C24D7B88-C0A0-4808-B8B8-D21DBE22C94C}" srcId="{C90254B4-4CAA-4013-898B-640288388A8E}" destId="{A53E82FC-E2F9-484F-B030-2186755AEB81}" srcOrd="1" destOrd="0" parTransId="{015767C9-E420-423D-9BFA-E72484B07685}" sibTransId="{A585EDDE-36F1-4205-A58E-09CB4434D900}"/>
    <dgm:cxn modelId="{BE0124BD-225D-4C89-8236-3A895859A7E0}" srcId="{C90254B4-4CAA-4013-898B-640288388A8E}" destId="{82C34A3D-8DCF-4A11-865C-D68C203754C9}" srcOrd="0" destOrd="0" parTransId="{32D056D0-2267-48B8-9A82-0DDAF14ECE31}" sibTransId="{DD137CF6-C5A2-4C7E-A14C-175663B7FAF0}"/>
    <dgm:cxn modelId="{E24E8210-7EA9-4143-A749-A3AEF6A67A3C}" type="presParOf" srcId="{66894F07-3824-4B3D-BE7D-DFF4BEB9FF4D}" destId="{31A19387-CD07-4FDB-A756-C230207BB7CA}" srcOrd="0" destOrd="0" presId="urn:microsoft.com/office/officeart/2008/layout/HexagonCluster"/>
    <dgm:cxn modelId="{CA7FDEEF-9C07-4142-A67C-FC3C67193FEA}" type="presParOf" srcId="{31A19387-CD07-4FDB-A756-C230207BB7CA}" destId="{A5B47D29-B3BB-4B0B-BF62-EB466EF0FC83}" srcOrd="0" destOrd="0" presId="urn:microsoft.com/office/officeart/2008/layout/HexagonCluster"/>
    <dgm:cxn modelId="{E228AD26-CD56-4392-B28E-B925F0C82121}" type="presParOf" srcId="{66894F07-3824-4B3D-BE7D-DFF4BEB9FF4D}" destId="{1AF27F17-AE63-44E9-BDCD-8D36BCD91B62}" srcOrd="1" destOrd="0" presId="urn:microsoft.com/office/officeart/2008/layout/HexagonCluster"/>
    <dgm:cxn modelId="{DD509E47-30D6-4B47-8BB9-3F6AB5EFDFF6}" type="presParOf" srcId="{1AF27F17-AE63-44E9-BDCD-8D36BCD91B62}" destId="{B98D043E-71BE-44DF-8EE2-8CF20E25DD10}" srcOrd="0" destOrd="0" presId="urn:microsoft.com/office/officeart/2008/layout/HexagonCluster"/>
    <dgm:cxn modelId="{4A97D22A-B493-475F-B4D6-88D8F717122F}" type="presParOf" srcId="{66894F07-3824-4B3D-BE7D-DFF4BEB9FF4D}" destId="{5D3F4E03-A454-4BA2-985E-2EDC192A9534}" srcOrd="2" destOrd="0" presId="urn:microsoft.com/office/officeart/2008/layout/HexagonCluster"/>
    <dgm:cxn modelId="{0682D500-AC00-440A-81A6-F2B4C3DB6505}" type="presParOf" srcId="{5D3F4E03-A454-4BA2-985E-2EDC192A9534}" destId="{6DF5B7C6-E810-4A8C-9871-EEF1C9246DD7}" srcOrd="0" destOrd="0" presId="urn:microsoft.com/office/officeart/2008/layout/HexagonCluster"/>
    <dgm:cxn modelId="{20DCBDDD-6C8B-400C-A97A-D295E481B241}" type="presParOf" srcId="{66894F07-3824-4B3D-BE7D-DFF4BEB9FF4D}" destId="{0B798476-E018-423A-B040-405AF81FAE3A}" srcOrd="3" destOrd="0" presId="urn:microsoft.com/office/officeart/2008/layout/HexagonCluster"/>
    <dgm:cxn modelId="{8C992AED-0F36-4200-9997-078649249B4D}" type="presParOf" srcId="{0B798476-E018-423A-B040-405AF81FAE3A}" destId="{4F955244-760B-4AD0-A50A-D00447003692}" srcOrd="0" destOrd="0" presId="urn:microsoft.com/office/officeart/2008/layout/HexagonCluster"/>
    <dgm:cxn modelId="{14C08EFA-DFF8-4686-BF72-566C369D7977}" type="presParOf" srcId="{66894F07-3824-4B3D-BE7D-DFF4BEB9FF4D}" destId="{680CDC5F-D9C7-4048-B05D-0D3AED0485F2}" srcOrd="4" destOrd="0" presId="urn:microsoft.com/office/officeart/2008/layout/HexagonCluster"/>
    <dgm:cxn modelId="{95E69F4F-938C-47A4-AAEC-56DA61D958B3}" type="presParOf" srcId="{680CDC5F-D9C7-4048-B05D-0D3AED0485F2}" destId="{25C0CA2F-E11F-45FE-90DF-36B433F32876}" srcOrd="0" destOrd="0" presId="urn:microsoft.com/office/officeart/2008/layout/HexagonCluster"/>
    <dgm:cxn modelId="{EAEB0855-941E-4DB4-ADD2-0919FE8D17B7}" type="presParOf" srcId="{66894F07-3824-4B3D-BE7D-DFF4BEB9FF4D}" destId="{1D69F381-E587-4B46-90BB-52923BBB0312}" srcOrd="5" destOrd="0" presId="urn:microsoft.com/office/officeart/2008/layout/HexagonCluster"/>
    <dgm:cxn modelId="{9CE777B3-3BA6-4568-8B7A-9340A2AC1E61}" type="presParOf" srcId="{1D69F381-E587-4B46-90BB-52923BBB0312}" destId="{4DE90009-26E2-48E0-B189-A90FC0632066}" srcOrd="0" destOrd="0" presId="urn:microsoft.com/office/officeart/2008/layout/HexagonCluster"/>
    <dgm:cxn modelId="{6D1EF0F3-ECD1-4237-835C-F769672FC1A1}" type="presParOf" srcId="{66894F07-3824-4B3D-BE7D-DFF4BEB9FF4D}" destId="{41B645BD-88FD-434E-863A-FC16831E1BD8}" srcOrd="6" destOrd="0" presId="urn:microsoft.com/office/officeart/2008/layout/HexagonCluster"/>
    <dgm:cxn modelId="{E92FB6B7-F244-483F-9D26-03CA2517DDB1}" type="presParOf" srcId="{41B645BD-88FD-434E-863A-FC16831E1BD8}" destId="{A6338E25-68B2-42DD-98C2-B8625F752690}" srcOrd="0" destOrd="0" presId="urn:microsoft.com/office/officeart/2008/layout/HexagonCluster"/>
    <dgm:cxn modelId="{545D26FB-25A8-4859-A242-AA946314B9FB}" type="presParOf" srcId="{66894F07-3824-4B3D-BE7D-DFF4BEB9FF4D}" destId="{DC49904E-C69F-43AA-8794-1BF0533BDB4E}" srcOrd="7" destOrd="0" presId="urn:microsoft.com/office/officeart/2008/layout/HexagonCluster"/>
    <dgm:cxn modelId="{DBB0DC00-DA1D-46B3-A03B-CB03A46536F8}" type="presParOf" srcId="{DC49904E-C69F-43AA-8794-1BF0533BDB4E}" destId="{CCDACA72-AAC0-4EE8-83E2-F7582C20C4A2}" srcOrd="0" destOrd="0" presId="urn:microsoft.com/office/officeart/2008/layout/HexagonCluster"/>
    <dgm:cxn modelId="{41448D63-0A3A-4CC5-BD9B-1C36EE145C9B}" type="presParOf" srcId="{66894F07-3824-4B3D-BE7D-DFF4BEB9FF4D}" destId="{C112A8E1-7FF9-470F-9398-EFF79F2AD326}" srcOrd="8" destOrd="0" presId="urn:microsoft.com/office/officeart/2008/layout/HexagonCluster"/>
    <dgm:cxn modelId="{1EF1D33B-6CAB-4F17-A186-922C92EF9614}" type="presParOf" srcId="{C112A8E1-7FF9-470F-9398-EFF79F2AD326}" destId="{66389E27-E453-4ED0-84E3-888AA187C896}" srcOrd="0" destOrd="0" presId="urn:microsoft.com/office/officeart/2008/layout/HexagonCluster"/>
    <dgm:cxn modelId="{DF33AE3C-6871-421E-ADCE-2D2F0B3BF5FE}" type="presParOf" srcId="{66894F07-3824-4B3D-BE7D-DFF4BEB9FF4D}" destId="{883FF374-ED38-4E82-9F82-1590B2ADEDB8}" srcOrd="9" destOrd="0" presId="urn:microsoft.com/office/officeart/2008/layout/HexagonCluster"/>
    <dgm:cxn modelId="{6F3FE959-3EAC-423F-ABB4-202949C0BB54}" type="presParOf" srcId="{883FF374-ED38-4E82-9F82-1590B2ADEDB8}" destId="{CCADF85D-3ABE-443D-AB59-160327C9188E}" srcOrd="0" destOrd="0" presId="urn:microsoft.com/office/officeart/2008/layout/HexagonCluster"/>
    <dgm:cxn modelId="{6C023E6C-7C67-4337-8781-E3451FF7B745}" type="presParOf" srcId="{66894F07-3824-4B3D-BE7D-DFF4BEB9FF4D}" destId="{BA097B1A-D326-4630-A0DB-42EC86820116}" srcOrd="10" destOrd="0" presId="urn:microsoft.com/office/officeart/2008/layout/HexagonCluster"/>
    <dgm:cxn modelId="{F2EDA4E1-9D66-43A6-8224-1D6C01F36C04}" type="presParOf" srcId="{BA097B1A-D326-4630-A0DB-42EC86820116}" destId="{2D31B7EF-8955-494F-92DF-704D0A435E60}" srcOrd="0" destOrd="0" presId="urn:microsoft.com/office/officeart/2008/layout/HexagonCluster"/>
    <dgm:cxn modelId="{C58BE97B-4F16-42AE-883D-D0A84E2DF080}" type="presParOf" srcId="{66894F07-3824-4B3D-BE7D-DFF4BEB9FF4D}" destId="{8E5081CF-7364-41B1-97E5-93492B4FF95A}" srcOrd="11" destOrd="0" presId="urn:microsoft.com/office/officeart/2008/layout/HexagonCluster"/>
    <dgm:cxn modelId="{70FDD771-9A49-47DE-B8AB-EC41F55080E5}" type="presParOf" srcId="{8E5081CF-7364-41B1-97E5-93492B4FF95A}" destId="{CB7BE9C9-B924-4DD5-AF75-6243A71BBE2A}" srcOrd="0" destOrd="0" presId="urn:microsoft.com/office/officeart/2008/layout/HexagonCluster"/>
    <dgm:cxn modelId="{FB3E875F-96B2-4680-A848-99BB3CC8B302}" type="presParOf" srcId="{66894F07-3824-4B3D-BE7D-DFF4BEB9FF4D}" destId="{B5E58C89-B82A-48FB-A6C9-CAD38E693296}" srcOrd="12" destOrd="0" presId="urn:microsoft.com/office/officeart/2008/layout/HexagonCluster"/>
    <dgm:cxn modelId="{76861512-0176-4171-A814-035EAB3794D5}" type="presParOf" srcId="{B5E58C89-B82A-48FB-A6C9-CAD38E693296}" destId="{47711673-E5A6-4536-AB4E-E8C8D730E7E9}" srcOrd="0" destOrd="0" presId="urn:microsoft.com/office/officeart/2008/layout/HexagonCluster"/>
    <dgm:cxn modelId="{AEF36407-EAFF-40ED-ADC7-067732A342C2}" type="presParOf" srcId="{66894F07-3824-4B3D-BE7D-DFF4BEB9FF4D}" destId="{061C5F40-298E-48AA-9327-7BA230137009}" srcOrd="13" destOrd="0" presId="urn:microsoft.com/office/officeart/2008/layout/HexagonCluster"/>
    <dgm:cxn modelId="{27EDDA8C-0211-4E09-9371-B97DED7136CA}" type="presParOf" srcId="{061C5F40-298E-48AA-9327-7BA230137009}" destId="{DF6972AC-A181-425A-A54F-63EC59A63F99}" srcOrd="0" destOrd="0" presId="urn:microsoft.com/office/officeart/2008/layout/HexagonCluster"/>
    <dgm:cxn modelId="{67975BE6-18AC-4E24-9ED0-C6009621D46A}" type="presParOf" srcId="{66894F07-3824-4B3D-BE7D-DFF4BEB9FF4D}" destId="{04CBFBFE-20CB-4F43-9A3B-C1496200B36D}" srcOrd="14" destOrd="0" presId="urn:microsoft.com/office/officeart/2008/layout/HexagonCluster"/>
    <dgm:cxn modelId="{BD0DAF8D-3FE8-4D30-BB98-39302ABB22A5}" type="presParOf" srcId="{04CBFBFE-20CB-4F43-9A3B-C1496200B36D}" destId="{2D1A3AC4-171E-4286-B2F4-A4D32A2B821A}" srcOrd="0" destOrd="0" presId="urn:microsoft.com/office/officeart/2008/layout/HexagonCluster"/>
    <dgm:cxn modelId="{B8D2E896-287E-441B-B881-058B0F0CAA09}" type="presParOf" srcId="{66894F07-3824-4B3D-BE7D-DFF4BEB9FF4D}" destId="{06F179DC-BD0F-4405-8C6E-5287C71A8D71}" srcOrd="15" destOrd="0" presId="urn:microsoft.com/office/officeart/2008/layout/HexagonCluster"/>
    <dgm:cxn modelId="{4BA43975-7417-4158-B86A-68E258AC965A}" type="presParOf" srcId="{06F179DC-BD0F-4405-8C6E-5287C71A8D71}" destId="{17BB8E22-C79A-4535-B303-8487D6AADBF7}" srcOrd="0" destOrd="0" presId="urn:microsoft.com/office/officeart/2008/layout/Hexagon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B47D29-B3BB-4B0B-BF62-EB466EF0FC83}">
      <dsp:nvSpPr>
        <dsp:cNvPr id="0" name=""/>
        <dsp:cNvSpPr/>
      </dsp:nvSpPr>
      <dsp:spPr>
        <a:xfrm>
          <a:off x="1266602" y="2883772"/>
          <a:ext cx="1492053" cy="1280756"/>
        </a:xfrm>
        <a:prstGeom prst="hexagon">
          <a:avLst>
            <a:gd name="adj" fmla="val 25000"/>
            <a:gd name="vf" fmla="val 115470"/>
          </a:avLst>
        </a:prstGeom>
        <a:solidFill>
          <a:schemeClr val="accent2">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0" tIns="19050" rIns="0" bIns="19050" numCol="1" spcCol="1270" anchor="ctr" anchorCtr="0">
          <a:noAutofit/>
        </a:bodyPr>
        <a:lstStyle/>
        <a:p>
          <a:pPr marL="0" lvl="0" indent="0" algn="ctr" defTabSz="666750">
            <a:lnSpc>
              <a:spcPct val="90000"/>
            </a:lnSpc>
            <a:spcBef>
              <a:spcPct val="0"/>
            </a:spcBef>
            <a:spcAft>
              <a:spcPct val="35000"/>
            </a:spcAft>
            <a:buNone/>
          </a:pPr>
          <a:r>
            <a:rPr lang="fr-FR" sz="1500" kern="1200">
              <a:latin typeface="Arial" panose="020B0604020202020204" pitchFamily="34" charset="0"/>
              <a:cs typeface="Arial" panose="020B0604020202020204" pitchFamily="34" charset="0"/>
            </a:rPr>
            <a:t>Exemptions WG</a:t>
          </a:r>
          <a:endParaRPr lang="fr-GP" sz="1500" kern="1200">
            <a:latin typeface="Arial" panose="020B0604020202020204" pitchFamily="34" charset="0"/>
            <a:cs typeface="Arial" panose="020B0604020202020204" pitchFamily="34" charset="0"/>
          </a:endParaRPr>
        </a:p>
      </dsp:txBody>
      <dsp:txXfrm>
        <a:off x="1497669" y="3082117"/>
        <a:ext cx="1029919" cy="884066"/>
      </dsp:txXfrm>
    </dsp:sp>
    <dsp:sp modelId="{B98D043E-71BE-44DF-8EE2-8CF20E25DD10}">
      <dsp:nvSpPr>
        <dsp:cNvPr id="0" name=""/>
        <dsp:cNvSpPr/>
      </dsp:nvSpPr>
      <dsp:spPr>
        <a:xfrm>
          <a:off x="1313270" y="3449727"/>
          <a:ext cx="174182" cy="150199"/>
        </a:xfrm>
        <a:prstGeom prst="hexagon">
          <a:avLst>
            <a:gd name="adj" fmla="val 25000"/>
            <a:gd name="vf" fmla="val 115470"/>
          </a:avLst>
        </a:prstGeom>
        <a:solidFill>
          <a:schemeClr val="lt1">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DF5B7C6-E810-4A8C-9871-EEF1C9246DD7}">
      <dsp:nvSpPr>
        <dsp:cNvPr id="0" name=""/>
        <dsp:cNvSpPr/>
      </dsp:nvSpPr>
      <dsp:spPr>
        <a:xfrm>
          <a:off x="0" y="2187576"/>
          <a:ext cx="1492053" cy="1280756"/>
        </a:xfrm>
        <a:prstGeom prst="hexagon">
          <a:avLst>
            <a:gd name="adj" fmla="val 25000"/>
            <a:gd name="vf" fmla="val 115470"/>
          </a:avLst>
        </a:prstGeom>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F955244-760B-4AD0-A50A-D00447003692}">
      <dsp:nvSpPr>
        <dsp:cNvPr id="0" name=""/>
        <dsp:cNvSpPr/>
      </dsp:nvSpPr>
      <dsp:spPr>
        <a:xfrm>
          <a:off x="1010258" y="3290732"/>
          <a:ext cx="174182" cy="150199"/>
        </a:xfrm>
        <a:prstGeom prst="hexagon">
          <a:avLst>
            <a:gd name="adj" fmla="val 25000"/>
            <a:gd name="vf" fmla="val 115470"/>
          </a:avLst>
        </a:prstGeom>
        <a:solidFill>
          <a:schemeClr val="lt1">
            <a:hueOff val="0"/>
            <a:satOff val="0"/>
            <a:lumOff val="0"/>
            <a:alphaOff val="0"/>
          </a:schemeClr>
        </a:solidFill>
        <a:ln w="1079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5C0CA2F-E11F-45FE-90DF-36B433F32876}">
      <dsp:nvSpPr>
        <dsp:cNvPr id="0" name=""/>
        <dsp:cNvSpPr/>
      </dsp:nvSpPr>
      <dsp:spPr>
        <a:xfrm>
          <a:off x="2531890" y="2177766"/>
          <a:ext cx="1492053" cy="1280756"/>
        </a:xfrm>
        <a:prstGeom prst="hexagon">
          <a:avLst>
            <a:gd name="adj" fmla="val 25000"/>
            <a:gd name="vf" fmla="val 115470"/>
          </a:avLst>
        </a:prstGeom>
        <a:solidFill>
          <a:schemeClr val="accent3">
            <a:hueOff val="0"/>
            <a:satOff val="0"/>
            <a:lumOff val="0"/>
            <a:alphaOff val="0"/>
          </a:schemeClr>
        </a:solidFill>
        <a:ln w="1079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0" tIns="19050" rIns="0" bIns="19050" numCol="1" spcCol="1270" anchor="ctr" anchorCtr="0">
          <a:noAutofit/>
        </a:bodyPr>
        <a:lstStyle/>
        <a:p>
          <a:pPr marL="0" lvl="0" indent="0" algn="ctr" defTabSz="666750">
            <a:lnSpc>
              <a:spcPct val="90000"/>
            </a:lnSpc>
            <a:spcBef>
              <a:spcPct val="0"/>
            </a:spcBef>
            <a:spcAft>
              <a:spcPct val="35000"/>
            </a:spcAft>
            <a:buNone/>
          </a:pPr>
          <a:r>
            <a:rPr lang="fr-FR" sz="1500" kern="1200">
              <a:latin typeface="Arial" panose="020B0604020202020204" pitchFamily="34" charset="0"/>
              <a:cs typeface="Arial" panose="020B0604020202020204" pitchFamily="34" charset="0"/>
            </a:rPr>
            <a:t>Species WG</a:t>
          </a:r>
          <a:endParaRPr lang="fr-GP" sz="1500" kern="1200">
            <a:latin typeface="Arial" panose="020B0604020202020204" pitchFamily="34" charset="0"/>
            <a:cs typeface="Arial" panose="020B0604020202020204" pitchFamily="34" charset="0"/>
          </a:endParaRPr>
        </a:p>
      </dsp:txBody>
      <dsp:txXfrm>
        <a:off x="2762957" y="2376111"/>
        <a:ext cx="1029919" cy="884066"/>
      </dsp:txXfrm>
    </dsp:sp>
    <dsp:sp modelId="{4DE90009-26E2-48E0-B189-A90FC0632066}">
      <dsp:nvSpPr>
        <dsp:cNvPr id="0" name=""/>
        <dsp:cNvSpPr/>
      </dsp:nvSpPr>
      <dsp:spPr>
        <a:xfrm>
          <a:off x="3553980" y="3279568"/>
          <a:ext cx="174182" cy="150199"/>
        </a:xfrm>
        <a:prstGeom prst="hexagon">
          <a:avLst>
            <a:gd name="adj" fmla="val 25000"/>
            <a:gd name="vf" fmla="val 115470"/>
          </a:avLst>
        </a:prstGeom>
        <a:solidFill>
          <a:schemeClr val="lt1">
            <a:hueOff val="0"/>
            <a:satOff val="0"/>
            <a:lumOff val="0"/>
            <a:alphaOff val="0"/>
          </a:schemeClr>
        </a:solidFill>
        <a:ln w="1079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6338E25-68B2-42DD-98C2-B8625F752690}">
      <dsp:nvSpPr>
        <dsp:cNvPr id="0" name=""/>
        <dsp:cNvSpPr/>
      </dsp:nvSpPr>
      <dsp:spPr>
        <a:xfrm>
          <a:off x="3803751" y="2881742"/>
          <a:ext cx="1492053" cy="1280756"/>
        </a:xfrm>
        <a:prstGeom prst="hexagon">
          <a:avLst>
            <a:gd name="adj" fmla="val 25000"/>
            <a:gd name="vf" fmla="val 115470"/>
          </a:avLst>
        </a:prstGeom>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ln w="1079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CDACA72-AAC0-4EE8-83E2-F7582C20C4A2}">
      <dsp:nvSpPr>
        <dsp:cNvPr id="0" name=""/>
        <dsp:cNvSpPr/>
      </dsp:nvSpPr>
      <dsp:spPr>
        <a:xfrm>
          <a:off x="3837930" y="3455478"/>
          <a:ext cx="174182" cy="150199"/>
        </a:xfrm>
        <a:prstGeom prst="hexagon">
          <a:avLst>
            <a:gd name="adj" fmla="val 25000"/>
            <a:gd name="vf" fmla="val 115470"/>
          </a:avLst>
        </a:prstGeom>
        <a:solidFill>
          <a:schemeClr val="lt1">
            <a:hueOff val="0"/>
            <a:satOff val="0"/>
            <a:lumOff val="0"/>
            <a:alphaOff val="0"/>
          </a:schemeClr>
        </a:solidFill>
        <a:ln w="1079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6389E27-E453-4ED0-84E3-888AA187C896}">
      <dsp:nvSpPr>
        <dsp:cNvPr id="0" name=""/>
        <dsp:cNvSpPr/>
      </dsp:nvSpPr>
      <dsp:spPr>
        <a:xfrm>
          <a:off x="1266602" y="1487660"/>
          <a:ext cx="1492053" cy="1280756"/>
        </a:xfrm>
        <a:prstGeom prst="hexagon">
          <a:avLst>
            <a:gd name="adj" fmla="val 25000"/>
            <a:gd name="vf" fmla="val 115470"/>
          </a:avLst>
        </a:prstGeom>
        <a:solidFill>
          <a:schemeClr val="accent4">
            <a:hueOff val="0"/>
            <a:satOff val="0"/>
            <a:lumOff val="0"/>
            <a:alphaOff val="0"/>
          </a:schemeClr>
        </a:solidFill>
        <a:ln w="1079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0" tIns="19050" rIns="0" bIns="19050" numCol="1" spcCol="1270" anchor="ctr" anchorCtr="0">
          <a:noAutofit/>
        </a:bodyPr>
        <a:lstStyle/>
        <a:p>
          <a:pPr marL="0" lvl="0" indent="0" algn="ctr" defTabSz="666750">
            <a:lnSpc>
              <a:spcPct val="90000"/>
            </a:lnSpc>
            <a:spcBef>
              <a:spcPct val="0"/>
            </a:spcBef>
            <a:spcAft>
              <a:spcPct val="35000"/>
            </a:spcAft>
            <a:buNone/>
          </a:pPr>
          <a:r>
            <a:rPr lang="fr-FR" sz="1500" kern="1200">
              <a:latin typeface="Arial" panose="020B0604020202020204" pitchFamily="34" charset="0"/>
              <a:cs typeface="Arial" panose="020B0604020202020204" pitchFamily="34" charset="0"/>
            </a:rPr>
            <a:t>PA's WG</a:t>
          </a:r>
          <a:endParaRPr lang="fr-GP" sz="1500" kern="1200">
            <a:latin typeface="Arial" panose="020B0604020202020204" pitchFamily="34" charset="0"/>
            <a:cs typeface="Arial" panose="020B0604020202020204" pitchFamily="34" charset="0"/>
          </a:endParaRPr>
        </a:p>
      </dsp:txBody>
      <dsp:txXfrm>
        <a:off x="1497669" y="1686005"/>
        <a:ext cx="1029919" cy="884066"/>
      </dsp:txXfrm>
    </dsp:sp>
    <dsp:sp modelId="{CCADF85D-3ABE-443D-AB59-160327C9188E}">
      <dsp:nvSpPr>
        <dsp:cNvPr id="0" name=""/>
        <dsp:cNvSpPr/>
      </dsp:nvSpPr>
      <dsp:spPr>
        <a:xfrm>
          <a:off x="2282119" y="1514046"/>
          <a:ext cx="174182" cy="150199"/>
        </a:xfrm>
        <a:prstGeom prst="hexagon">
          <a:avLst>
            <a:gd name="adj" fmla="val 25000"/>
            <a:gd name="vf" fmla="val 115470"/>
          </a:avLst>
        </a:prstGeom>
        <a:solidFill>
          <a:schemeClr val="lt1">
            <a:hueOff val="0"/>
            <a:satOff val="0"/>
            <a:lumOff val="0"/>
            <a:alphaOff val="0"/>
          </a:schemeClr>
        </a:solidFill>
        <a:ln w="1079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D31B7EF-8955-494F-92DF-704D0A435E60}">
      <dsp:nvSpPr>
        <dsp:cNvPr id="0" name=""/>
        <dsp:cNvSpPr/>
      </dsp:nvSpPr>
      <dsp:spPr>
        <a:xfrm>
          <a:off x="2531890" y="781654"/>
          <a:ext cx="1492053" cy="1280756"/>
        </a:xfrm>
        <a:prstGeom prst="hexagon">
          <a:avLst>
            <a:gd name="adj" fmla="val 25000"/>
            <a:gd name="vf" fmla="val 115470"/>
          </a:avLst>
        </a:prstGeom>
        <a:blipFill>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a:ln w="1079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B7BE9C9-B924-4DD5-AF75-6243A71BBE2A}">
      <dsp:nvSpPr>
        <dsp:cNvPr id="0" name=""/>
        <dsp:cNvSpPr/>
      </dsp:nvSpPr>
      <dsp:spPr>
        <a:xfrm>
          <a:off x="2566069" y="1349300"/>
          <a:ext cx="174182" cy="150199"/>
        </a:xfrm>
        <a:prstGeom prst="hexagon">
          <a:avLst>
            <a:gd name="adj" fmla="val 25000"/>
            <a:gd name="vf" fmla="val 115470"/>
          </a:avLst>
        </a:prstGeom>
        <a:solidFill>
          <a:schemeClr val="lt1">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711673-E5A6-4536-AB4E-E8C8D730E7E9}">
      <dsp:nvSpPr>
        <dsp:cNvPr id="0" name=""/>
        <dsp:cNvSpPr/>
      </dsp:nvSpPr>
      <dsp:spPr>
        <a:xfrm>
          <a:off x="3803751" y="1485630"/>
          <a:ext cx="1492053" cy="1280756"/>
        </a:xfrm>
        <a:prstGeom prst="hexagon">
          <a:avLst>
            <a:gd name="adj" fmla="val 25000"/>
            <a:gd name="vf" fmla="val 115470"/>
          </a:avLst>
        </a:prstGeom>
        <a:solidFill>
          <a:schemeClr val="accent5">
            <a:hueOff val="0"/>
            <a:satOff val="0"/>
            <a:lumOff val="0"/>
            <a:alphaOff val="0"/>
          </a:schemeClr>
        </a:solidFill>
        <a:ln w="1079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0" tIns="19050" rIns="0" bIns="19050" numCol="1" spcCol="1270" anchor="ctr" anchorCtr="0">
          <a:noAutofit/>
        </a:bodyPr>
        <a:lstStyle/>
        <a:p>
          <a:pPr marL="0" lvl="0" indent="0" algn="ctr" defTabSz="666750">
            <a:lnSpc>
              <a:spcPct val="90000"/>
            </a:lnSpc>
            <a:spcBef>
              <a:spcPct val="0"/>
            </a:spcBef>
            <a:spcAft>
              <a:spcPct val="35000"/>
            </a:spcAft>
            <a:buNone/>
          </a:pPr>
          <a:r>
            <a:rPr lang="fr-FR" sz="1500" kern="1200">
              <a:latin typeface="Arial" panose="020B0604020202020204" pitchFamily="34" charset="0"/>
              <a:cs typeface="Arial" panose="020B0604020202020204" pitchFamily="34" charset="0"/>
            </a:rPr>
            <a:t>Sargassum WG</a:t>
          </a:r>
          <a:endParaRPr lang="fr-GP" sz="1500" kern="1200">
            <a:latin typeface="Arial" panose="020B0604020202020204" pitchFamily="34" charset="0"/>
            <a:cs typeface="Arial" panose="020B0604020202020204" pitchFamily="34" charset="0"/>
          </a:endParaRPr>
        </a:p>
      </dsp:txBody>
      <dsp:txXfrm>
        <a:off x="4034818" y="1683975"/>
        <a:ext cx="1029919" cy="884066"/>
      </dsp:txXfrm>
    </dsp:sp>
    <dsp:sp modelId="{DF6972AC-A181-425A-A54F-63EC59A63F99}">
      <dsp:nvSpPr>
        <dsp:cNvPr id="0" name=""/>
        <dsp:cNvSpPr/>
      </dsp:nvSpPr>
      <dsp:spPr>
        <a:xfrm>
          <a:off x="5086785" y="2050908"/>
          <a:ext cx="174182" cy="150199"/>
        </a:xfrm>
        <a:prstGeom prst="hexagon">
          <a:avLst>
            <a:gd name="adj" fmla="val 25000"/>
            <a:gd name="vf" fmla="val 115470"/>
          </a:avLst>
        </a:prstGeom>
        <a:solidFill>
          <a:schemeClr val="lt1">
            <a:hueOff val="0"/>
            <a:satOff val="0"/>
            <a:lumOff val="0"/>
            <a:alphaOff val="0"/>
          </a:schemeClr>
        </a:solidFill>
        <a:ln w="1079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D1A3AC4-171E-4286-B2F4-A4D32A2B821A}">
      <dsp:nvSpPr>
        <dsp:cNvPr id="0" name=""/>
        <dsp:cNvSpPr/>
      </dsp:nvSpPr>
      <dsp:spPr>
        <a:xfrm>
          <a:off x="5080870" y="2189606"/>
          <a:ext cx="1492053" cy="1280756"/>
        </a:xfrm>
        <a:prstGeom prst="hexagon">
          <a:avLst>
            <a:gd name="adj" fmla="val 25000"/>
            <a:gd name="vf" fmla="val 115470"/>
          </a:avLst>
        </a:prstGeom>
        <a:blipFill>
          <a:blip xmlns:r="http://schemas.openxmlformats.org/officeDocument/2006/relationships" r:embed="rId4" cstate="screen">
            <a:extLst>
              <a:ext uri="{28A0092B-C50C-407E-A947-70E740481C1C}">
                <a14:useLocalDpi xmlns:a14="http://schemas.microsoft.com/office/drawing/2010/main"/>
              </a:ext>
            </a:extLst>
          </a:blip>
          <a:srcRect/>
          <a:stretch>
            <a:fillRect/>
          </a:stretch>
        </a:blipFill>
        <a:ln w="1079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7BB8E22-C79A-4535-B303-8487D6AADBF7}">
      <dsp:nvSpPr>
        <dsp:cNvPr id="0" name=""/>
        <dsp:cNvSpPr/>
      </dsp:nvSpPr>
      <dsp:spPr>
        <a:xfrm>
          <a:off x="5381910" y="2212271"/>
          <a:ext cx="174182" cy="150199"/>
        </a:xfrm>
        <a:prstGeom prst="hexagon">
          <a:avLst>
            <a:gd name="adj" fmla="val 25000"/>
            <a:gd name="vf" fmla="val 115470"/>
          </a:avLst>
        </a:prstGeom>
        <a:solidFill>
          <a:schemeClr val="lt1">
            <a:hueOff val="0"/>
            <a:satOff val="0"/>
            <a:lumOff val="0"/>
            <a:alphaOff val="0"/>
          </a:schemeClr>
        </a:solidFill>
        <a:ln w="1079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906CAC-AC88-4547-BC64-7FC7DC37CD44}" type="datetimeFigureOut">
              <a:rPr lang="en-US" smtClean="0"/>
              <a:t>6/25/2025</a:t>
            </a:fld>
            <a:endParaRPr lang="en-US"/>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24B5AF-DC7F-4AA5-92B9-7589F63DEDE4}" type="slidenum">
              <a:rPr lang="en-US" smtClean="0"/>
              <a:t>‹N°›</a:t>
            </a:fld>
            <a:endParaRPr lang="en-US"/>
          </a:p>
        </p:txBody>
      </p:sp>
    </p:spTree>
    <p:extLst>
      <p:ext uri="{BB962C8B-B14F-4D97-AF65-F5344CB8AC3E}">
        <p14:creationId xmlns:p14="http://schemas.microsoft.com/office/powerpoint/2010/main" val="14652910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Bonjour à chers Participants au 11 </a:t>
            </a:r>
            <a:r>
              <a:rPr lang="fr-FR" dirty="0" err="1"/>
              <a:t>eme</a:t>
            </a:r>
            <a:r>
              <a:rPr lang="fr-FR" dirty="0"/>
              <a:t> STAC SPAW.</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Je suis Amélie </a:t>
            </a:r>
            <a:r>
              <a:rPr lang="fr-FR" dirty="0" err="1"/>
              <a:t>Tagliaferro</a:t>
            </a:r>
            <a:r>
              <a:rPr lang="fr-FR" dirty="0"/>
              <a:t>, chargée de mission biodiversité au CAR SPAW,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Merci à vous Monsieur le président de me donner la parole et merci a vous cher collègue du secrétariat SPAW pour votre présentation et votre soutien et pour l’organisation de ce STAC.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Merci aux parties Contractantes SPAW et aux observateurs SPAW ici présent pour leur écoute.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Merci de me permettre de prendre la parole afin de rendre compte du groupe de travail espèces sur les travaux faits et les avis rendus durant cette biennale 2023-2024.</a:t>
            </a:r>
          </a:p>
          <a:p>
            <a:endParaRPr lang="fr-FR" dirty="0"/>
          </a:p>
        </p:txBody>
      </p:sp>
      <p:sp>
        <p:nvSpPr>
          <p:cNvPr id="4" name="Espace réservé du numéro de diapositive 3"/>
          <p:cNvSpPr>
            <a:spLocks noGrp="1"/>
          </p:cNvSpPr>
          <p:nvPr>
            <p:ph type="sldNum" sz="quarter" idx="5"/>
          </p:nvPr>
        </p:nvSpPr>
        <p:spPr/>
        <p:txBody>
          <a:bodyPr/>
          <a:lstStyle/>
          <a:p>
            <a:fld id="{E424B5AF-DC7F-4AA5-92B9-7589F63DEDE4}" type="slidenum">
              <a:rPr lang="en-US" smtClean="0"/>
              <a:t>1</a:t>
            </a:fld>
            <a:endParaRPr lang="en-US"/>
          </a:p>
        </p:txBody>
      </p:sp>
    </p:spTree>
    <p:extLst>
      <p:ext uri="{BB962C8B-B14F-4D97-AF65-F5344CB8AC3E}">
        <p14:creationId xmlns:p14="http://schemas.microsoft.com/office/powerpoint/2010/main" val="22001759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dirty="0">
                <a:effectLst/>
                <a:latin typeface="Liberation Serif" panose="02020603050405020304" pitchFamily="18" charset="0"/>
                <a:ea typeface="Liberation Serif" panose="02020603050405020304" pitchFamily="18" charset="0"/>
                <a:cs typeface="Mangal" panose="02040503050203030202" pitchFamily="18" charset="0"/>
              </a:rPr>
              <a:t>Ensemble de recommandations prioritaires pour la conservation et la gestion des poissons perroquets dans les Caraïbes</a:t>
            </a:r>
          </a:p>
          <a:p>
            <a:endParaRPr lang="fr-FR" sz="1800" dirty="0">
              <a:effectLst/>
              <a:latin typeface="Liberation Serif" panose="02020603050405020304" pitchFamily="18" charset="0"/>
              <a:ea typeface="Liberation Serif" panose="02020603050405020304" pitchFamily="18" charset="0"/>
              <a:cs typeface="Mangal" panose="02040503050203030202" pitchFamily="18" charset="0"/>
            </a:endParaRPr>
          </a:p>
          <a:p>
            <a:r>
              <a:rPr lang="fr-FR" sz="1800" dirty="0">
                <a:solidFill>
                  <a:srgbClr val="000000"/>
                </a:solidFill>
                <a:effectLst/>
                <a:latin typeface="Calibri" panose="020F0502020204030204" pitchFamily="34" charset="0"/>
                <a:ea typeface="Calibri" panose="020F0502020204030204" pitchFamily="34" charset="0"/>
              </a:rPr>
              <a:t>Le SPAW-RAC a essayé d’organisé des réunions pour aborder ce sujet avec les experts et prioriser comme demandé par le STAC 10 les recommandations de conservation des poissons perroquets</a:t>
            </a:r>
          </a:p>
          <a:p>
            <a:endParaRPr lang="fr-FR" sz="1800" dirty="0">
              <a:solidFill>
                <a:srgbClr val="000000"/>
              </a:solidFill>
              <a:effectLst/>
              <a:latin typeface="Calibri" panose="020F0502020204030204" pitchFamily="34" charset="0"/>
              <a:ea typeface="Calibri" panose="020F0502020204030204" pitchFamily="34" charset="0"/>
            </a:endParaRPr>
          </a:p>
          <a:p>
            <a:r>
              <a:rPr lang="fr-FR" sz="1800" dirty="0">
                <a:solidFill>
                  <a:srgbClr val="000000"/>
                </a:solidFill>
                <a:effectLst/>
                <a:latin typeface="Calibri" panose="020F0502020204030204" pitchFamily="34" charset="0"/>
                <a:ea typeface="Calibri" panose="020F0502020204030204" pitchFamily="34" charset="0"/>
              </a:rPr>
              <a:t>Malheureusement, malgré un grand nombre de rappels, seuls deux experts ont travaillé sur cette tâche au début et aucune participation aux dernières réunions n'a été enregistrée, ni aucune réponse aux rappels d'organiser de nouvelles réunions</a:t>
            </a:r>
          </a:p>
          <a:p>
            <a:endParaRPr lang="fr-FR" sz="1800" dirty="0">
              <a:solidFill>
                <a:srgbClr val="000000"/>
              </a:solidFill>
              <a:effectLst/>
              <a:latin typeface="Calibri" panose="020F0502020204030204" pitchFamily="34" charset="0"/>
              <a:ea typeface="Calibri" panose="020F0502020204030204" pitchFamily="34" charset="0"/>
            </a:endParaRPr>
          </a:p>
          <a:p>
            <a:r>
              <a:rPr lang="fr-FR" sz="1800" dirty="0">
                <a:solidFill>
                  <a:srgbClr val="000000"/>
                </a:solidFill>
                <a:effectLst/>
                <a:latin typeface="Calibri" panose="020F0502020204030204" pitchFamily="34" charset="0"/>
                <a:ea typeface="Calibri" panose="020F0502020204030204" pitchFamily="34" charset="0"/>
              </a:rPr>
              <a:t>Pour mener à bien cette tâche, le SPAW-RAC a besoin de la participation d'experts.  Compte tenu de l'absence de réponse, le Secrétariat à informé les points focaux que le groupe de travail n’etait donc pas en mesure de mener à bien cette tâche. </a:t>
            </a:r>
          </a:p>
          <a:p>
            <a:endParaRPr lang="fr-FR" sz="1800" dirty="0">
              <a:solidFill>
                <a:srgbClr val="000000"/>
              </a:solidFill>
              <a:effectLst/>
              <a:latin typeface="Calibri" panose="020F0502020204030204" pitchFamily="34" charset="0"/>
              <a:ea typeface="Calibri" panose="020F0502020204030204" pitchFamily="34" charset="0"/>
            </a:endParaRPr>
          </a:p>
          <a:p>
            <a:endParaRPr lang="fr-FR" dirty="0"/>
          </a:p>
        </p:txBody>
      </p:sp>
      <p:sp>
        <p:nvSpPr>
          <p:cNvPr id="4" name="Espace réservé du numéro de diapositive 3"/>
          <p:cNvSpPr>
            <a:spLocks noGrp="1"/>
          </p:cNvSpPr>
          <p:nvPr>
            <p:ph type="sldNum" sz="quarter" idx="5"/>
          </p:nvPr>
        </p:nvSpPr>
        <p:spPr/>
        <p:txBody>
          <a:bodyPr/>
          <a:lstStyle/>
          <a:p>
            <a:fld id="{E424B5AF-DC7F-4AA5-92B9-7589F63DEDE4}" type="slidenum">
              <a:rPr lang="en-US" smtClean="0"/>
              <a:t>10</a:t>
            </a:fld>
            <a:endParaRPr lang="en-US"/>
          </a:p>
        </p:txBody>
      </p:sp>
    </p:spTree>
    <p:extLst>
      <p:ext uri="{BB962C8B-B14F-4D97-AF65-F5344CB8AC3E}">
        <p14:creationId xmlns:p14="http://schemas.microsoft.com/office/powerpoint/2010/main" val="14486138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solidFill>
                  <a:srgbClr val="000000"/>
                </a:solidFill>
                <a:effectLst/>
                <a:latin typeface="Calibri" panose="020F0502020204030204" pitchFamily="34" charset="0"/>
                <a:ea typeface="Calibri" panose="020F0502020204030204" pitchFamily="34" charset="0"/>
              </a:rPr>
              <a:t>Le groupe de travail s'est réuni en ligne sept (7) fois.</a:t>
            </a:r>
          </a:p>
          <a:p>
            <a:endParaRPr lang="fr-FR" dirty="0"/>
          </a:p>
          <a:p>
            <a:r>
              <a:rPr lang="fr-FR" sz="1800" dirty="0">
                <a:effectLst/>
                <a:latin typeface="Liberation Serif" panose="02020603050405020304" pitchFamily="18" charset="0"/>
                <a:ea typeface="Liberation Serif" panose="02020603050405020304" pitchFamily="18" charset="0"/>
                <a:cs typeface="Mangal" panose="02040503050203030202" pitchFamily="18" charset="0"/>
              </a:rPr>
              <a:t>Le groupe a envoyé un premier projet à l'ensemble du groupe de travail sur les espèces le 9 janvier 2025. 10 experts ont contribué au travail du groupe et 4 experts ont examiné le projet final avant présentation au STAC11.</a:t>
            </a:r>
          </a:p>
          <a:p>
            <a:endParaRPr lang="fr-FR" sz="1800" dirty="0">
              <a:effectLst/>
              <a:latin typeface="Liberation Serif" panose="02020603050405020304" pitchFamily="18" charset="0"/>
              <a:ea typeface="Liberation Serif" panose="02020603050405020304" pitchFamily="18" charset="0"/>
              <a:cs typeface="Mangal" panose="02040503050203030202"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solidFill>
                  <a:srgbClr val="000000"/>
                </a:solidFill>
                <a:effectLst/>
                <a:latin typeface="Calibri" panose="020F0502020204030204" pitchFamily="34" charset="0"/>
                <a:ea typeface="Calibri" panose="020F0502020204030204" pitchFamily="34" charset="0"/>
              </a:rPr>
              <a:t>Tous les experts se sont mis d'accord sur l'idée d'avoir un seul document pour les 3 groupes d'espèces.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solidFill>
                  <a:srgbClr val="000000"/>
                </a:solidFill>
                <a:effectLst/>
                <a:latin typeface="Calibri" panose="020F0502020204030204" pitchFamily="34" charset="0"/>
                <a:ea typeface="Calibri" panose="020F0502020204030204" pitchFamily="34" charset="0"/>
              </a:rPr>
              <a:t>Le 7 mai, deux experts se sont portés volontaires pour prendre la direction de la partie sur les raies </a:t>
            </a:r>
            <a:r>
              <a:rPr lang="fr-FR" sz="1800" dirty="0" err="1">
                <a:solidFill>
                  <a:srgbClr val="000000"/>
                </a:solidFill>
                <a:effectLst/>
                <a:latin typeface="Calibri" panose="020F0502020204030204" pitchFamily="34" charset="0"/>
                <a:ea typeface="Calibri" panose="020F0502020204030204" pitchFamily="34" charset="0"/>
              </a:rPr>
              <a:t>manta</a:t>
            </a:r>
            <a:r>
              <a:rPr lang="fr-FR" sz="1800" dirty="0">
                <a:solidFill>
                  <a:srgbClr val="000000"/>
                </a:solidFill>
                <a:effectLst/>
                <a:latin typeface="Calibri" panose="020F0502020204030204" pitchFamily="34" charset="0"/>
                <a:ea typeface="Calibri" panose="020F0502020204030204" pitchFamily="34" charset="0"/>
              </a:rPr>
              <a:t> et sur les requins-marteaux. Aucun chef de file n'a été trouvé pour le requin-baleine, et les experts ont accepté de travailler en collaboration sur cette partie.</a:t>
            </a:r>
          </a:p>
          <a:p>
            <a:r>
              <a:rPr lang="fr-FR" sz="1800" dirty="0">
                <a:effectLst/>
                <a:latin typeface="Liberation Serif" panose="02020603050405020304" pitchFamily="18" charset="0"/>
                <a:ea typeface="Liberation Serif" panose="02020603050405020304" pitchFamily="18" charset="0"/>
                <a:cs typeface="Mangal" panose="02040503050203030202" pitchFamily="18" charset="0"/>
              </a:rPr>
              <a:t>Les experts ont également convenu, le 20 juillet, de la nécessité de créer un document facile à mettre en œuvre, dans le but de prioriser et suggérer des actions concrètes, </a:t>
            </a:r>
            <a:r>
              <a:rPr lang="fr-FR" sz="1800" dirty="0" err="1">
                <a:effectLst/>
                <a:latin typeface="Liberation Serif" panose="02020603050405020304" pitchFamily="18" charset="0"/>
                <a:ea typeface="Liberation Serif" panose="02020603050405020304" pitchFamily="18" charset="0"/>
                <a:cs typeface="Mangal" panose="02040503050203030202" pitchFamily="18" charset="0"/>
              </a:rPr>
              <a:t>rationelles</a:t>
            </a:r>
            <a:r>
              <a:rPr lang="fr-FR" sz="1800" dirty="0">
                <a:effectLst/>
                <a:latin typeface="Liberation Serif" panose="02020603050405020304" pitchFamily="18" charset="0"/>
                <a:ea typeface="Liberation Serif" panose="02020603050405020304" pitchFamily="18" charset="0"/>
                <a:cs typeface="Mangal" panose="02040503050203030202" pitchFamily="18" charset="0"/>
              </a:rPr>
              <a:t> aux parties contractantes. Ils ont souligné l'importance de rendre le document utilisable et réaliste, afin d'encourager les parties contractantes à mettre en œuvre ses recommandations.</a:t>
            </a:r>
          </a:p>
          <a:p>
            <a:endParaRPr lang="fr-FR" sz="1800" dirty="0">
              <a:effectLst/>
              <a:latin typeface="Liberation Serif" panose="02020603050405020304" pitchFamily="18" charset="0"/>
              <a:ea typeface="Liberation Serif" panose="02020603050405020304" pitchFamily="18" charset="0"/>
              <a:cs typeface="Mangal" panose="02040503050203030202" pitchFamily="18" charset="0"/>
            </a:endParaRPr>
          </a:p>
        </p:txBody>
      </p:sp>
      <p:sp>
        <p:nvSpPr>
          <p:cNvPr id="4" name="Espace réservé du numéro de diapositive 3"/>
          <p:cNvSpPr>
            <a:spLocks noGrp="1"/>
          </p:cNvSpPr>
          <p:nvPr>
            <p:ph type="sldNum" sz="quarter" idx="5"/>
          </p:nvPr>
        </p:nvSpPr>
        <p:spPr/>
        <p:txBody>
          <a:bodyPr/>
          <a:lstStyle/>
          <a:p>
            <a:fld id="{E424B5AF-DC7F-4AA5-92B9-7589F63DEDE4}" type="slidenum">
              <a:rPr lang="en-US" smtClean="0"/>
              <a:t>11</a:t>
            </a:fld>
            <a:endParaRPr lang="en-US"/>
          </a:p>
        </p:txBody>
      </p:sp>
    </p:spTree>
    <p:extLst>
      <p:ext uri="{BB962C8B-B14F-4D97-AF65-F5344CB8AC3E}">
        <p14:creationId xmlns:p14="http://schemas.microsoft.com/office/powerpoint/2010/main" val="12052082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457200" algn="just">
              <a:lnSpc>
                <a:spcPct val="115000"/>
              </a:lnSpc>
              <a:spcAft>
                <a:spcPts val="600"/>
              </a:spcAft>
            </a:pPr>
            <a:r>
              <a:rPr lang="fr-FR" sz="1800" dirty="0">
                <a:solidFill>
                  <a:srgbClr val="000000"/>
                </a:solidFill>
                <a:effectLst/>
                <a:latin typeface="Calibri" panose="020F0502020204030204" pitchFamily="34" charset="0"/>
                <a:ea typeface="Calibri" panose="020F0502020204030204" pitchFamily="34" charset="0"/>
              </a:rPr>
              <a:t>En s'appuyant sur les recommandations pour la conservation du requin-baleine, de la raie </a:t>
            </a:r>
            <a:r>
              <a:rPr lang="fr-FR" sz="1800" dirty="0" err="1">
                <a:solidFill>
                  <a:srgbClr val="000000"/>
                </a:solidFill>
                <a:effectLst/>
                <a:latin typeface="Calibri" panose="020F0502020204030204" pitchFamily="34" charset="0"/>
                <a:ea typeface="Calibri" panose="020F0502020204030204" pitchFamily="34" charset="0"/>
              </a:rPr>
              <a:t>manta</a:t>
            </a:r>
            <a:r>
              <a:rPr lang="fr-FR" sz="1800" dirty="0">
                <a:solidFill>
                  <a:srgbClr val="000000"/>
                </a:solidFill>
                <a:effectLst/>
                <a:latin typeface="Calibri" panose="020F0502020204030204" pitchFamily="34" charset="0"/>
                <a:ea typeface="Calibri" panose="020F0502020204030204" pitchFamily="34" charset="0"/>
              </a:rPr>
              <a:t> géante et de trois espèces de requins-marteaux formulées par le STAC 10, et à la suite des discussions qui ont eu lieu lors de la réunion de validation, les experts ont proposé les recommandations générales suivantes, classées par ordre de priorité :</a:t>
            </a:r>
          </a:p>
          <a:p>
            <a:pPr marL="457200" algn="just">
              <a:lnSpc>
                <a:spcPct val="115000"/>
              </a:lnSpc>
              <a:spcAft>
                <a:spcPts val="600"/>
              </a:spcAft>
            </a:pPr>
            <a:endParaRPr lang="fr-FR" sz="1800" dirty="0">
              <a:solidFill>
                <a:srgbClr val="000000"/>
              </a:solidFill>
              <a:effectLst/>
              <a:latin typeface="Calibri" panose="020F0502020204030204" pitchFamily="34" charset="0"/>
              <a:ea typeface="Calibri" panose="020F0502020204030204" pitchFamily="34" charset="0"/>
            </a:endParaRPr>
          </a:p>
          <a:p>
            <a:pPr marL="457200" algn="just">
              <a:lnSpc>
                <a:spcPct val="115000"/>
              </a:lnSpc>
              <a:spcAft>
                <a:spcPts val="600"/>
              </a:spcAft>
            </a:pPr>
            <a:r>
              <a:rPr lang="fr-FR" sz="1800" dirty="0">
                <a:solidFill>
                  <a:srgbClr val="000000"/>
                </a:solidFill>
                <a:effectLst/>
                <a:latin typeface="Calibri" panose="020F0502020204030204" pitchFamily="34" charset="0"/>
                <a:ea typeface="Calibri" panose="020F0502020204030204" pitchFamily="34" charset="0"/>
              </a:rPr>
              <a:t>Renforcer les capacités, la sensibilisation et améliorer l'information sur les requins et les raies inscrits aux annexes II et III :</a:t>
            </a:r>
          </a:p>
          <a:p>
            <a:pPr marL="742950" indent="-285750" algn="just">
              <a:lnSpc>
                <a:spcPct val="115000"/>
              </a:lnSpc>
              <a:spcAft>
                <a:spcPts val="600"/>
              </a:spcAft>
              <a:buFontTx/>
              <a:buChar char="-"/>
            </a:pPr>
            <a:r>
              <a:rPr lang="fr-FR" sz="1800" dirty="0">
                <a:solidFill>
                  <a:srgbClr val="000000"/>
                </a:solidFill>
                <a:effectLst/>
                <a:latin typeface="Calibri" panose="020F0502020204030204" pitchFamily="34" charset="0"/>
                <a:ea typeface="Calibri" panose="020F0502020204030204" pitchFamily="34" charset="0"/>
              </a:rPr>
              <a:t>En formant les pêcheurs aux méthodes sûres de remise à l'eau ; </a:t>
            </a:r>
          </a:p>
          <a:p>
            <a:pPr marL="742950" indent="-285750" algn="just">
              <a:lnSpc>
                <a:spcPct val="115000"/>
              </a:lnSpc>
              <a:spcAft>
                <a:spcPts val="600"/>
              </a:spcAft>
              <a:buFontTx/>
              <a:buChar char="-"/>
            </a:pPr>
            <a:r>
              <a:rPr lang="fr-FR" sz="1800" dirty="0">
                <a:solidFill>
                  <a:srgbClr val="000000"/>
                </a:solidFill>
                <a:effectLst/>
                <a:latin typeface="Calibri" panose="020F0502020204030204" pitchFamily="34" charset="0"/>
                <a:ea typeface="Calibri" panose="020F0502020204030204" pitchFamily="34" charset="0"/>
              </a:rPr>
              <a:t>en organisant des ateliers de renforcement des capacités pour partager les connaissances sur la collecte de données efficace et peu coûteuse ; </a:t>
            </a:r>
          </a:p>
          <a:p>
            <a:pPr marL="742950" indent="-285750" algn="just">
              <a:lnSpc>
                <a:spcPct val="115000"/>
              </a:lnSpc>
              <a:spcAft>
                <a:spcPts val="600"/>
              </a:spcAft>
              <a:buFontTx/>
              <a:buChar char="-"/>
            </a:pPr>
            <a:r>
              <a:rPr lang="fr-FR" sz="1800" dirty="0">
                <a:solidFill>
                  <a:srgbClr val="000000"/>
                </a:solidFill>
                <a:effectLst/>
                <a:latin typeface="Calibri" panose="020F0502020204030204" pitchFamily="34" charset="0"/>
                <a:ea typeface="Calibri" panose="020F0502020204030204" pitchFamily="34" charset="0"/>
              </a:rPr>
              <a:t>en collectant les données sur les captures et les déclarations auprès des organisations de pêche concernées, telles que la ICCAT et la WECAFC ; </a:t>
            </a:r>
          </a:p>
          <a:p>
            <a:pPr marL="742950" indent="-285750" algn="just">
              <a:lnSpc>
                <a:spcPct val="115000"/>
              </a:lnSpc>
              <a:spcAft>
                <a:spcPts val="600"/>
              </a:spcAft>
              <a:buFontTx/>
              <a:buChar char="-"/>
            </a:pPr>
            <a:r>
              <a:rPr lang="fr-FR" sz="1800" dirty="0">
                <a:solidFill>
                  <a:srgbClr val="000000"/>
                </a:solidFill>
                <a:effectLst/>
                <a:latin typeface="Calibri" panose="020F0502020204030204" pitchFamily="34" charset="0"/>
                <a:ea typeface="Calibri" panose="020F0502020204030204" pitchFamily="34" charset="0"/>
              </a:rPr>
              <a:t>en collaborant au niveau régional pour partager les données et harmoniser les protocoles de collecte de données ; en encourageant l'engagement des parties prenantes dans la collecte de données historiques en menant des enquêtes sur le terrain ; </a:t>
            </a:r>
          </a:p>
          <a:p>
            <a:pPr marL="742950" indent="-285750" algn="just">
              <a:lnSpc>
                <a:spcPct val="115000"/>
              </a:lnSpc>
              <a:spcAft>
                <a:spcPts val="600"/>
              </a:spcAft>
              <a:buFontTx/>
              <a:buChar char="-"/>
            </a:pPr>
            <a:r>
              <a:rPr lang="fr-FR" sz="1800" dirty="0">
                <a:solidFill>
                  <a:srgbClr val="000000"/>
                </a:solidFill>
                <a:effectLst/>
                <a:latin typeface="Calibri" panose="020F0502020204030204" pitchFamily="34" charset="0"/>
                <a:ea typeface="Calibri" panose="020F0502020204030204" pitchFamily="34" charset="0"/>
              </a:rPr>
              <a:t>et en développant les outils de communication pour sensibiliser à la conservation de ces espèces (campagnes dans les médias sociaux ; outils vidéo pour une narration efficace).</a:t>
            </a:r>
          </a:p>
          <a:p>
            <a:pPr marL="457200" algn="just">
              <a:lnSpc>
                <a:spcPct val="115000"/>
              </a:lnSpc>
              <a:spcAft>
                <a:spcPts val="600"/>
              </a:spcAft>
            </a:pPr>
            <a:endParaRPr lang="fr-FR" sz="1800" dirty="0">
              <a:solidFill>
                <a:srgbClr val="000000"/>
              </a:solidFill>
              <a:effectLst/>
              <a:latin typeface="Calibri" panose="020F0502020204030204" pitchFamily="34" charset="0"/>
              <a:ea typeface="Calibri" panose="020F0502020204030204" pitchFamily="34" charset="0"/>
            </a:endParaRPr>
          </a:p>
          <a:p>
            <a:pPr marL="457200" algn="just">
              <a:lnSpc>
                <a:spcPct val="115000"/>
              </a:lnSpc>
              <a:spcAft>
                <a:spcPts val="600"/>
              </a:spcAft>
            </a:pPr>
            <a:r>
              <a:rPr lang="fr-FR" sz="1800" dirty="0">
                <a:solidFill>
                  <a:srgbClr val="000000"/>
                </a:solidFill>
                <a:effectLst/>
                <a:latin typeface="Calibri" panose="020F0502020204030204" pitchFamily="34" charset="0"/>
                <a:ea typeface="Calibri" panose="020F0502020204030204" pitchFamily="34" charset="0"/>
              </a:rPr>
              <a:t>Respecter les obligations de l'annexe II en matière de protection du requin-baleine (</a:t>
            </a:r>
            <a:r>
              <a:rPr lang="fr-FR" sz="1800" i="1" dirty="0" err="1">
                <a:solidFill>
                  <a:srgbClr val="000000"/>
                </a:solidFill>
                <a:effectLst/>
                <a:latin typeface="Calibri" panose="020F0502020204030204" pitchFamily="34" charset="0"/>
                <a:ea typeface="Calibri" panose="020F0502020204030204" pitchFamily="34" charset="0"/>
              </a:rPr>
              <a:t>Rhincodon</a:t>
            </a:r>
            <a:r>
              <a:rPr lang="fr-FR" sz="1800" i="1" dirty="0">
                <a:solidFill>
                  <a:srgbClr val="000000"/>
                </a:solidFill>
                <a:effectLst/>
                <a:latin typeface="Calibri" panose="020F0502020204030204" pitchFamily="34" charset="0"/>
                <a:ea typeface="Calibri" panose="020F0502020204030204" pitchFamily="34" charset="0"/>
              </a:rPr>
              <a:t> </a:t>
            </a:r>
            <a:r>
              <a:rPr lang="fr-FR" sz="1800" i="1" dirty="0" err="1">
                <a:solidFill>
                  <a:srgbClr val="000000"/>
                </a:solidFill>
                <a:effectLst/>
                <a:latin typeface="Calibri" panose="020F0502020204030204" pitchFamily="34" charset="0"/>
                <a:ea typeface="Calibri" panose="020F0502020204030204" pitchFamily="34" charset="0"/>
              </a:rPr>
              <a:t>typus</a:t>
            </a:r>
            <a:r>
              <a:rPr lang="fr-FR" sz="1800" dirty="0">
                <a:solidFill>
                  <a:srgbClr val="000000"/>
                </a:solidFill>
                <a:effectLst/>
                <a:latin typeface="Calibri" panose="020F0502020204030204" pitchFamily="34" charset="0"/>
                <a:ea typeface="Calibri" panose="020F0502020204030204" pitchFamily="34" charset="0"/>
              </a:rPr>
              <a:t>) et de la raie </a:t>
            </a:r>
            <a:r>
              <a:rPr lang="fr-FR" sz="1800" dirty="0" err="1">
                <a:solidFill>
                  <a:srgbClr val="000000"/>
                </a:solidFill>
                <a:effectLst/>
                <a:latin typeface="Calibri" panose="020F0502020204030204" pitchFamily="34" charset="0"/>
                <a:ea typeface="Calibri" panose="020F0502020204030204" pitchFamily="34" charset="0"/>
              </a:rPr>
              <a:t>manta</a:t>
            </a:r>
            <a:r>
              <a:rPr lang="fr-FR" sz="1800" dirty="0">
                <a:solidFill>
                  <a:srgbClr val="000000"/>
                </a:solidFill>
                <a:effectLst/>
                <a:latin typeface="Calibri" panose="020F0502020204030204" pitchFamily="34" charset="0"/>
                <a:ea typeface="Calibri" panose="020F0502020204030204" pitchFamily="34" charset="0"/>
              </a:rPr>
              <a:t> géante (</a:t>
            </a:r>
            <a:r>
              <a:rPr lang="fr-FR" sz="1800" i="1" dirty="0">
                <a:solidFill>
                  <a:srgbClr val="000000"/>
                </a:solidFill>
                <a:effectLst/>
                <a:latin typeface="Calibri" panose="020F0502020204030204" pitchFamily="34" charset="0"/>
                <a:ea typeface="Calibri" panose="020F0502020204030204" pitchFamily="34" charset="0"/>
              </a:rPr>
              <a:t>Manta </a:t>
            </a:r>
            <a:r>
              <a:rPr lang="fr-FR" sz="1800" i="1" dirty="0" err="1">
                <a:solidFill>
                  <a:srgbClr val="000000"/>
                </a:solidFill>
                <a:effectLst/>
                <a:latin typeface="Calibri" panose="020F0502020204030204" pitchFamily="34" charset="0"/>
                <a:ea typeface="Calibri" panose="020F0502020204030204" pitchFamily="34" charset="0"/>
              </a:rPr>
              <a:t>birostris</a:t>
            </a:r>
            <a:r>
              <a:rPr lang="fr-FR" sz="1800" dirty="0">
                <a:solidFill>
                  <a:srgbClr val="000000"/>
                </a:solidFill>
                <a:effectLst/>
                <a:latin typeface="Calibri" panose="020F0502020204030204" pitchFamily="34" charset="0"/>
                <a:ea typeface="Calibri" panose="020F0502020204030204" pitchFamily="34" charset="0"/>
              </a:rPr>
              <a:t>) </a:t>
            </a:r>
          </a:p>
          <a:p>
            <a:pPr marL="742950" indent="-285750" algn="just">
              <a:lnSpc>
                <a:spcPct val="115000"/>
              </a:lnSpc>
              <a:spcAft>
                <a:spcPts val="600"/>
              </a:spcAft>
              <a:buFontTx/>
              <a:buChar char="-"/>
            </a:pPr>
            <a:r>
              <a:rPr lang="fr-FR" sz="1800" dirty="0">
                <a:solidFill>
                  <a:srgbClr val="000000"/>
                </a:solidFill>
                <a:effectLst/>
                <a:latin typeface="Calibri" panose="020F0502020204030204" pitchFamily="34" charset="0"/>
                <a:ea typeface="Calibri" panose="020F0502020204030204" pitchFamily="34" charset="0"/>
              </a:rPr>
              <a:t>en veillant à ce que la législation, les réglementations et/ou les politiques soient en place pour interdire la rétention, la vente, le commerce et minimiser les captures accidentelles, </a:t>
            </a:r>
          </a:p>
          <a:p>
            <a:pPr marL="742950" indent="-285750" algn="just">
              <a:lnSpc>
                <a:spcPct val="115000"/>
              </a:lnSpc>
              <a:spcAft>
                <a:spcPts val="600"/>
              </a:spcAft>
              <a:buFontTx/>
              <a:buChar char="-"/>
            </a:pPr>
            <a:r>
              <a:rPr lang="fr-FR" sz="1800" dirty="0">
                <a:solidFill>
                  <a:srgbClr val="000000"/>
                </a:solidFill>
                <a:effectLst/>
                <a:latin typeface="Calibri" panose="020F0502020204030204" pitchFamily="34" charset="0"/>
                <a:ea typeface="Calibri" panose="020F0502020204030204" pitchFamily="34" charset="0"/>
              </a:rPr>
              <a:t>en formant le personnel concerné à l'identification des espèces et à l'application des restrictions associées ; </a:t>
            </a:r>
          </a:p>
          <a:p>
            <a:pPr marL="742950" indent="-285750" algn="just">
              <a:lnSpc>
                <a:spcPct val="115000"/>
              </a:lnSpc>
              <a:spcAft>
                <a:spcPts val="600"/>
              </a:spcAft>
              <a:buFontTx/>
              <a:buChar char="-"/>
            </a:pPr>
            <a:r>
              <a:rPr lang="fr-FR" sz="1800" dirty="0">
                <a:solidFill>
                  <a:srgbClr val="000000"/>
                </a:solidFill>
                <a:effectLst/>
                <a:latin typeface="Calibri" panose="020F0502020204030204" pitchFamily="34" charset="0"/>
                <a:ea typeface="Calibri" panose="020F0502020204030204" pitchFamily="34" charset="0"/>
              </a:rPr>
              <a:t>en développant/adoptant les lignes directrices des meilleures pratiques du Protocole sur le </a:t>
            </a:r>
            <a:r>
              <a:rPr lang="fr-FR" sz="1800" dirty="0" err="1">
                <a:solidFill>
                  <a:srgbClr val="000000"/>
                </a:solidFill>
                <a:effectLst/>
                <a:latin typeface="Calibri" panose="020F0502020204030204" pitchFamily="34" charset="0"/>
                <a:ea typeface="Calibri" panose="020F0502020204030204" pitchFamily="34" charset="0"/>
              </a:rPr>
              <a:t>désenchevêtrement</a:t>
            </a:r>
            <a:r>
              <a:rPr lang="fr-FR" sz="1800" dirty="0">
                <a:solidFill>
                  <a:srgbClr val="000000"/>
                </a:solidFill>
                <a:effectLst/>
                <a:latin typeface="Calibri" panose="020F0502020204030204" pitchFamily="34" charset="0"/>
                <a:ea typeface="Calibri" panose="020F0502020204030204" pitchFamily="34" charset="0"/>
              </a:rPr>
              <a:t> des filets de pêche ; </a:t>
            </a:r>
          </a:p>
          <a:p>
            <a:pPr marL="742950" indent="-285750" algn="just">
              <a:lnSpc>
                <a:spcPct val="115000"/>
              </a:lnSpc>
              <a:spcAft>
                <a:spcPts val="600"/>
              </a:spcAft>
              <a:buFontTx/>
              <a:buChar char="-"/>
            </a:pPr>
            <a:r>
              <a:rPr lang="fr-FR" sz="1800" dirty="0">
                <a:solidFill>
                  <a:srgbClr val="000000"/>
                </a:solidFill>
                <a:effectLst/>
                <a:latin typeface="Calibri" panose="020F0502020204030204" pitchFamily="34" charset="0"/>
                <a:ea typeface="Calibri" panose="020F0502020204030204" pitchFamily="34" charset="0"/>
              </a:rPr>
              <a:t>en prévenant les dérangements intentionnels par la promotion des meilleures pratiques pour un tourisme durable et des outils éducatifs associés et ciblés qui ont un impact sur la communauté à différents niveaux ; </a:t>
            </a:r>
          </a:p>
          <a:p>
            <a:pPr marL="742950" indent="-285750" algn="just">
              <a:lnSpc>
                <a:spcPct val="115000"/>
              </a:lnSpc>
              <a:spcAft>
                <a:spcPts val="600"/>
              </a:spcAft>
              <a:buFontTx/>
              <a:buChar char="-"/>
            </a:pPr>
            <a:r>
              <a:rPr lang="fr-FR" sz="1800" dirty="0">
                <a:solidFill>
                  <a:srgbClr val="000000"/>
                </a:solidFill>
                <a:effectLst/>
                <a:latin typeface="Calibri" panose="020F0502020204030204" pitchFamily="34" charset="0"/>
                <a:ea typeface="Calibri" panose="020F0502020204030204" pitchFamily="34" charset="0"/>
              </a:rPr>
              <a:t>et en soumettant des rapports de dérogation au Secrétariat tel que demandé par l'Art. 19 et l'article 11(2) du protocole SPAW.</a:t>
            </a:r>
          </a:p>
          <a:p>
            <a:pPr marL="457200" algn="just">
              <a:lnSpc>
                <a:spcPct val="115000"/>
              </a:lnSpc>
              <a:spcAft>
                <a:spcPts val="600"/>
              </a:spcAft>
            </a:pPr>
            <a:endParaRPr lang="fr-FR" sz="1800" dirty="0">
              <a:solidFill>
                <a:srgbClr val="000000"/>
              </a:solidFill>
              <a:effectLst/>
              <a:latin typeface="Calibri" panose="020F0502020204030204" pitchFamily="34" charset="0"/>
              <a:ea typeface="Calibri" panose="020F0502020204030204" pitchFamily="34" charset="0"/>
            </a:endParaRPr>
          </a:p>
          <a:p>
            <a:endParaRPr lang="fr-FR" dirty="0"/>
          </a:p>
        </p:txBody>
      </p:sp>
      <p:sp>
        <p:nvSpPr>
          <p:cNvPr id="4" name="Espace réservé du numéro de diapositive 3"/>
          <p:cNvSpPr>
            <a:spLocks noGrp="1"/>
          </p:cNvSpPr>
          <p:nvPr>
            <p:ph type="sldNum" sz="quarter" idx="5"/>
          </p:nvPr>
        </p:nvSpPr>
        <p:spPr/>
        <p:txBody>
          <a:bodyPr/>
          <a:lstStyle/>
          <a:p>
            <a:fld id="{E424B5AF-DC7F-4AA5-92B9-7589F63DEDE4}" type="slidenum">
              <a:rPr lang="en-US" smtClean="0"/>
              <a:t>12</a:t>
            </a:fld>
            <a:endParaRPr lang="en-US"/>
          </a:p>
        </p:txBody>
      </p:sp>
    </p:spTree>
    <p:extLst>
      <p:ext uri="{BB962C8B-B14F-4D97-AF65-F5344CB8AC3E}">
        <p14:creationId xmlns:p14="http://schemas.microsoft.com/office/powerpoint/2010/main" val="18086777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457200" algn="just">
              <a:lnSpc>
                <a:spcPct val="115000"/>
              </a:lnSpc>
              <a:spcAft>
                <a:spcPts val="600"/>
              </a:spcAft>
            </a:pPr>
            <a:endParaRPr lang="fr-FR" sz="1800" dirty="0">
              <a:solidFill>
                <a:srgbClr val="000000"/>
              </a:solidFill>
              <a:effectLst/>
              <a:latin typeface="Calibri" panose="020F0502020204030204" pitchFamily="34" charset="0"/>
              <a:ea typeface="Calibri" panose="020F0502020204030204" pitchFamily="34" charset="0"/>
            </a:endParaRPr>
          </a:p>
          <a:p>
            <a:pPr marL="457200" algn="just">
              <a:lnSpc>
                <a:spcPct val="115000"/>
              </a:lnSpc>
              <a:spcAft>
                <a:spcPts val="600"/>
              </a:spcAft>
            </a:pPr>
            <a:endParaRPr lang="fr-FR" sz="1800" dirty="0">
              <a:solidFill>
                <a:srgbClr val="000000"/>
              </a:solidFill>
              <a:effectLst/>
              <a:latin typeface="Calibri" panose="020F0502020204030204" pitchFamily="34" charset="0"/>
              <a:ea typeface="Calibri" panose="020F0502020204030204" pitchFamily="34" charset="0"/>
            </a:endParaRPr>
          </a:p>
          <a:p>
            <a:pPr marL="457200" algn="just">
              <a:lnSpc>
                <a:spcPct val="115000"/>
              </a:lnSpc>
              <a:spcAft>
                <a:spcPts val="600"/>
              </a:spcAft>
            </a:pPr>
            <a:r>
              <a:rPr lang="fr-FR" sz="1800" dirty="0">
                <a:solidFill>
                  <a:srgbClr val="000000"/>
                </a:solidFill>
                <a:effectLst/>
                <a:latin typeface="Calibri" panose="020F0502020204030204" pitchFamily="34" charset="0"/>
                <a:ea typeface="Calibri" panose="020F0502020204030204" pitchFamily="34" charset="0"/>
              </a:rPr>
              <a:t>Respecter les obligations relatives aux espèces de requins-marteaux inscrites à l'annexe III </a:t>
            </a:r>
          </a:p>
          <a:p>
            <a:pPr marL="742950" indent="-285750" algn="just">
              <a:lnSpc>
                <a:spcPct val="115000"/>
              </a:lnSpc>
              <a:spcAft>
                <a:spcPts val="600"/>
              </a:spcAft>
              <a:buFontTx/>
              <a:buChar char="-"/>
            </a:pPr>
            <a:r>
              <a:rPr lang="fr-FR" sz="1800" dirty="0">
                <a:solidFill>
                  <a:srgbClr val="000000"/>
                </a:solidFill>
                <a:effectLst/>
                <a:latin typeface="Calibri" panose="020F0502020204030204" pitchFamily="34" charset="0"/>
                <a:ea typeface="Calibri" panose="020F0502020204030204" pitchFamily="34" charset="0"/>
              </a:rPr>
              <a:t>en réglementant la pêche par des limites de capture, des périodes de fermeture et/ou des zones de fermeture fondées sur des avis scientifiques et l'approche de précaution ; </a:t>
            </a:r>
          </a:p>
          <a:p>
            <a:pPr marL="742950" indent="-285750" algn="just">
              <a:lnSpc>
                <a:spcPct val="115000"/>
              </a:lnSpc>
              <a:spcAft>
                <a:spcPts val="600"/>
              </a:spcAft>
              <a:buFontTx/>
              <a:buChar char="-"/>
            </a:pPr>
            <a:r>
              <a:rPr lang="fr-FR" sz="1800" dirty="0">
                <a:solidFill>
                  <a:srgbClr val="000000"/>
                </a:solidFill>
                <a:effectLst/>
                <a:latin typeface="Calibri" panose="020F0502020204030204" pitchFamily="34" charset="0"/>
                <a:ea typeface="Calibri" panose="020F0502020204030204" pitchFamily="34" charset="0"/>
              </a:rPr>
              <a:t>En publiant les avis de commerce non préjudiciable de la CITES ; </a:t>
            </a:r>
          </a:p>
          <a:p>
            <a:pPr marL="742950" indent="-285750" algn="just">
              <a:lnSpc>
                <a:spcPct val="115000"/>
              </a:lnSpc>
              <a:spcAft>
                <a:spcPts val="600"/>
              </a:spcAft>
              <a:buFontTx/>
              <a:buChar char="-"/>
            </a:pPr>
            <a:r>
              <a:rPr lang="fr-FR" sz="1800" dirty="0">
                <a:solidFill>
                  <a:srgbClr val="000000"/>
                </a:solidFill>
                <a:effectLst/>
                <a:latin typeface="Calibri" panose="020F0502020204030204" pitchFamily="34" charset="0"/>
                <a:ea typeface="Calibri" panose="020F0502020204030204" pitchFamily="34" charset="0"/>
              </a:rPr>
              <a:t>En minimisant les déchets et améliorer la collecte de données spécifiques aux espèces en exigeant que tous les requins soient débarqués avec les ailerons naturellement attachés ; </a:t>
            </a:r>
          </a:p>
          <a:p>
            <a:pPr marL="742950" indent="-285750" algn="just">
              <a:lnSpc>
                <a:spcPct val="115000"/>
              </a:lnSpc>
              <a:spcAft>
                <a:spcPts val="600"/>
              </a:spcAft>
              <a:buFontTx/>
              <a:buChar char="-"/>
            </a:pPr>
            <a:r>
              <a:rPr lang="fr-FR" sz="1800" dirty="0">
                <a:solidFill>
                  <a:srgbClr val="000000"/>
                </a:solidFill>
                <a:effectLst/>
                <a:latin typeface="Calibri" panose="020F0502020204030204" pitchFamily="34" charset="0"/>
                <a:ea typeface="Calibri" panose="020F0502020204030204" pitchFamily="34" charset="0"/>
              </a:rPr>
              <a:t>et en interdisant le commerce international et/ou la rétention (pour les parties à la ICCAT) ;</a:t>
            </a:r>
          </a:p>
          <a:p>
            <a:endParaRPr lang="fr-FR" dirty="0"/>
          </a:p>
          <a:p>
            <a:endParaRPr lang="fr-FR" sz="1200" dirty="0">
              <a:effectLst/>
              <a:latin typeface="Liberation Serif" panose="02020603050405020304" pitchFamily="18" charset="0"/>
              <a:ea typeface="Liberation Serif" panose="02020603050405020304" pitchFamily="18" charset="0"/>
              <a:cs typeface="Mangal" panose="02040503050203030202" pitchFamily="18" charset="0"/>
            </a:endParaRPr>
          </a:p>
          <a:p>
            <a:r>
              <a:rPr lang="fr-FR" sz="1200" dirty="0">
                <a:effectLst/>
                <a:latin typeface="Liberation Serif" panose="02020603050405020304" pitchFamily="18" charset="0"/>
                <a:ea typeface="Liberation Serif" panose="02020603050405020304" pitchFamily="18" charset="0"/>
                <a:cs typeface="Mangal" panose="02040503050203030202" pitchFamily="18" charset="0"/>
              </a:rPr>
              <a:t>Étant donné que les mesures recommandées pour le requin-baleine, la raie </a:t>
            </a:r>
            <a:r>
              <a:rPr lang="fr-FR" sz="1200" dirty="0" err="1">
                <a:effectLst/>
                <a:latin typeface="Liberation Serif" panose="02020603050405020304" pitchFamily="18" charset="0"/>
                <a:ea typeface="Liberation Serif" panose="02020603050405020304" pitchFamily="18" charset="0"/>
                <a:cs typeface="Mangal" panose="02040503050203030202" pitchFamily="18" charset="0"/>
              </a:rPr>
              <a:t>manta</a:t>
            </a:r>
            <a:r>
              <a:rPr lang="fr-FR" sz="1200" dirty="0">
                <a:effectLst/>
                <a:latin typeface="Liberation Serif" panose="02020603050405020304" pitchFamily="18" charset="0"/>
                <a:ea typeface="Liberation Serif" panose="02020603050405020304" pitchFamily="18" charset="0"/>
                <a:cs typeface="Mangal" panose="02040503050203030202" pitchFamily="18" charset="0"/>
              </a:rPr>
              <a:t> géante et les requins-marteaux sont fondées sur les obligations prévues pour les espèces de l'annexe II et de l'annexe III dans le cadre du protocole SPAW, il conviendrait de les appliquer de la même manière à d'autres espèces de requins énumérées à l'annexe II et à l'annexe III, telles que le requin soyeux et le requin océanique à pointes blanches.</a:t>
            </a:r>
            <a:endParaRPr lang="fr-FR" dirty="0"/>
          </a:p>
          <a:p>
            <a:endParaRPr lang="fr-FR" dirty="0"/>
          </a:p>
        </p:txBody>
      </p:sp>
      <p:sp>
        <p:nvSpPr>
          <p:cNvPr id="4" name="Espace réservé du numéro de diapositive 3"/>
          <p:cNvSpPr>
            <a:spLocks noGrp="1"/>
          </p:cNvSpPr>
          <p:nvPr>
            <p:ph type="sldNum" sz="quarter" idx="5"/>
          </p:nvPr>
        </p:nvSpPr>
        <p:spPr/>
        <p:txBody>
          <a:bodyPr/>
          <a:lstStyle/>
          <a:p>
            <a:fld id="{E424B5AF-DC7F-4AA5-92B9-7589F63DEDE4}" type="slidenum">
              <a:rPr lang="en-US" smtClean="0"/>
              <a:t>13</a:t>
            </a:fld>
            <a:endParaRPr lang="en-US"/>
          </a:p>
        </p:txBody>
      </p:sp>
    </p:spTree>
    <p:extLst>
      <p:ext uri="{BB962C8B-B14F-4D97-AF65-F5344CB8AC3E}">
        <p14:creationId xmlns:p14="http://schemas.microsoft.com/office/powerpoint/2010/main" val="35049509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solidFill>
                  <a:srgbClr val="000000"/>
                </a:solidFill>
                <a:effectLst/>
                <a:latin typeface="Calibri" panose="020F0502020204030204" pitchFamily="34" charset="0"/>
                <a:ea typeface="Calibri" panose="020F0502020204030204" pitchFamily="34" charset="0"/>
              </a:rPr>
              <a:t>Le groupe de travail s'est réuni en ligne quatre (4) fois avec la participation de quatre experts.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dirty="0">
              <a:solidFill>
                <a:srgbClr val="000000"/>
              </a:solidFill>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solidFill>
                  <a:srgbClr val="000000"/>
                </a:solidFill>
                <a:effectLst/>
                <a:latin typeface="Calibri" panose="020F0502020204030204" pitchFamily="34" charset="0"/>
                <a:ea typeface="Calibri" panose="020F0502020204030204" pitchFamily="34" charset="0"/>
              </a:rPr>
              <a:t>Les experts ont revu le document soumis au STAC10 sur les recommandations pour la conservation du poisson scie dans la grande Caraïbe. Ils soumettent ainsi suite au travail du groupe espèce le document suivant </a:t>
            </a:r>
            <a:r>
              <a:rPr lang="en-GB" sz="1800" b="1" dirty="0">
                <a:effectLst/>
                <a:latin typeface="Arial" panose="020B0604020202020204" pitchFamily="34" charset="0"/>
                <a:ea typeface="Times New Roman" panose="02020603050405020304" pitchFamily="18" charset="0"/>
                <a:cs typeface="Arial" panose="020B0604020202020204" pitchFamily="34" charset="0"/>
              </a:rPr>
              <a:t>Recommendations for the conservation of sawfish (</a:t>
            </a:r>
            <a:r>
              <a:rPr lang="en-GB" sz="1800" b="1" dirty="0" err="1">
                <a:effectLst/>
                <a:latin typeface="Arial" panose="020B0604020202020204" pitchFamily="34" charset="0"/>
                <a:ea typeface="Times New Roman" panose="02020603050405020304" pitchFamily="18" charset="0"/>
                <a:cs typeface="Arial" panose="020B0604020202020204" pitchFamily="34" charset="0"/>
              </a:rPr>
              <a:t>pristidae</a:t>
            </a:r>
            <a:r>
              <a:rPr lang="en-GB" sz="1800" b="1" dirty="0">
                <a:effectLst/>
                <a:latin typeface="Arial" panose="020B0604020202020204" pitchFamily="34" charset="0"/>
                <a:ea typeface="Times New Roman" panose="02020603050405020304" pitchFamily="18" charset="0"/>
                <a:cs typeface="Arial" panose="020B0604020202020204" pitchFamily="34" charset="0"/>
              </a:rPr>
              <a:t>) in the wider </a:t>
            </a:r>
            <a:r>
              <a:rPr lang="en-GB" sz="1800" b="1" dirty="0" err="1">
                <a:effectLst/>
                <a:latin typeface="Arial" panose="020B0604020202020204" pitchFamily="34" charset="0"/>
                <a:ea typeface="Times New Roman" panose="02020603050405020304" pitchFamily="18" charset="0"/>
                <a:cs typeface="Arial" panose="020B0604020202020204" pitchFamily="34" charset="0"/>
              </a:rPr>
              <a:t>caribbean</a:t>
            </a:r>
            <a:r>
              <a:rPr lang="en-GB" sz="1800" b="1" dirty="0">
                <a:effectLst/>
                <a:latin typeface="Arial" panose="020B0604020202020204" pitchFamily="34" charset="0"/>
                <a:ea typeface="Times New Roman" panose="02020603050405020304" pitchFamily="18" charset="0"/>
                <a:cs typeface="Arial" panose="020B0604020202020204" pitchFamily="34" charset="0"/>
              </a:rPr>
              <a:t> region qui ne correspond pas aux </a:t>
            </a:r>
            <a:r>
              <a:rPr lang="en-GB" sz="1800" b="1" dirty="0" err="1">
                <a:effectLst/>
                <a:latin typeface="Arial" panose="020B0604020202020204" pitchFamily="34" charset="0"/>
                <a:ea typeface="Times New Roman" panose="02020603050405020304" pitchFamily="18" charset="0"/>
                <a:cs typeface="Arial" panose="020B0604020202020204" pitchFamily="34" charset="0"/>
              </a:rPr>
              <a:t>attentes</a:t>
            </a:r>
            <a:r>
              <a:rPr lang="en-GB" sz="1800" b="1" dirty="0">
                <a:effectLst/>
                <a:latin typeface="Arial" panose="020B0604020202020204" pitchFamily="34" charset="0"/>
                <a:ea typeface="Times New Roman" panose="02020603050405020304" pitchFamily="18" charset="0"/>
                <a:cs typeface="Arial" panose="020B0604020202020204" pitchFamily="34" charset="0"/>
              </a:rPr>
              <a:t> </a:t>
            </a:r>
            <a:r>
              <a:rPr lang="en-GB" sz="1800" b="1" dirty="0" err="1">
                <a:effectLst/>
                <a:latin typeface="Arial" panose="020B0604020202020204" pitchFamily="34" charset="0"/>
                <a:ea typeface="Times New Roman" panose="02020603050405020304" pitchFamily="18" charset="0"/>
                <a:cs typeface="Arial" panose="020B0604020202020204" pitchFamily="34" charset="0"/>
              </a:rPr>
              <a:t>initialement</a:t>
            </a:r>
            <a:r>
              <a:rPr lang="en-GB" sz="1800" b="1" dirty="0">
                <a:effectLst/>
                <a:latin typeface="Arial" panose="020B0604020202020204" pitchFamily="34" charset="0"/>
                <a:ea typeface="Times New Roman" panose="02020603050405020304" pitchFamily="18" charset="0"/>
                <a:cs typeface="Arial" panose="020B0604020202020204" pitchFamily="34" charset="0"/>
              </a:rPr>
              <a:t> </a:t>
            </a:r>
            <a:r>
              <a:rPr lang="en-GB" sz="1800" b="1" dirty="0" err="1">
                <a:effectLst/>
                <a:latin typeface="Arial" panose="020B0604020202020204" pitchFamily="34" charset="0"/>
                <a:ea typeface="Times New Roman" panose="02020603050405020304" pitchFamily="18" charset="0"/>
                <a:cs typeface="Arial" panose="020B0604020202020204" pitchFamily="34" charset="0"/>
              </a:rPr>
              <a:t>formulé</a:t>
            </a:r>
            <a:r>
              <a:rPr lang="en-GB" sz="1800" b="1" dirty="0">
                <a:effectLst/>
                <a:latin typeface="Arial" panose="020B0604020202020204" pitchFamily="34" charset="0"/>
                <a:ea typeface="Times New Roman" panose="02020603050405020304" pitchFamily="18" charset="0"/>
                <a:cs typeface="Arial" panose="020B0604020202020204" pitchFamily="34" charset="0"/>
              </a:rPr>
              <a:t> par le STAC10.</a:t>
            </a:r>
            <a:endParaRPr lang="fr-FR" sz="1800" dirty="0">
              <a:solidFill>
                <a:srgbClr val="000000"/>
              </a:solidFill>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dirty="0">
              <a:solidFill>
                <a:srgbClr val="000000"/>
              </a:solidFill>
              <a:effectLst/>
              <a:latin typeface="Calibri" panose="020F0502020204030204" pitchFamily="34" charset="0"/>
              <a:ea typeface="Calibri" panose="020F0502020204030204" pitchFamily="34" charset="0"/>
            </a:endParaRPr>
          </a:p>
          <a:p>
            <a:r>
              <a:rPr lang="fr-FR" sz="1800" dirty="0">
                <a:effectLst/>
                <a:latin typeface="Liberation Serif" panose="02020603050405020304" pitchFamily="18" charset="0"/>
                <a:ea typeface="Liberation Serif" panose="02020603050405020304" pitchFamily="18" charset="0"/>
                <a:cs typeface="Mangal" panose="02040503050203030202" pitchFamily="18" charset="0"/>
              </a:rPr>
              <a:t>En raison, tous les experts ont décidé à la lecture du document du STAC10 </a:t>
            </a:r>
            <a:r>
              <a:rPr lang="fr-FR" sz="1800" dirty="0">
                <a:solidFill>
                  <a:srgbClr val="000000"/>
                </a:solidFill>
                <a:effectLst/>
                <a:latin typeface="Calibri" panose="020F0502020204030204" pitchFamily="34" charset="0"/>
                <a:ea typeface="Calibri" panose="020F0502020204030204" pitchFamily="34" charset="0"/>
              </a:rPr>
              <a:t>que la première étape consistait à partager une enquête avec les parties contractantes afin d'obtenir des informations sur les programmes de réglementation et d'application existants, ainsi que sur leurs besoins et les principaux obstacles à la conservation du poisson-scie avant de passer à l’étape suivant consistant à la mise en </a:t>
            </a:r>
            <a:r>
              <a:rPr lang="fr-FR" sz="1800" dirty="0" err="1">
                <a:solidFill>
                  <a:srgbClr val="000000"/>
                </a:solidFill>
                <a:effectLst/>
                <a:latin typeface="Calibri" panose="020F0502020204030204" pitchFamily="34" charset="0"/>
                <a:ea typeface="Calibri" panose="020F0502020204030204" pitchFamily="34" charset="0"/>
              </a:rPr>
              <a:t>oeuvre</a:t>
            </a:r>
            <a:r>
              <a:rPr lang="fr-FR" sz="1800" dirty="0">
                <a:solidFill>
                  <a:srgbClr val="000000"/>
                </a:solidFill>
                <a:effectLst/>
                <a:latin typeface="Calibri" panose="020F0502020204030204" pitchFamily="34" charset="0"/>
                <a:ea typeface="Calibri" panose="020F0502020204030204" pitchFamily="34" charset="0"/>
              </a:rPr>
              <a:t> des recommandations. </a:t>
            </a:r>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solidFill>
                  <a:srgbClr val="000000"/>
                </a:solidFill>
                <a:effectLst/>
                <a:latin typeface="Calibri" panose="020F0502020204030204" pitchFamily="34" charset="0"/>
                <a:ea typeface="Calibri" panose="020F0502020204030204" pitchFamily="34" charset="0"/>
              </a:rPr>
              <a:t>Les experts ont collaboré à l'élaboration de l'enquête, en tenant compte du document de recommandation UNEP (DEPI) CAR WG.43/INF.25.</a:t>
            </a:r>
          </a:p>
          <a:p>
            <a:endParaRPr lang="fr-FR" dirty="0"/>
          </a:p>
        </p:txBody>
      </p:sp>
      <p:sp>
        <p:nvSpPr>
          <p:cNvPr id="4" name="Espace réservé du numéro de diapositive 3"/>
          <p:cNvSpPr>
            <a:spLocks noGrp="1"/>
          </p:cNvSpPr>
          <p:nvPr>
            <p:ph type="sldNum" sz="quarter" idx="5"/>
          </p:nvPr>
        </p:nvSpPr>
        <p:spPr/>
        <p:txBody>
          <a:bodyPr/>
          <a:lstStyle/>
          <a:p>
            <a:fld id="{E424B5AF-DC7F-4AA5-92B9-7589F63DEDE4}" type="slidenum">
              <a:rPr lang="en-US" smtClean="0"/>
              <a:t>14</a:t>
            </a:fld>
            <a:endParaRPr lang="en-US"/>
          </a:p>
        </p:txBody>
      </p:sp>
    </p:spTree>
    <p:extLst>
      <p:ext uri="{BB962C8B-B14F-4D97-AF65-F5344CB8AC3E}">
        <p14:creationId xmlns:p14="http://schemas.microsoft.com/office/powerpoint/2010/main" val="5363205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457200" algn="just">
              <a:lnSpc>
                <a:spcPct val="115000"/>
              </a:lnSpc>
              <a:spcAft>
                <a:spcPts val="600"/>
              </a:spcAft>
            </a:pPr>
            <a:r>
              <a:rPr lang="fr-FR" sz="1800" dirty="0">
                <a:solidFill>
                  <a:srgbClr val="000000"/>
                </a:solidFill>
                <a:effectLst/>
                <a:latin typeface="Calibri" panose="020F0502020204030204" pitchFamily="34" charset="0"/>
                <a:ea typeface="Calibri" panose="020F0502020204030204" pitchFamily="34" charset="0"/>
              </a:rPr>
              <a:t>Les experts et le SPAW RAC remercient les Parties Contractantes ayant répondu au questionnaire. Les experts en espèces ont discuté des réponses à l'enquête et ont noté que le nombre de parties contractantes ayant répondu n'était pas celui attendu et que certains États de l'aire de répartition du poisson-scie n'étaient pas représentés dans les réponses à l'enquête. </a:t>
            </a:r>
          </a:p>
          <a:p>
            <a:pPr marL="457200" algn="just">
              <a:lnSpc>
                <a:spcPct val="115000"/>
              </a:lnSpc>
              <a:spcAft>
                <a:spcPts val="600"/>
              </a:spcAft>
            </a:pPr>
            <a:endParaRPr lang="fr-FR" sz="1800" dirty="0">
              <a:solidFill>
                <a:srgbClr val="000000"/>
              </a:solidFill>
              <a:effectLst/>
              <a:latin typeface="Calibri" panose="020F0502020204030204" pitchFamily="34" charset="0"/>
              <a:ea typeface="Calibri" panose="020F0502020204030204" pitchFamily="34" charset="0"/>
            </a:endParaRPr>
          </a:p>
          <a:p>
            <a:pPr marL="457200" algn="just">
              <a:lnSpc>
                <a:spcPct val="115000"/>
              </a:lnSpc>
              <a:spcAft>
                <a:spcPts val="600"/>
              </a:spcAft>
            </a:pPr>
            <a:r>
              <a:rPr lang="fr-FR" sz="1800" dirty="0">
                <a:solidFill>
                  <a:srgbClr val="000000"/>
                </a:solidFill>
                <a:effectLst/>
                <a:latin typeface="Calibri" panose="020F0502020204030204" pitchFamily="34" charset="0"/>
                <a:ea typeface="Calibri" panose="020F0502020204030204" pitchFamily="34" charset="0"/>
              </a:rPr>
              <a:t>Parmi les réponses reçues, les thèmes communs étaient le manque d'informations scientifiques de base disponibles sur la présence du poisson-scie et la biologie des espèces, ainsi que le manque de ressources pour la conservation et la gestion du poisson-scie, suivi par la nécessité de renforcer les capacités de mise en œuvre et de soutenir la sensibilisation du public.</a:t>
            </a:r>
          </a:p>
          <a:p>
            <a:pPr marL="457200" algn="just">
              <a:lnSpc>
                <a:spcPct val="115000"/>
              </a:lnSpc>
              <a:spcAft>
                <a:spcPts val="600"/>
              </a:spcAft>
            </a:pPr>
            <a:endParaRPr lang="fr-FR" sz="1800" dirty="0">
              <a:solidFill>
                <a:srgbClr val="000000"/>
              </a:solidFill>
              <a:effectLst/>
              <a:latin typeface="Calibri" panose="020F0502020204030204" pitchFamily="34" charset="0"/>
              <a:ea typeface="Calibri" panose="020F0502020204030204" pitchFamily="34" charset="0"/>
            </a:endParaRPr>
          </a:p>
          <a:p>
            <a:pPr marL="457200" algn="just">
              <a:lnSpc>
                <a:spcPct val="115000"/>
              </a:lnSpc>
              <a:spcAft>
                <a:spcPts val="600"/>
              </a:spcAft>
            </a:pPr>
            <a:r>
              <a:rPr lang="fr-FR" sz="1800" dirty="0">
                <a:solidFill>
                  <a:srgbClr val="000000"/>
                </a:solidFill>
                <a:effectLst/>
                <a:latin typeface="Calibri" panose="020F0502020204030204" pitchFamily="34" charset="0"/>
                <a:ea typeface="Calibri" panose="020F0502020204030204" pitchFamily="34" charset="0"/>
              </a:rPr>
              <a:t>Les experts des espèces ont conclu qu'un engagement renforcé des parties contractantes de SPAW, en particulier des principaux États de l'aire de répartition du poisson-scie, est essentiel pour une mise en œuvre réussie des recommandations sur le poisson-scie adoptées lors de la COP12. </a:t>
            </a:r>
          </a:p>
          <a:p>
            <a:endParaRPr lang="fr-FR" dirty="0"/>
          </a:p>
        </p:txBody>
      </p:sp>
      <p:sp>
        <p:nvSpPr>
          <p:cNvPr id="4" name="Espace réservé du numéro de diapositive 3"/>
          <p:cNvSpPr>
            <a:spLocks noGrp="1"/>
          </p:cNvSpPr>
          <p:nvPr>
            <p:ph type="sldNum" sz="quarter" idx="5"/>
          </p:nvPr>
        </p:nvSpPr>
        <p:spPr/>
        <p:txBody>
          <a:bodyPr/>
          <a:lstStyle/>
          <a:p>
            <a:fld id="{E424B5AF-DC7F-4AA5-92B9-7589F63DEDE4}" type="slidenum">
              <a:rPr lang="en-US" smtClean="0"/>
              <a:t>15</a:t>
            </a:fld>
            <a:endParaRPr lang="en-US"/>
          </a:p>
        </p:txBody>
      </p:sp>
    </p:spTree>
    <p:extLst>
      <p:ext uri="{BB962C8B-B14F-4D97-AF65-F5344CB8AC3E}">
        <p14:creationId xmlns:p14="http://schemas.microsoft.com/office/powerpoint/2010/main" val="39184189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457200" algn="just">
              <a:lnSpc>
                <a:spcPct val="115000"/>
              </a:lnSpc>
              <a:spcAft>
                <a:spcPts val="600"/>
              </a:spcAft>
            </a:pPr>
            <a:r>
              <a:rPr lang="fr-FR" sz="1800" dirty="0">
                <a:solidFill>
                  <a:srgbClr val="000000"/>
                </a:solidFill>
                <a:effectLst/>
                <a:latin typeface="Calibri" panose="020F0502020204030204" pitchFamily="34" charset="0"/>
                <a:ea typeface="Calibri" panose="020F0502020204030204" pitchFamily="34" charset="0"/>
              </a:rPr>
              <a:t>Afin de sensibiliser les parties contractantes, de les aider à respecter leur engagement et de répondre au besoin d'informations sur la biologie, la conservation et la gestion du poisson-scie identifié dans l'étude, le groupe de travail sur les espèces recommande ce qui suit :</a:t>
            </a:r>
          </a:p>
          <a:p>
            <a:pPr marL="457200" algn="just">
              <a:lnSpc>
                <a:spcPct val="115000"/>
              </a:lnSpc>
              <a:spcAft>
                <a:spcPts val="600"/>
              </a:spcAft>
            </a:pPr>
            <a:endParaRPr lang="fr-FR" sz="1800" dirty="0">
              <a:solidFill>
                <a:srgbClr val="000000"/>
              </a:solidFill>
              <a:effectLst/>
              <a:latin typeface="Calibri" panose="020F0502020204030204" pitchFamily="34" charset="0"/>
              <a:ea typeface="Calibri" panose="020F0502020204030204" pitchFamily="34" charset="0"/>
            </a:endParaRPr>
          </a:p>
          <a:p>
            <a:pPr marL="457200" algn="just">
              <a:lnSpc>
                <a:spcPct val="115000"/>
              </a:lnSpc>
              <a:spcAft>
                <a:spcPts val="600"/>
              </a:spcAft>
            </a:pPr>
            <a:r>
              <a:rPr lang="fr-FR" sz="1800" dirty="0">
                <a:solidFill>
                  <a:srgbClr val="000000"/>
                </a:solidFill>
                <a:effectLst/>
                <a:latin typeface="Calibri" panose="020F0502020204030204" pitchFamily="34" charset="0"/>
                <a:ea typeface="Calibri" panose="020F0502020204030204" pitchFamily="34" charset="0"/>
              </a:rPr>
              <a:t>"Le Secrétariat de la Convention de Cartagena invite un expert en poisson-scie à faire une présentation sur le poisson-scie dans la région des Caraïbes lors de la prochaine réunion du STAC. " </a:t>
            </a:r>
          </a:p>
          <a:p>
            <a:endParaRPr lang="fr-FR" dirty="0"/>
          </a:p>
        </p:txBody>
      </p:sp>
      <p:sp>
        <p:nvSpPr>
          <p:cNvPr id="4" name="Espace réservé du numéro de diapositive 3"/>
          <p:cNvSpPr>
            <a:spLocks noGrp="1"/>
          </p:cNvSpPr>
          <p:nvPr>
            <p:ph type="sldNum" sz="quarter" idx="5"/>
          </p:nvPr>
        </p:nvSpPr>
        <p:spPr/>
        <p:txBody>
          <a:bodyPr/>
          <a:lstStyle/>
          <a:p>
            <a:fld id="{E424B5AF-DC7F-4AA5-92B9-7589F63DEDE4}" type="slidenum">
              <a:rPr lang="en-US" smtClean="0"/>
              <a:t>16</a:t>
            </a:fld>
            <a:endParaRPr lang="en-US"/>
          </a:p>
        </p:txBody>
      </p:sp>
    </p:spTree>
    <p:extLst>
      <p:ext uri="{BB962C8B-B14F-4D97-AF65-F5344CB8AC3E}">
        <p14:creationId xmlns:p14="http://schemas.microsoft.com/office/powerpoint/2010/main" val="23709429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424B5AF-DC7F-4AA5-92B9-7589F63DEDE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8624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 typeface="Arial" panose="020B0604020202020204" pitchFamily="34" charset="0"/>
              <a:buNone/>
            </a:pPr>
            <a:r>
              <a:rPr lang="fr-FR" dirty="0"/>
              <a:t>L’agenda de cette présentation, commence par l’absence de proposition des états pour listé ou changer de liste une ou des espèces dans le protocole SPAW</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les recommandations de conservation des poissons scies qui sera complété par une présentation de la biologie et l’état des connaissance sur les poissons scies réalisée par Olga </a:t>
            </a:r>
            <a:r>
              <a:rPr lang="fr-FR" dirty="0" err="1"/>
              <a:t>Koubrak</a:t>
            </a:r>
            <a:r>
              <a:rPr lang="fr-FR" dirty="0"/>
              <a:t> de l’association </a:t>
            </a:r>
            <a:r>
              <a:rPr lang="fr-FR" dirty="0" err="1"/>
              <a:t>sealifelaw</a:t>
            </a:r>
            <a:r>
              <a:rPr lang="fr-FR" dirty="0"/>
              <a:t>, </a:t>
            </a:r>
          </a:p>
          <a:p>
            <a:pPr marL="171450" indent="-171450">
              <a:buFont typeface="Arial" panose="020B0604020202020204" pitchFamily="34" charset="0"/>
              <a:buChar char="•"/>
            </a:pPr>
            <a:r>
              <a:rPr lang="fr-FR" dirty="0"/>
              <a:t>les recommandations de conservation du Mérou de Nassau, porté en collaboration avec le groupe aire marine protégée, </a:t>
            </a:r>
          </a:p>
          <a:p>
            <a:pPr marL="171450" indent="-171450">
              <a:buFont typeface="Arial" panose="020B0604020202020204" pitchFamily="34" charset="0"/>
              <a:buChar char="•"/>
            </a:pPr>
            <a:r>
              <a:rPr lang="fr-FR" dirty="0"/>
              <a:t>Un point sur la priorisation des recommandation pour la conservation et la gestion des poissons perroquets en Caraïbe</a:t>
            </a:r>
          </a:p>
          <a:p>
            <a:pPr marL="171450" indent="-171450">
              <a:buFont typeface="Arial" panose="020B0604020202020204" pitchFamily="34" charset="0"/>
              <a:buChar char="•"/>
            </a:pPr>
            <a:r>
              <a:rPr lang="fr-FR" dirty="0"/>
              <a:t>Avant de passer au rapport des recommandation de conservation pour le requin baleine, la raie Manta géante en listées en Annex 2 et de gestion pour les 3 espèces de requins marteaux listées en Annex 3 au STAC10 par les experts</a:t>
            </a:r>
          </a:p>
        </p:txBody>
      </p:sp>
      <p:sp>
        <p:nvSpPr>
          <p:cNvPr id="4" name="Espace réservé du numéro de diapositive 3"/>
          <p:cNvSpPr>
            <a:spLocks noGrp="1"/>
          </p:cNvSpPr>
          <p:nvPr>
            <p:ph type="sldNum" sz="quarter" idx="5"/>
          </p:nvPr>
        </p:nvSpPr>
        <p:spPr/>
        <p:txBody>
          <a:bodyPr/>
          <a:lstStyle/>
          <a:p>
            <a:fld id="{E424B5AF-DC7F-4AA5-92B9-7589F63DEDE4}" type="slidenum">
              <a:rPr lang="en-US" smtClean="0"/>
              <a:t>2</a:t>
            </a:fld>
            <a:endParaRPr lang="en-US"/>
          </a:p>
        </p:txBody>
      </p:sp>
    </p:spTree>
    <p:extLst>
      <p:ext uri="{BB962C8B-B14F-4D97-AF65-F5344CB8AC3E}">
        <p14:creationId xmlns:p14="http://schemas.microsoft.com/office/powerpoint/2010/main" val="13153600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a:tabLst>
                <a:tab pos="228600" algn="l"/>
              </a:tabLst>
            </a:pPr>
            <a:r>
              <a:rPr lang="fr-FR" sz="1200" dirty="0">
                <a:solidFill>
                  <a:srgbClr val="000000"/>
                </a:solidFill>
                <a:effectLst/>
                <a:latin typeface="Times New Roman" panose="02020603050405020304" pitchFamily="18" charset="0"/>
                <a:ea typeface="Times New Roman" panose="02020603050405020304" pitchFamily="18" charset="0"/>
              </a:rPr>
              <a:t>1 La première réunion des Parties Contractantes du protocole SPAW, à La Havane, Cuba (24-25 septembre 2001), dans sa décision I.7, a attribué </a:t>
            </a:r>
            <a:r>
              <a:rPr lang="fr-FR" sz="1200" i="1" dirty="0">
                <a:solidFill>
                  <a:srgbClr val="000000"/>
                </a:solidFill>
                <a:effectLst/>
                <a:latin typeface="Times New Roman" panose="02020603050405020304" pitchFamily="18" charset="0"/>
                <a:ea typeface="Times New Roman" panose="02020603050405020304" pitchFamily="18" charset="0"/>
              </a:rPr>
              <a:t>"des mandats spécifiques au STAC (Comité consultatif scientifique et technique) pour la création de Groupes de Travail </a:t>
            </a:r>
            <a:r>
              <a:rPr lang="fr-FR" sz="1200" dirty="0">
                <a:solidFill>
                  <a:srgbClr val="000000"/>
                </a:solidFill>
                <a:effectLst/>
                <a:latin typeface="Times New Roman" panose="02020603050405020304" pitchFamily="18" charset="0"/>
                <a:ea typeface="Times New Roman" panose="02020603050405020304" pitchFamily="18" charset="0"/>
              </a:rPr>
              <a:t>ad hoc</a:t>
            </a:r>
            <a:r>
              <a:rPr lang="fr-FR" sz="1200" i="1" dirty="0">
                <a:solidFill>
                  <a:srgbClr val="000000"/>
                </a:solidFill>
                <a:effectLst/>
                <a:latin typeface="Times New Roman" panose="02020603050405020304" pitchFamily="18" charset="0"/>
                <a:ea typeface="Times New Roman" panose="02020603050405020304" pitchFamily="18" charset="0"/>
              </a:rPr>
              <a:t> pour traiter les thèmes qui, en raison de leur complexité ou de leur niveau de spécialisation, nécessitent [une attention particulière]. Ces groupes devraient présenter des rapports sur leurs travaux au STAC".</a:t>
            </a:r>
            <a:br>
              <a:rPr lang="fr-FR" sz="1200" dirty="0">
                <a:solidFill>
                  <a:srgbClr val="000000"/>
                </a:solidFill>
                <a:effectLst/>
                <a:latin typeface="Times New Roman" panose="02020603050405020304" pitchFamily="18" charset="0"/>
                <a:ea typeface="Times New Roman" panose="02020603050405020304" pitchFamily="18" charset="0"/>
              </a:rPr>
            </a:br>
            <a:endParaRPr lang="fr-FR" sz="1200" dirty="0">
              <a:effectLst/>
              <a:latin typeface="Times New Roman" panose="02020603050405020304" pitchFamily="18" charset="0"/>
              <a:ea typeface="Times New Roman" panose="02020603050405020304" pitchFamily="18" charset="0"/>
            </a:endParaRPr>
          </a:p>
          <a:p>
            <a:pPr algn="l">
              <a:tabLst>
                <a:tab pos="228600" algn="l"/>
              </a:tabLst>
            </a:pPr>
            <a:r>
              <a:rPr lang="fr-FR" sz="1200" dirty="0">
                <a:effectLst/>
                <a:latin typeface="Times New Roman" panose="02020603050405020304" pitchFamily="18" charset="0"/>
                <a:ea typeface="Times New Roman" panose="02020603050405020304" pitchFamily="18" charset="0"/>
              </a:rPr>
              <a:t>2 Depuis </a:t>
            </a:r>
            <a:r>
              <a:rPr lang="fr-FR" sz="1200" dirty="0">
                <a:solidFill>
                  <a:srgbClr val="000000"/>
                </a:solidFill>
                <a:effectLst/>
                <a:latin typeface="Times New Roman" panose="02020603050405020304" pitchFamily="18" charset="0"/>
                <a:ea typeface="Times New Roman" panose="02020603050405020304" pitchFamily="18" charset="0"/>
              </a:rPr>
              <a:t>décembre 2023, quatre Groupes de Travail </a:t>
            </a:r>
            <a:r>
              <a:rPr lang="fr-FR" sz="1200" i="1" dirty="0">
                <a:solidFill>
                  <a:srgbClr val="000000"/>
                </a:solidFill>
                <a:effectLst/>
                <a:latin typeface="Times New Roman" panose="02020603050405020304" pitchFamily="18" charset="0"/>
                <a:ea typeface="Times New Roman" panose="02020603050405020304" pitchFamily="18" charset="0"/>
              </a:rPr>
              <a:t>ad hoc</a:t>
            </a:r>
            <a:r>
              <a:rPr lang="fr-FR" sz="1200" dirty="0">
                <a:solidFill>
                  <a:srgbClr val="000000"/>
                </a:solidFill>
                <a:effectLst/>
                <a:latin typeface="Times New Roman" panose="02020603050405020304" pitchFamily="18" charset="0"/>
                <a:ea typeface="Times New Roman" panose="02020603050405020304" pitchFamily="18" charset="0"/>
              </a:rPr>
              <a:t> de ce type, consacrés respectivement aux aires protégées, aux espèces, aux dérogations et aux sargasses, existent. </a:t>
            </a:r>
          </a:p>
          <a:p>
            <a:pPr algn="l">
              <a:tabLst>
                <a:tab pos="228600" algn="l"/>
              </a:tabLst>
            </a:pPr>
            <a:endParaRPr lang="fr-FR" sz="1200" dirty="0">
              <a:effectLst/>
              <a:latin typeface="Times New Roman" panose="02020603050405020304" pitchFamily="18" charset="0"/>
              <a:ea typeface="Times New Roman" panose="02020603050405020304" pitchFamily="18" charset="0"/>
            </a:endParaRPr>
          </a:p>
          <a:p>
            <a:pPr algn="l"/>
            <a:r>
              <a:rPr lang="fr-FR" sz="1200" dirty="0">
                <a:solidFill>
                  <a:srgbClr val="000000"/>
                </a:solidFill>
                <a:effectLst/>
                <a:latin typeface="Times New Roman" panose="02020603050405020304" pitchFamily="18" charset="0"/>
                <a:ea typeface="Times New Roman" panose="02020603050405020304" pitchFamily="18" charset="0"/>
              </a:rPr>
              <a:t> 3 </a:t>
            </a:r>
            <a:r>
              <a:rPr lang="fr-FR" sz="1200" dirty="0">
                <a:effectLst/>
                <a:latin typeface="Times New Roman" panose="02020603050405020304" pitchFamily="18" charset="0"/>
                <a:ea typeface="Times New Roman" panose="02020603050405020304" pitchFamily="18" charset="0"/>
              </a:rPr>
              <a:t>Les Groupes de Travail abordent des questions spécifiques identifiés par le STAC afin de faciliter la poursuite des discussions sur des sujets d'intérêt. les Parties Contractantes, soutenues par le CAR-SPAW et le Secrétariat doivent revoir et mettre à jour les tâches et les présidences des Groupes de Travail dans les 30 jours de chaque Conférence des Parties SPAW. </a:t>
            </a:r>
          </a:p>
          <a:p>
            <a:pPr marL="342900" indent="-342900" algn="l">
              <a:buAutoNum type="arabicPeriod" startAt="3"/>
              <a:tabLst>
                <a:tab pos="228600" algn="l"/>
              </a:tabLst>
            </a:pPr>
            <a:endParaRPr lang="fr-FR" sz="1200" dirty="0">
              <a:solidFill>
                <a:srgbClr val="000000"/>
              </a:solidFill>
              <a:effectLst/>
              <a:latin typeface="Times New Roman" panose="02020603050405020304" pitchFamily="18" charset="0"/>
              <a:ea typeface="Times New Roman" panose="02020603050405020304" pitchFamily="18" charset="0"/>
            </a:endParaRPr>
          </a:p>
          <a:p>
            <a:pPr marL="0" indent="0" algn="l">
              <a:buNone/>
              <a:tabLst>
                <a:tab pos="228600" algn="l"/>
              </a:tabLst>
            </a:pPr>
            <a:r>
              <a:rPr lang="fr-FR" sz="1200" dirty="0">
                <a:solidFill>
                  <a:srgbClr val="000000"/>
                </a:solidFill>
                <a:effectLst/>
                <a:latin typeface="Times New Roman" panose="02020603050405020304" pitchFamily="18" charset="0"/>
                <a:ea typeface="Times New Roman" panose="02020603050405020304" pitchFamily="18" charset="0"/>
              </a:rPr>
              <a:t>4 Les termes de référence définis par les Parties Contractants et approuvés en janvier 2022 définissent le fonctionnement de ces groupes de travail</a:t>
            </a:r>
            <a:endParaRPr lang="fr-FR" sz="1200" dirty="0">
              <a:effectLst/>
              <a:latin typeface="Times New Roman" panose="02020603050405020304" pitchFamily="18" charset="0"/>
              <a:ea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E424B5AF-DC7F-4AA5-92B9-7589F63DEDE4}" type="slidenum">
              <a:rPr lang="en-US" smtClean="0"/>
              <a:t>3</a:t>
            </a:fld>
            <a:endParaRPr lang="en-US"/>
          </a:p>
        </p:txBody>
      </p:sp>
    </p:spTree>
    <p:extLst>
      <p:ext uri="{BB962C8B-B14F-4D97-AF65-F5344CB8AC3E}">
        <p14:creationId xmlns:p14="http://schemas.microsoft.com/office/powerpoint/2010/main" val="2207962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a:t>
            </a:r>
            <a:r>
              <a:rPr lang="fr-FR" sz="1200" dirty="0">
                <a:solidFill>
                  <a:srgbClr val="000000"/>
                </a:solidFill>
                <a:effectLst/>
                <a:latin typeface="Times New Roman" panose="02020603050405020304" pitchFamily="18" charset="0"/>
                <a:ea typeface="Times New Roman" panose="02020603050405020304" pitchFamily="18" charset="0"/>
              </a:rPr>
              <a:t>Chaque Partie Contractante peut désigner 2 experts par Groupe de travail et c</a:t>
            </a:r>
            <a:r>
              <a:rPr lang="fr-FR" sz="1200" dirty="0">
                <a:effectLst/>
                <a:latin typeface="Times New Roman" panose="02020603050405020304" pitchFamily="18" charset="0"/>
                <a:ea typeface="Times New Roman" panose="02020603050405020304" pitchFamily="18" charset="0"/>
              </a:rPr>
              <a:t>haque observateur peut désigner 1 expert par Groupe de Travail, à condition que le nombre total d'experts observateurs ne dépasse pas le nombre de Parties Contractantes au Protocole SPAW. Le groupe de travail actuel sur les espèces est composé de 27 experts, 16 nommés par 9 pays et 11 nommés par des observateurs.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srgbClr val="000000"/>
                </a:solidFill>
                <a:effectLst/>
                <a:latin typeface="Times New Roman" panose="02020603050405020304" pitchFamily="18" charset="0"/>
              </a:rPr>
              <a:t>-</a:t>
            </a:r>
            <a:r>
              <a:rPr lang="fr-FR" sz="1200" dirty="0">
                <a:solidFill>
                  <a:srgbClr val="000000"/>
                </a:solidFill>
                <a:effectLst/>
                <a:latin typeface="Times New Roman" panose="02020603050405020304" pitchFamily="18" charset="0"/>
                <a:ea typeface="Times New Roman" panose="02020603050405020304" pitchFamily="18" charset="0"/>
              </a:rPr>
              <a:t>Tous les experts sont désignés ou invités en raison de leur compétence scientifique et/ou technique, de leur disponibilité et de leur volonté d'être réactifs, et de couvrir, dans toute la mesure du possible, l'étendue géographique et thématique du sujet traité. </a:t>
            </a:r>
            <a:endParaRPr lang="fr-FR" sz="1200" dirty="0">
              <a:effectLst/>
              <a:latin typeface="Times New Roman" panose="02020603050405020304" pitchFamily="18" charset="0"/>
              <a:ea typeface="Times New Roman" panose="02020603050405020304" pitchFamily="18" charset="0"/>
            </a:endParaRPr>
          </a:p>
          <a:p>
            <a:endParaRPr lang="fr-FR" sz="1200" dirty="0">
              <a:solidFill>
                <a:srgbClr val="000000"/>
              </a:solidFill>
              <a:effectLst/>
              <a:latin typeface="Times New Roman" panose="02020603050405020304" pitchFamily="18" charset="0"/>
            </a:endParaRPr>
          </a:p>
          <a:p>
            <a:r>
              <a:rPr lang="fr-FR" sz="1200" dirty="0">
                <a:solidFill>
                  <a:srgbClr val="000000"/>
                </a:solidFill>
                <a:effectLst/>
                <a:latin typeface="Times New Roman" panose="02020603050405020304" pitchFamily="18" charset="0"/>
              </a:rPr>
              <a:t>-</a:t>
            </a:r>
            <a:r>
              <a:rPr lang="fr-FR" sz="1200" dirty="0">
                <a:effectLst/>
                <a:latin typeface="Times New Roman" panose="02020603050405020304" pitchFamily="18" charset="0"/>
                <a:ea typeface="Times New Roman" panose="02020603050405020304" pitchFamily="18" charset="0"/>
              </a:rPr>
              <a:t>Tous les experts participent à titre individuel et ne représentent pas les vues ou positions officielles des Parties Contractantes et des observateurs qui les ont désignés. </a:t>
            </a:r>
            <a:endParaRPr lang="fr-FR" sz="1200" dirty="0"/>
          </a:p>
          <a:p>
            <a:endParaRPr lang="fr-FR" dirty="0"/>
          </a:p>
        </p:txBody>
      </p:sp>
      <p:sp>
        <p:nvSpPr>
          <p:cNvPr id="4" name="Espace réservé du numéro de diapositive 3"/>
          <p:cNvSpPr>
            <a:spLocks noGrp="1"/>
          </p:cNvSpPr>
          <p:nvPr>
            <p:ph type="sldNum" sz="quarter" idx="5"/>
          </p:nvPr>
        </p:nvSpPr>
        <p:spPr/>
        <p:txBody>
          <a:bodyPr/>
          <a:lstStyle/>
          <a:p>
            <a:fld id="{E424B5AF-DC7F-4AA5-92B9-7589F63DEDE4}" type="slidenum">
              <a:rPr lang="en-US" smtClean="0"/>
              <a:t>4</a:t>
            </a:fld>
            <a:endParaRPr lang="en-US"/>
          </a:p>
        </p:txBody>
      </p:sp>
    </p:spTree>
    <p:extLst>
      <p:ext uri="{BB962C8B-B14F-4D97-AF65-F5344CB8AC3E}">
        <p14:creationId xmlns:p14="http://schemas.microsoft.com/office/powerpoint/2010/main" val="8771492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Formally </a:t>
            </a:r>
            <a:r>
              <a:rPr lang="en-GB" sz="1200" dirty="0">
                <a:effectLst/>
                <a:latin typeface="Times New Roman" panose="02020603050405020304" pitchFamily="18" charset="0"/>
                <a:ea typeface="Times New Roman" panose="02020603050405020304" pitchFamily="18" charset="0"/>
                <a:cs typeface="Mangal" panose="02040503050203030202" pitchFamily="18" charset="0"/>
              </a:rPr>
              <a:t>commencing work</a:t>
            </a:r>
            <a:r>
              <a:rPr lang="en-GB" sz="1200"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ing January 2024, the SPAW STAC ad hoc Working group on Species had the following tasks assigned by the STAC and listed in the “2024-2025 Task and chairs of the SPAW STAC ad hoc Working Groups” document: </a:t>
            </a:r>
            <a:r>
              <a:rPr lang="fr-FR" sz="1800" dirty="0">
                <a:solidFill>
                  <a:srgbClr val="000000"/>
                </a:solidFill>
                <a:effectLst/>
                <a:latin typeface="Calibri" panose="020F0502020204030204" pitchFamily="34" charset="0"/>
                <a:ea typeface="Calibri" panose="020F0502020204030204" pitchFamily="34" charset="0"/>
              </a:rPr>
              <a:t>Le groupe de travail SPAW sur les espèces s'est vu confier les tâches suivantes par le STAC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800" b="1" dirty="0">
                <a:solidFill>
                  <a:srgbClr val="000000"/>
                </a:solidFill>
                <a:effectLst/>
                <a:latin typeface="Calibri" panose="020F0502020204030204" pitchFamily="34" charset="0"/>
                <a:ea typeface="Calibri" panose="020F0502020204030204" pitchFamily="34" charset="0"/>
              </a:rPr>
              <a:t>Tâche systématique</a:t>
            </a:r>
            <a:endParaRPr lang="fr-FR" sz="1800" b="0" dirty="0">
              <a:solidFill>
                <a:srgbClr val="000000"/>
              </a:solidFill>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800" b="1" dirty="0">
                <a:solidFill>
                  <a:srgbClr val="000000"/>
                </a:solidFill>
                <a:effectLst/>
                <a:latin typeface="Calibri" panose="020F0502020204030204" pitchFamily="34" charset="0"/>
                <a:ea typeface="Calibri" panose="020F0502020204030204" pitchFamily="34" charset="0"/>
              </a:rPr>
              <a:t>Tâche 1 </a:t>
            </a:r>
            <a:r>
              <a:rPr lang="fr-FR" sz="1800" dirty="0">
                <a:solidFill>
                  <a:srgbClr val="000000"/>
                </a:solidFill>
                <a:effectLst/>
                <a:latin typeface="Calibri" panose="020F0502020204030204" pitchFamily="34" charset="0"/>
                <a:ea typeface="Calibri" panose="020F0502020204030204" pitchFamily="34" charset="0"/>
              </a:rPr>
              <a:t>: Examiner, évaluer et fournir des recommandations sur les propositions des Parties contractantes visant à ajouter de nouvelles espèces aux Annexes du Protocole SPAW ou à modifier le statut des espèces figurant actuellement dans les Annexes.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800" b="1" dirty="0">
                <a:solidFill>
                  <a:srgbClr val="000000"/>
                </a:solidFill>
                <a:effectLst/>
                <a:latin typeface="Calibri" panose="020F0502020204030204" pitchFamily="34" charset="0"/>
                <a:ea typeface="Calibri" panose="020F0502020204030204" pitchFamily="34" charset="0"/>
              </a:rPr>
              <a:t>Tâches spécifiques, telles que mandatées par le STAC10</a:t>
            </a:r>
            <a:endParaRPr lang="fr-FR" sz="1800" dirty="0">
              <a:solidFill>
                <a:srgbClr val="000000"/>
              </a:solidFill>
              <a:effectLst/>
              <a:latin typeface="Calibri" panose="020F0502020204030204" pitchFamily="34" charset="0"/>
              <a:ea typeface="Calibri" panose="020F0502020204030204" pitchFamily="34" charset="0"/>
            </a:endParaRPr>
          </a:p>
          <a:p>
            <a:pPr marL="457200" algn="just">
              <a:lnSpc>
                <a:spcPct val="115000"/>
              </a:lnSpc>
              <a:spcAft>
                <a:spcPts val="600"/>
              </a:spcAft>
            </a:pPr>
            <a:r>
              <a:rPr lang="fr-FR" sz="1800" dirty="0">
                <a:solidFill>
                  <a:srgbClr val="000000"/>
                </a:solidFill>
                <a:effectLst/>
                <a:latin typeface="Calibri" panose="020F0502020204030204" pitchFamily="34" charset="0"/>
                <a:ea typeface="Calibri" panose="020F0502020204030204" pitchFamily="34" charset="0"/>
              </a:rPr>
              <a:t>- Le Groupe de travail sur les espèces aide le Secrétariat et le SPAW-RAC à mettre en œuvre les recommandations pour la conservation des </a:t>
            </a:r>
            <a:r>
              <a:rPr lang="fr-FR" sz="1800" dirty="0" err="1">
                <a:solidFill>
                  <a:srgbClr val="000000"/>
                </a:solidFill>
                <a:effectLst/>
                <a:latin typeface="Calibri" panose="020F0502020204030204" pitchFamily="34" charset="0"/>
                <a:ea typeface="Calibri" panose="020F0502020204030204" pitchFamily="34" charset="0"/>
              </a:rPr>
              <a:t>poissons-scies</a:t>
            </a:r>
            <a:r>
              <a:rPr lang="fr-FR" sz="1800" dirty="0">
                <a:solidFill>
                  <a:srgbClr val="000000"/>
                </a:solidFill>
                <a:effectLst/>
                <a:latin typeface="Calibri" panose="020F0502020204030204" pitchFamily="34" charset="0"/>
                <a:ea typeface="Calibri" panose="020F0502020204030204" pitchFamily="34" charset="0"/>
              </a:rPr>
              <a:t> (</a:t>
            </a:r>
            <a:r>
              <a:rPr lang="fr-FR" sz="1800" dirty="0" err="1">
                <a:solidFill>
                  <a:srgbClr val="000000"/>
                </a:solidFill>
                <a:effectLst/>
                <a:latin typeface="Calibri" panose="020F0502020204030204" pitchFamily="34" charset="0"/>
                <a:ea typeface="Calibri" panose="020F0502020204030204" pitchFamily="34" charset="0"/>
              </a:rPr>
              <a:t>Pristidae</a:t>
            </a:r>
            <a:r>
              <a:rPr lang="fr-FR" sz="1800" dirty="0">
                <a:solidFill>
                  <a:srgbClr val="000000"/>
                </a:solidFill>
                <a:effectLst/>
                <a:latin typeface="Calibri" panose="020F0502020204030204" pitchFamily="34" charset="0"/>
                <a:ea typeface="Calibri" panose="020F0502020204030204" pitchFamily="34" charset="0"/>
              </a:rPr>
              <a:t>), le cas échéant ("Tâche 2" pour les besoins de ce rapport).</a:t>
            </a:r>
          </a:p>
          <a:p>
            <a:pPr marL="457200" algn="just">
              <a:lnSpc>
                <a:spcPct val="115000"/>
              </a:lnSpc>
              <a:spcAft>
                <a:spcPts val="600"/>
              </a:spcAft>
            </a:pPr>
            <a:r>
              <a:rPr lang="fr-FR" sz="1800" dirty="0">
                <a:solidFill>
                  <a:srgbClr val="000000"/>
                </a:solidFill>
                <a:effectLst/>
                <a:latin typeface="Calibri" panose="020F0502020204030204" pitchFamily="34" charset="0"/>
                <a:ea typeface="Calibri" panose="020F0502020204030204" pitchFamily="34" charset="0"/>
              </a:rPr>
              <a:t>- Avec le Groupe de travail sur les zones protégées, entreprendre la tâche conjointe prévue au paragraphe 15 du document UNEP(DEPI)CAR WG.43/INF.26 : faire des recommandations pour améliorer la gestion et la protection des AMP pour le mérou de Nassau (</a:t>
            </a:r>
            <a:r>
              <a:rPr lang="fr-FR" sz="1800" dirty="0" err="1">
                <a:solidFill>
                  <a:srgbClr val="000000"/>
                </a:solidFill>
                <a:effectLst/>
                <a:latin typeface="Calibri" panose="020F0502020204030204" pitchFamily="34" charset="0"/>
                <a:ea typeface="Calibri" panose="020F0502020204030204" pitchFamily="34" charset="0"/>
              </a:rPr>
              <a:t>Epinephelus</a:t>
            </a:r>
            <a:r>
              <a:rPr lang="fr-FR" sz="1800" dirty="0">
                <a:solidFill>
                  <a:srgbClr val="000000"/>
                </a:solidFill>
                <a:effectLst/>
                <a:latin typeface="Calibri" panose="020F0502020204030204" pitchFamily="34" charset="0"/>
                <a:ea typeface="Calibri" panose="020F0502020204030204" pitchFamily="34" charset="0"/>
              </a:rPr>
              <a:t> </a:t>
            </a:r>
            <a:r>
              <a:rPr lang="fr-FR" sz="1800" dirty="0" err="1">
                <a:solidFill>
                  <a:srgbClr val="000000"/>
                </a:solidFill>
                <a:effectLst/>
                <a:latin typeface="Calibri" panose="020F0502020204030204" pitchFamily="34" charset="0"/>
                <a:ea typeface="Calibri" panose="020F0502020204030204" pitchFamily="34" charset="0"/>
              </a:rPr>
              <a:t>striatus</a:t>
            </a:r>
            <a:r>
              <a:rPr lang="fr-FR" sz="1800" dirty="0">
                <a:solidFill>
                  <a:srgbClr val="000000"/>
                </a:solidFill>
                <a:effectLst/>
                <a:latin typeface="Calibri" panose="020F0502020204030204" pitchFamily="34" charset="0"/>
                <a:ea typeface="Calibri" panose="020F0502020204030204" pitchFamily="34" charset="0"/>
              </a:rPr>
              <a:t>), et faire un rapport sur les progrès accomplis et, le cas échéant, au STAC 11 ("Tâche 3" aux fins du présent rapport).</a:t>
            </a:r>
          </a:p>
          <a:p>
            <a:pPr marL="742950" indent="-285750" algn="just">
              <a:lnSpc>
                <a:spcPct val="115000"/>
              </a:lnSpc>
              <a:spcAft>
                <a:spcPts val="600"/>
              </a:spcAft>
              <a:buFontTx/>
              <a:buChar char="-"/>
            </a:pPr>
            <a:r>
              <a:rPr lang="fr-FR" sz="1800" dirty="0">
                <a:solidFill>
                  <a:srgbClr val="000000"/>
                </a:solidFill>
                <a:effectLst/>
                <a:latin typeface="Calibri" panose="020F0502020204030204" pitchFamily="34" charset="0"/>
                <a:ea typeface="Calibri" panose="020F0502020204030204" pitchFamily="34" charset="0"/>
              </a:rPr>
              <a:t>Développer un ensemble de recommandations prioritaires pour la conservation et la gestion des poissons perroquets dans les Caraïbes, en utilisant UNEP(DEPI)/CAR WG.42/INF.15 comme base pour de telles recommandations, le cas échéant ("Tâche 4" pour les besoins de ce rapport).</a:t>
            </a:r>
          </a:p>
          <a:p>
            <a:pPr marL="457200" indent="0" algn="just">
              <a:lnSpc>
                <a:spcPct val="115000"/>
              </a:lnSpc>
              <a:spcAft>
                <a:spcPts val="600"/>
              </a:spcAft>
              <a:buFontTx/>
              <a:buNone/>
            </a:pPr>
            <a:r>
              <a:rPr lang="fr-FR" sz="1800" b="1" dirty="0">
                <a:solidFill>
                  <a:srgbClr val="000000"/>
                </a:solidFill>
                <a:effectLst/>
                <a:latin typeface="Calibri" panose="020F0502020204030204" pitchFamily="34" charset="0"/>
                <a:ea typeface="Calibri" panose="020F0502020204030204" pitchFamily="34" charset="0"/>
              </a:rPr>
              <a:t>Tâche invitée</a:t>
            </a:r>
            <a:endParaRPr lang="fr-FR" sz="1800" dirty="0">
              <a:solidFill>
                <a:srgbClr val="000000"/>
              </a:solidFill>
              <a:effectLst/>
              <a:latin typeface="Calibri" panose="020F0502020204030204" pitchFamily="34" charset="0"/>
              <a:ea typeface="Calibri" panose="020F0502020204030204" pitchFamily="34" charset="0"/>
            </a:endParaRPr>
          </a:p>
          <a:p>
            <a:pPr marL="457200" algn="just">
              <a:lnSpc>
                <a:spcPct val="115000"/>
              </a:lnSpc>
              <a:spcAft>
                <a:spcPts val="600"/>
              </a:spcAft>
            </a:pPr>
            <a:r>
              <a:rPr lang="fr-FR" sz="1800" dirty="0">
                <a:solidFill>
                  <a:srgbClr val="000000"/>
                </a:solidFill>
                <a:effectLst/>
                <a:latin typeface="Calibri" panose="020F0502020204030204" pitchFamily="34" charset="0"/>
                <a:ea typeface="Calibri" panose="020F0502020204030204" pitchFamily="34" charset="0"/>
              </a:rPr>
              <a:t> - La COP12 de SPAW a invité le STAC, par l'intermédiaire du Groupe de travail sur les espèces, à élaborer des recommandations de conservation et de gestion pour le requin-baleine, la raie </a:t>
            </a:r>
            <a:r>
              <a:rPr lang="fr-FR" sz="1800" dirty="0" err="1">
                <a:solidFill>
                  <a:srgbClr val="000000"/>
                </a:solidFill>
                <a:effectLst/>
                <a:latin typeface="Calibri" panose="020F0502020204030204" pitchFamily="34" charset="0"/>
                <a:ea typeface="Calibri" panose="020F0502020204030204" pitchFamily="34" charset="0"/>
              </a:rPr>
              <a:t>manta</a:t>
            </a:r>
            <a:r>
              <a:rPr lang="fr-FR" sz="1800" dirty="0">
                <a:solidFill>
                  <a:srgbClr val="000000"/>
                </a:solidFill>
                <a:effectLst/>
                <a:latin typeface="Calibri" panose="020F0502020204030204" pitchFamily="34" charset="0"/>
                <a:ea typeface="Calibri" panose="020F0502020204030204" pitchFamily="34" charset="0"/>
              </a:rPr>
              <a:t> géante et trois espèces de requin-marteau, à présenter au STAC11 ("Tâche 5" aux fins du présent rapport).</a:t>
            </a:r>
          </a:p>
          <a:p>
            <a:endParaRPr lang="fr-FR" dirty="0"/>
          </a:p>
        </p:txBody>
      </p:sp>
      <p:sp>
        <p:nvSpPr>
          <p:cNvPr id="4" name="Espace réservé du numéro de diapositive 3"/>
          <p:cNvSpPr>
            <a:spLocks noGrp="1"/>
          </p:cNvSpPr>
          <p:nvPr>
            <p:ph type="sldNum" sz="quarter" idx="5"/>
          </p:nvPr>
        </p:nvSpPr>
        <p:spPr/>
        <p:txBody>
          <a:bodyPr/>
          <a:lstStyle/>
          <a:p>
            <a:fld id="{E424B5AF-DC7F-4AA5-92B9-7589F63DEDE4}" type="slidenum">
              <a:rPr lang="en-US" smtClean="0"/>
              <a:t>5</a:t>
            </a:fld>
            <a:endParaRPr lang="en-US"/>
          </a:p>
        </p:txBody>
      </p:sp>
    </p:spTree>
    <p:extLst>
      <p:ext uri="{BB962C8B-B14F-4D97-AF65-F5344CB8AC3E}">
        <p14:creationId xmlns:p14="http://schemas.microsoft.com/office/powerpoint/2010/main" val="32961630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t>
            </a:r>
            <a:r>
              <a:rPr lang="fr-FR" sz="1200" dirty="0">
                <a:effectLst/>
                <a:latin typeface="Times New Roman" panose="02020603050405020304" pitchFamily="18" charset="0"/>
                <a:ea typeface="Times New Roman" panose="02020603050405020304" pitchFamily="18" charset="0"/>
              </a:rPr>
              <a:t>Le STAC désigne le président de chaque Groupe de Travail pour un mandat d'une période biennale. Cette biennale le CAR SPAW a présidé l’ensemble des groupes de travail. </a:t>
            </a:r>
          </a:p>
          <a:p>
            <a:r>
              <a:rPr lang="fr-FR" sz="1200" dirty="0">
                <a:solidFill>
                  <a:srgbClr val="000000"/>
                </a:solidFill>
                <a:effectLst/>
                <a:latin typeface="Times New Roman" panose="02020603050405020304" pitchFamily="18" charset="0"/>
                <a:ea typeface="Times New Roman" panose="02020603050405020304" pitchFamily="18" charset="0"/>
              </a:rPr>
              <a:t>Comme ont peut le voir ici le groupe de travail espèces a principalement été actif de juin à septembre 2022. Ce fut une période intense et nous remercions les experts ayant participer aux groupes de travail pour leur implication et leur disponibilité.</a:t>
            </a:r>
          </a:p>
          <a:p>
            <a:endParaRPr lang="fr-FR" sz="1200" dirty="0">
              <a:solidFill>
                <a:srgbClr val="000000"/>
              </a:solidFill>
              <a:effectLst/>
              <a:latin typeface="Times New Roman" panose="02020603050405020304" pitchFamily="18" charset="0"/>
              <a:ea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dirty="0">
                <a:effectLst/>
                <a:latin typeface="Liberation Serif" panose="02020603050405020304" pitchFamily="18" charset="0"/>
                <a:ea typeface="Liberation Serif" panose="02020603050405020304" pitchFamily="18" charset="0"/>
                <a:cs typeface="Mangal" panose="02040503050203030202" pitchFamily="18" charset="0"/>
              </a:rPr>
              <a:t>Comme prévu par le cahier des charges tous échange email sont passés par la plateforme virtuelle "</a:t>
            </a:r>
            <a:r>
              <a:rPr lang="fr-FR" sz="1200" dirty="0" err="1">
                <a:effectLst/>
                <a:latin typeface="Liberation Serif" panose="02020603050405020304" pitchFamily="18" charset="0"/>
                <a:ea typeface="Liberation Serif" panose="02020603050405020304" pitchFamily="18" charset="0"/>
                <a:cs typeface="Mangal" panose="02040503050203030202" pitchFamily="18" charset="0"/>
              </a:rPr>
              <a:t>teamwork</a:t>
            </a:r>
            <a:r>
              <a:rPr lang="fr-FR" sz="1200" dirty="0">
                <a:effectLst/>
                <a:latin typeface="Liberation Serif" panose="02020603050405020304" pitchFamily="18" charset="0"/>
                <a:ea typeface="Liberation Serif" panose="02020603050405020304" pitchFamily="18" charset="0"/>
                <a:cs typeface="Mangal" panose="02040503050203030202" pitchFamily="18" charset="0"/>
              </a:rPr>
              <a:t>" et tous les documents ont été partagés </a:t>
            </a:r>
            <a:r>
              <a:rPr lang="fr-FR" sz="1200" i="1" dirty="0">
                <a:effectLst/>
                <a:latin typeface="Liberation Serif" panose="02020603050405020304" pitchFamily="18" charset="0"/>
                <a:ea typeface="Liberation Serif" panose="02020603050405020304" pitchFamily="18" charset="0"/>
                <a:cs typeface="Mangal" panose="02040503050203030202" pitchFamily="18" charset="0"/>
              </a:rPr>
              <a:t>via </a:t>
            </a:r>
            <a:r>
              <a:rPr lang="fr-FR" sz="1200" dirty="0">
                <a:effectLst/>
                <a:latin typeface="Liberation Serif" panose="02020603050405020304" pitchFamily="18" charset="0"/>
                <a:ea typeface="Liberation Serif" panose="02020603050405020304" pitchFamily="18" charset="0"/>
                <a:cs typeface="Mangal" panose="02040503050203030202" pitchFamily="18" charset="0"/>
              </a:rPr>
              <a:t>un dossier collectif Google Drive. </a:t>
            </a:r>
            <a:r>
              <a:rPr lang="fr-FR" sz="1200" dirty="0">
                <a:solidFill>
                  <a:srgbClr val="000000"/>
                </a:solidFill>
                <a:effectLst/>
                <a:latin typeface="Times New Roman" panose="02020603050405020304" pitchFamily="18" charset="0"/>
              </a:rPr>
              <a:t>l’intégralité des réunions c’est fait en distanciel et en anglais puisque c’est l’unique langue de travail des WG.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sz="1200" dirty="0">
              <a:solidFill>
                <a:srgbClr val="000000"/>
              </a:solidFill>
              <a:effectLst/>
              <a:latin typeface="Times New Roman" panose="02020603050405020304" pitchFamily="18" charset="0"/>
            </a:endParaRPr>
          </a:p>
          <a:p>
            <a:pPr marL="171450" marR="0" lvl="0" indent="-171450" algn="just" defTabSz="914400" rtl="0" eaLnBrk="1" fontAlgn="auto" latinLnBrk="0" hangingPunct="1">
              <a:lnSpc>
                <a:spcPct val="115000"/>
              </a:lnSpc>
              <a:spcBef>
                <a:spcPts val="0"/>
              </a:spcBef>
              <a:spcAft>
                <a:spcPts val="600"/>
              </a:spcAft>
              <a:buClrTx/>
              <a:buSzTx/>
              <a:buFont typeface="Arial" panose="020B0604020202020204" pitchFamily="34" charset="0"/>
              <a:buChar char="•"/>
              <a:tabLst>
                <a:tab pos="457200" algn="l"/>
              </a:tabLst>
              <a:defRPr/>
            </a:pPr>
            <a:r>
              <a:rPr lang="fr-FR" sz="1200" dirty="0">
                <a:effectLst/>
                <a:latin typeface="Liberation Serif" panose="02020603050405020304" pitchFamily="18" charset="0"/>
                <a:ea typeface="Liberation Serif" panose="02020603050405020304" pitchFamily="18" charset="0"/>
                <a:cs typeface="Mangal" panose="02040503050203030202" pitchFamily="18" charset="0"/>
              </a:rPr>
              <a:t>Une réunion d'introduction avec tous les groupes de travail (Espèces, Zones protégées, et exemption) a été organisée le 28 février 2024 </a:t>
            </a:r>
            <a:r>
              <a:rPr lang="fr-FR" sz="1200" dirty="0">
                <a:solidFill>
                  <a:srgbClr val="000000"/>
                </a:solidFill>
                <a:effectLst/>
                <a:latin typeface="Calibri" panose="020F0502020204030204" pitchFamily="34" charset="0"/>
                <a:ea typeface="Calibri" panose="020F0502020204030204" pitchFamily="34" charset="0"/>
              </a:rPr>
              <a:t>Vingt-deux (22) participants étaient présents. </a:t>
            </a:r>
          </a:p>
          <a:p>
            <a:pPr marL="171450" lvl="0" indent="-171450" algn="just">
              <a:lnSpc>
                <a:spcPct val="115000"/>
              </a:lnSpc>
              <a:spcAft>
                <a:spcPts val="600"/>
              </a:spcAft>
              <a:buFont typeface="Arial" panose="020B0604020202020204" pitchFamily="34" charset="0"/>
              <a:buChar char="•"/>
              <a:tabLst>
                <a:tab pos="457200" algn="l"/>
              </a:tabLst>
            </a:pPr>
            <a:r>
              <a:rPr lang="fr-FR" sz="1200" dirty="0">
                <a:effectLst/>
                <a:latin typeface="Liberation Serif" panose="02020603050405020304" pitchFamily="18" charset="0"/>
                <a:ea typeface="Liberation Serif" panose="02020603050405020304" pitchFamily="18" charset="0"/>
                <a:cs typeface="Mangal" panose="02040503050203030202" pitchFamily="18" charset="0"/>
              </a:rPr>
              <a:t>Cette réunion avait pour but de présenter aux nouveaux experts nommés le contexte du protocole SPAW, les règles et les objectifs des groupes de travail, Une réunion du groupe de travail sur les espèces et selon les taches demandées par le STAC10 a ensuite été organisée de fin mars à début avril, afin d'identifier des leaders pour chaque sous tâche, de répartir le travail entre les membres du groupe, et de planifier l'évaluation des propositions d’</a:t>
            </a:r>
            <a:r>
              <a:rPr lang="fr-FR" sz="1200" dirty="0" err="1">
                <a:effectLst/>
                <a:latin typeface="Liberation Serif" panose="02020603050405020304" pitchFamily="18" charset="0"/>
                <a:ea typeface="Liberation Serif" panose="02020603050405020304" pitchFamily="18" charset="0"/>
                <a:cs typeface="Mangal" panose="02040503050203030202" pitchFamily="18" charset="0"/>
              </a:rPr>
              <a:t>especes</a:t>
            </a:r>
            <a:r>
              <a:rPr lang="fr-FR" sz="1200" dirty="0">
                <a:effectLst/>
                <a:latin typeface="Liberation Serif" panose="02020603050405020304" pitchFamily="18" charset="0"/>
                <a:ea typeface="Liberation Serif" panose="02020603050405020304" pitchFamily="18" charset="0"/>
                <a:cs typeface="Mangal" panose="02040503050203030202" pitchFamily="18" charset="0"/>
              </a:rPr>
              <a:t> soumises par les parties contractantes</a:t>
            </a:r>
          </a:p>
          <a:p>
            <a:pPr marL="0" lvl="0" indent="0" algn="just">
              <a:lnSpc>
                <a:spcPct val="115000"/>
              </a:lnSpc>
              <a:spcAft>
                <a:spcPts val="600"/>
              </a:spcAft>
              <a:buFont typeface="Arial" panose="020B0604020202020204" pitchFamily="34" charset="0"/>
              <a:buNone/>
              <a:tabLst>
                <a:tab pos="457200" algn="l"/>
              </a:tabLst>
            </a:pPr>
            <a:endParaRPr lang="fr-FR" sz="1200" dirty="0">
              <a:effectLst/>
              <a:latin typeface="Liberation Serif" panose="02020603050405020304" pitchFamily="18" charset="0"/>
              <a:ea typeface="Liberation Serif" panose="02020603050405020304" pitchFamily="18" charset="0"/>
              <a:cs typeface="Mangal" panose="02040503050203030202" pitchFamily="18" charset="0"/>
            </a:endParaRPr>
          </a:p>
          <a:p>
            <a:pPr marL="171450" lvl="0" indent="-171450" algn="just">
              <a:lnSpc>
                <a:spcPct val="115000"/>
              </a:lnSpc>
              <a:spcAft>
                <a:spcPts val="600"/>
              </a:spcAft>
              <a:buFont typeface="Arial" panose="020B0604020202020204" pitchFamily="34" charset="0"/>
              <a:buChar char="•"/>
              <a:tabLst>
                <a:tab pos="457200" algn="l"/>
              </a:tabLst>
            </a:pPr>
            <a:r>
              <a:rPr lang="fr-FR" sz="1800" dirty="0">
                <a:effectLst/>
                <a:latin typeface="Liberation Serif" panose="02020603050405020304" pitchFamily="18" charset="0"/>
                <a:ea typeface="Liberation Serif" panose="02020603050405020304" pitchFamily="18" charset="0"/>
                <a:cs typeface="Mangal" panose="02040503050203030202" pitchFamily="18" charset="0"/>
              </a:rPr>
              <a:t>Le travail du groupe de travail sur les espèces a ensuite été divisé en réunions en ligne et en examen et rédaction collaboratifs en ligne des documents et des recommandations. Les réunions ont été consacrées à la discussion des tâches à accomplir, à la méthode pour les aborder, à l'identification et à la discussion des points de désaccord potentiels et à la validation des résultats du groupe de travail. La plupart des travaux du groupe de travail ont été réalisés en ligne, sur des documents partagés que les experts ont rédigés en collaboration avec le soutien du SPAW-RAC. </a:t>
            </a:r>
          </a:p>
          <a:p>
            <a:pPr marL="171450" lvl="0" indent="-171450" algn="just">
              <a:lnSpc>
                <a:spcPct val="115000"/>
              </a:lnSpc>
              <a:spcAft>
                <a:spcPts val="600"/>
              </a:spcAft>
              <a:buFont typeface="Arial" panose="020B0604020202020204" pitchFamily="34" charset="0"/>
              <a:buChar char="•"/>
              <a:tabLst>
                <a:tab pos="457200" algn="l"/>
              </a:tabLst>
            </a:pPr>
            <a:endParaRPr lang="fr-FR" sz="1800" dirty="0">
              <a:effectLst/>
              <a:latin typeface="Liberation Serif" panose="02020603050405020304" pitchFamily="18" charset="0"/>
              <a:ea typeface="Liberation Serif" panose="02020603050405020304" pitchFamily="18" charset="0"/>
              <a:cs typeface="Mangal" panose="02040503050203030202" pitchFamily="18" charset="0"/>
            </a:endParaRPr>
          </a:p>
          <a:p>
            <a:pPr marL="171450" marR="0" lvl="0" indent="-171450" algn="just" defTabSz="914400" rtl="0" eaLnBrk="1" fontAlgn="auto" latinLnBrk="0" hangingPunct="1">
              <a:lnSpc>
                <a:spcPct val="115000"/>
              </a:lnSpc>
              <a:spcBef>
                <a:spcPts val="0"/>
              </a:spcBef>
              <a:spcAft>
                <a:spcPts val="600"/>
              </a:spcAft>
              <a:buClrTx/>
              <a:buSzTx/>
              <a:buFont typeface="Arial" panose="020B0604020202020204" pitchFamily="34" charset="0"/>
              <a:buChar char="•"/>
              <a:tabLst>
                <a:tab pos="457200" algn="l"/>
              </a:tabLst>
              <a:defRPr/>
            </a:pPr>
            <a:r>
              <a:rPr lang="fr-FR" sz="1200" dirty="0">
                <a:effectLst/>
                <a:latin typeface="Liberation Serif" panose="02020603050405020304" pitchFamily="18" charset="0"/>
                <a:ea typeface="Liberation Serif" panose="02020603050405020304" pitchFamily="18" charset="0"/>
                <a:cs typeface="Mangal" panose="02040503050203030202" pitchFamily="18" charset="0"/>
              </a:rPr>
              <a:t>Le groupe de travail sur les espèces s’est ensuite réuni lors de réunions thématiques et a collaborativement rédigé les documents et recommandations. Le consensus a toujours été recherché et lorsque cela n’a pas été possible nous nous sommes attaché a refléter autant que possible la pluralité des opinions. </a:t>
            </a:r>
          </a:p>
          <a:p>
            <a:pPr marL="171450" lvl="0" indent="-171450" algn="just">
              <a:lnSpc>
                <a:spcPct val="115000"/>
              </a:lnSpc>
              <a:spcAft>
                <a:spcPts val="600"/>
              </a:spcAft>
              <a:buFont typeface="Arial" panose="020B0604020202020204" pitchFamily="34" charset="0"/>
              <a:buChar char="•"/>
              <a:tabLst>
                <a:tab pos="457200" algn="l"/>
              </a:tabLst>
            </a:pPr>
            <a:endParaRPr lang="fr-FR" sz="1200" dirty="0">
              <a:effectLst/>
              <a:latin typeface="Liberation Serif" panose="02020603050405020304" pitchFamily="18" charset="0"/>
              <a:ea typeface="Liberation Serif" panose="02020603050405020304" pitchFamily="18" charset="0"/>
              <a:cs typeface="Mangal" panose="02040503050203030202" pitchFamily="18" charset="0"/>
            </a:endParaRPr>
          </a:p>
          <a:p>
            <a:endParaRPr lang="fr-FR" sz="1200" dirty="0">
              <a:solidFill>
                <a:srgbClr val="000000"/>
              </a:solidFill>
              <a:effectLst/>
              <a:latin typeface="Times New Roman" panose="02020603050405020304" pitchFamily="18" charset="0"/>
            </a:endParaRPr>
          </a:p>
          <a:p>
            <a:pPr marL="171450" lvl="0" indent="-171450" algn="just">
              <a:lnSpc>
                <a:spcPct val="115000"/>
              </a:lnSpc>
              <a:spcAft>
                <a:spcPts val="600"/>
              </a:spcAft>
              <a:buFont typeface="Arial" panose="020B0604020202020204" pitchFamily="34" charset="0"/>
              <a:buChar char="•"/>
              <a:tabLst>
                <a:tab pos="457200" algn="l"/>
              </a:tabLst>
            </a:pPr>
            <a:endParaRPr lang="fr-FR" sz="1200" dirty="0">
              <a:effectLst/>
              <a:latin typeface="Liberation Serif" panose="02020603050405020304" pitchFamily="18" charset="0"/>
              <a:ea typeface="Liberation Serif" panose="02020603050405020304" pitchFamily="18" charset="0"/>
              <a:cs typeface="Mangal" panose="02040503050203030202"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E424B5AF-DC7F-4AA5-92B9-7589F63DEDE4}" type="slidenum">
              <a:rPr lang="en-US" smtClean="0"/>
              <a:t>6</a:t>
            </a:fld>
            <a:endParaRPr lang="en-US"/>
          </a:p>
        </p:txBody>
      </p:sp>
    </p:spTree>
    <p:extLst>
      <p:ext uri="{BB962C8B-B14F-4D97-AF65-F5344CB8AC3E}">
        <p14:creationId xmlns:p14="http://schemas.microsoft.com/office/powerpoint/2010/main" val="20288619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Chaque tâche du groupe de travail espèce a son propre déroulé et programme biennal afin d’atteindre l’objectif de présenter un document partagé au STAC 11</a:t>
            </a:r>
          </a:p>
          <a:p>
            <a:r>
              <a:rPr lang="fr-FR" sz="1800" b="1" dirty="0">
                <a:solidFill>
                  <a:srgbClr val="C55911"/>
                </a:solidFill>
                <a:effectLst/>
                <a:latin typeface="Calibri" panose="020F0502020204030204" pitchFamily="34" charset="0"/>
                <a:ea typeface="Calibri" panose="020F0502020204030204" pitchFamily="34" charset="0"/>
              </a:rPr>
              <a:t>Principaux résultats :</a:t>
            </a:r>
          </a:p>
          <a:p>
            <a:endParaRPr lang="fr-FR" sz="1800" dirty="0">
              <a:solidFill>
                <a:srgbClr val="000000"/>
              </a:solidFill>
              <a:effectLst/>
              <a:latin typeface="Calibri" panose="020F0502020204030204" pitchFamily="34" charset="0"/>
              <a:ea typeface="Calibri" panose="020F0502020204030204" pitchFamily="34" charset="0"/>
            </a:endParaRPr>
          </a:p>
          <a:p>
            <a:pPr marL="742950" indent="-285750" algn="just">
              <a:lnSpc>
                <a:spcPct val="200000"/>
              </a:lnSpc>
              <a:spcAft>
                <a:spcPts val="600"/>
              </a:spcAft>
              <a:buFontTx/>
              <a:buChar char="-"/>
            </a:pPr>
            <a:r>
              <a:rPr lang="fr-FR" sz="1800" b="1" dirty="0">
                <a:solidFill>
                  <a:srgbClr val="000000"/>
                </a:solidFill>
                <a:effectLst/>
                <a:latin typeface="Calibri" panose="020F0502020204030204" pitchFamily="34" charset="0"/>
                <a:ea typeface="Calibri" panose="020F0502020204030204" pitchFamily="34" charset="0"/>
              </a:rPr>
              <a:t>Tâche 2 : </a:t>
            </a:r>
            <a:r>
              <a:rPr lang="fr-FR" sz="1800" dirty="0">
                <a:solidFill>
                  <a:srgbClr val="000000"/>
                </a:solidFill>
                <a:effectLst/>
                <a:latin typeface="Calibri" panose="020F0502020204030204" pitchFamily="34" charset="0"/>
                <a:ea typeface="Calibri" panose="020F0502020204030204" pitchFamily="34" charset="0"/>
              </a:rPr>
              <a:t>Le Groupe de Travail sur les Espèces a développé une enquête pour collecter des informations sur la mise en œuvre du Protocole SPAW par les Parties Contractantes en ce qui concerne le poisson-scie, a analysé les résultats et les a rapportés au STAC. Le groupe a également recommandé qu'un expert du poisson-scie fasse une présentation au STAC sur la biologie/écologie de l'espèce et sur l'importance de la mise en cohérence des législations nationales.</a:t>
            </a:r>
          </a:p>
          <a:p>
            <a:pPr marL="742950" indent="-285750" algn="just">
              <a:lnSpc>
                <a:spcPct val="200000"/>
              </a:lnSpc>
              <a:spcAft>
                <a:spcPts val="600"/>
              </a:spcAft>
              <a:buFontTx/>
              <a:buChar char="-"/>
            </a:pPr>
            <a:endParaRPr lang="fr-FR" sz="1800" dirty="0">
              <a:solidFill>
                <a:srgbClr val="000000"/>
              </a:solidFill>
              <a:effectLst/>
              <a:latin typeface="Calibri" panose="020F0502020204030204" pitchFamily="34" charset="0"/>
              <a:ea typeface="Calibri" panose="020F0502020204030204" pitchFamily="34" charset="0"/>
            </a:endParaRPr>
          </a:p>
          <a:p>
            <a:pPr marL="742950" indent="-285750" algn="just">
              <a:lnSpc>
                <a:spcPct val="200000"/>
              </a:lnSpc>
              <a:spcAft>
                <a:spcPts val="600"/>
              </a:spcAft>
              <a:buFontTx/>
              <a:buChar char="-"/>
            </a:pPr>
            <a:r>
              <a:rPr lang="fr-FR" sz="1800" b="1" dirty="0">
                <a:solidFill>
                  <a:srgbClr val="000000"/>
                </a:solidFill>
                <a:effectLst/>
                <a:latin typeface="Calibri" panose="020F0502020204030204" pitchFamily="34" charset="0"/>
                <a:ea typeface="Calibri" panose="020F0502020204030204" pitchFamily="34" charset="0"/>
              </a:rPr>
              <a:t>Tâche 3 </a:t>
            </a:r>
            <a:r>
              <a:rPr lang="fr-FR" sz="1800" dirty="0">
                <a:solidFill>
                  <a:srgbClr val="000000"/>
                </a:solidFill>
                <a:effectLst/>
                <a:latin typeface="Calibri" panose="020F0502020204030204" pitchFamily="34" charset="0"/>
                <a:ea typeface="Calibri" panose="020F0502020204030204" pitchFamily="34" charset="0"/>
              </a:rPr>
              <a:t>: Recommandations pour la conservation du mérou de Nassau, dans le document "</a:t>
            </a:r>
            <a:r>
              <a:rPr lang="fr-FR" sz="1800" dirty="0" err="1">
                <a:solidFill>
                  <a:srgbClr val="000000"/>
                </a:solidFill>
                <a:effectLst/>
                <a:latin typeface="Calibri" panose="020F0502020204030204" pitchFamily="34" charset="0"/>
                <a:ea typeface="Calibri" panose="020F0502020204030204" pitchFamily="34" charset="0"/>
              </a:rPr>
              <a:t>Opportunities</a:t>
            </a:r>
            <a:r>
              <a:rPr lang="fr-FR" sz="1800" dirty="0">
                <a:solidFill>
                  <a:srgbClr val="000000"/>
                </a:solidFill>
                <a:effectLst/>
                <a:latin typeface="Calibri" panose="020F0502020204030204" pitchFamily="34" charset="0"/>
                <a:ea typeface="Calibri" panose="020F0502020204030204" pitchFamily="34" charset="0"/>
              </a:rPr>
              <a:t> to </a:t>
            </a:r>
            <a:r>
              <a:rPr lang="fr-FR" sz="1800" dirty="0" err="1">
                <a:solidFill>
                  <a:srgbClr val="000000"/>
                </a:solidFill>
                <a:effectLst/>
                <a:latin typeface="Calibri" panose="020F0502020204030204" pitchFamily="34" charset="0"/>
                <a:ea typeface="Calibri" panose="020F0502020204030204" pitchFamily="34" charset="0"/>
              </a:rPr>
              <a:t>improve</a:t>
            </a:r>
            <a:r>
              <a:rPr lang="fr-FR" sz="1800" dirty="0">
                <a:solidFill>
                  <a:srgbClr val="000000"/>
                </a:solidFill>
                <a:effectLst/>
                <a:latin typeface="Calibri" panose="020F0502020204030204" pitchFamily="34" charset="0"/>
                <a:ea typeface="Calibri" panose="020F0502020204030204" pitchFamily="34" charset="0"/>
              </a:rPr>
              <a:t> MPA management and protection for Nassau grouper (</a:t>
            </a:r>
            <a:r>
              <a:rPr lang="fr-FR" sz="1800" dirty="0" err="1">
                <a:solidFill>
                  <a:srgbClr val="000000"/>
                </a:solidFill>
                <a:effectLst/>
                <a:latin typeface="Calibri" panose="020F0502020204030204" pitchFamily="34" charset="0"/>
                <a:ea typeface="Calibri" panose="020F0502020204030204" pitchFamily="34" charset="0"/>
              </a:rPr>
              <a:t>Epinephelus</a:t>
            </a:r>
            <a:r>
              <a:rPr lang="fr-FR" sz="1800" dirty="0">
                <a:solidFill>
                  <a:srgbClr val="000000"/>
                </a:solidFill>
                <a:effectLst/>
                <a:latin typeface="Calibri" panose="020F0502020204030204" pitchFamily="34" charset="0"/>
                <a:ea typeface="Calibri" panose="020F0502020204030204" pitchFamily="34" charset="0"/>
              </a:rPr>
              <a:t> </a:t>
            </a:r>
            <a:r>
              <a:rPr lang="fr-FR" sz="1800" dirty="0" err="1">
                <a:solidFill>
                  <a:srgbClr val="000000"/>
                </a:solidFill>
                <a:effectLst/>
                <a:latin typeface="Calibri" panose="020F0502020204030204" pitchFamily="34" charset="0"/>
                <a:ea typeface="Calibri" panose="020F0502020204030204" pitchFamily="34" charset="0"/>
              </a:rPr>
              <a:t>striatus</a:t>
            </a:r>
            <a:r>
              <a:rPr lang="fr-FR" sz="1800" dirty="0">
                <a:solidFill>
                  <a:srgbClr val="000000"/>
                </a:solidFill>
                <a:effectLst/>
                <a:latin typeface="Calibri" panose="020F0502020204030204" pitchFamily="34" charset="0"/>
                <a:ea typeface="Calibri" panose="020F0502020204030204" pitchFamily="34" charset="0"/>
              </a:rPr>
              <a:t>)".</a:t>
            </a:r>
          </a:p>
          <a:p>
            <a:pPr marL="742950" indent="-285750" algn="just">
              <a:lnSpc>
                <a:spcPct val="200000"/>
              </a:lnSpc>
              <a:spcAft>
                <a:spcPts val="600"/>
              </a:spcAft>
              <a:buFontTx/>
              <a:buChar char="-"/>
            </a:pPr>
            <a:endParaRPr lang="fr-FR" sz="1800" dirty="0">
              <a:solidFill>
                <a:srgbClr val="000000"/>
              </a:solidFill>
              <a:effectLst/>
              <a:latin typeface="Calibri" panose="020F0502020204030204" pitchFamily="34" charset="0"/>
              <a:ea typeface="Calibri" panose="020F0502020204030204" pitchFamily="34" charset="0"/>
            </a:endParaRPr>
          </a:p>
          <a:p>
            <a:pPr marL="742950" indent="-285750" algn="just">
              <a:lnSpc>
                <a:spcPct val="200000"/>
              </a:lnSpc>
              <a:spcAft>
                <a:spcPts val="600"/>
              </a:spcAft>
              <a:buFontTx/>
              <a:buChar char="-"/>
            </a:pPr>
            <a:r>
              <a:rPr lang="fr-FR" sz="1800" b="1" dirty="0">
                <a:solidFill>
                  <a:srgbClr val="000000"/>
                </a:solidFill>
                <a:effectLst/>
                <a:latin typeface="Calibri" panose="020F0502020204030204" pitchFamily="34" charset="0"/>
                <a:ea typeface="Calibri" panose="020F0502020204030204" pitchFamily="34" charset="0"/>
              </a:rPr>
              <a:t>Tâche 4 </a:t>
            </a:r>
            <a:r>
              <a:rPr lang="fr-FR" sz="1800" dirty="0">
                <a:solidFill>
                  <a:srgbClr val="000000"/>
                </a:solidFill>
                <a:effectLst/>
                <a:latin typeface="Calibri" panose="020F0502020204030204" pitchFamily="34" charset="0"/>
                <a:ea typeface="Calibri" panose="020F0502020204030204" pitchFamily="34" charset="0"/>
              </a:rPr>
              <a:t>: </a:t>
            </a:r>
            <a:r>
              <a:rPr lang="fr-FR" sz="1800" i="1" dirty="0">
                <a:solidFill>
                  <a:srgbClr val="000000"/>
                </a:solidFill>
                <a:effectLst/>
                <a:latin typeface="Calibri" panose="020F0502020204030204" pitchFamily="34" charset="0"/>
                <a:ea typeface="Calibri" panose="020F0502020204030204" pitchFamily="34" charset="0"/>
              </a:rPr>
              <a:t>En raison du manque de participation d'experts, cette tâche n'a pas été traitée</a:t>
            </a:r>
          </a:p>
          <a:p>
            <a:pPr marL="742950" indent="-285750" algn="just">
              <a:lnSpc>
                <a:spcPct val="200000"/>
              </a:lnSpc>
              <a:spcAft>
                <a:spcPts val="600"/>
              </a:spcAft>
              <a:buFontTx/>
              <a:buChar char="-"/>
            </a:pPr>
            <a:endParaRPr lang="fr-FR" sz="1800" dirty="0">
              <a:solidFill>
                <a:srgbClr val="000000"/>
              </a:solidFill>
              <a:effectLst/>
              <a:latin typeface="Calibri" panose="020F0502020204030204" pitchFamily="34" charset="0"/>
              <a:ea typeface="Calibri" panose="020F0502020204030204" pitchFamily="34" charset="0"/>
            </a:endParaRPr>
          </a:p>
          <a:p>
            <a:pPr marL="742950" indent="-285750" algn="just">
              <a:lnSpc>
                <a:spcPct val="200000"/>
              </a:lnSpc>
              <a:spcAft>
                <a:spcPts val="600"/>
              </a:spcAft>
              <a:buFontTx/>
              <a:buChar char="-"/>
            </a:pPr>
            <a:r>
              <a:rPr lang="fr-FR" sz="1800" b="1" dirty="0">
                <a:solidFill>
                  <a:srgbClr val="000000"/>
                </a:solidFill>
                <a:effectLst/>
                <a:latin typeface="Calibri" panose="020F0502020204030204" pitchFamily="34" charset="0"/>
                <a:ea typeface="Calibri" panose="020F0502020204030204" pitchFamily="34" charset="0"/>
              </a:rPr>
              <a:t>Tâche 5 : </a:t>
            </a:r>
            <a:r>
              <a:rPr lang="fr-FR" sz="1800" dirty="0">
                <a:solidFill>
                  <a:srgbClr val="000000"/>
                </a:solidFill>
                <a:effectLst/>
                <a:latin typeface="Calibri" panose="020F0502020204030204" pitchFamily="34" charset="0"/>
                <a:ea typeface="Calibri" panose="020F0502020204030204" pitchFamily="34" charset="0"/>
              </a:rPr>
              <a:t>Trois séries de recommandations prioritaires ont été produites, orientées vers l'action pour la conservation et la gestion du requin-baleine, de la raie </a:t>
            </a:r>
            <a:r>
              <a:rPr lang="fr-FR" sz="1800" dirty="0" err="1">
                <a:solidFill>
                  <a:srgbClr val="000000"/>
                </a:solidFill>
                <a:effectLst/>
                <a:latin typeface="Calibri" panose="020F0502020204030204" pitchFamily="34" charset="0"/>
                <a:ea typeface="Calibri" panose="020F0502020204030204" pitchFamily="34" charset="0"/>
              </a:rPr>
              <a:t>manta</a:t>
            </a:r>
            <a:r>
              <a:rPr lang="fr-FR" sz="1800" dirty="0">
                <a:solidFill>
                  <a:srgbClr val="000000"/>
                </a:solidFill>
                <a:effectLst/>
                <a:latin typeface="Calibri" panose="020F0502020204030204" pitchFamily="34" charset="0"/>
                <a:ea typeface="Calibri" panose="020F0502020204030204" pitchFamily="34" charset="0"/>
              </a:rPr>
              <a:t> géante et des requins-marteaux.</a:t>
            </a:r>
          </a:p>
          <a:p>
            <a:pPr marL="742950" indent="-285750" algn="just">
              <a:lnSpc>
                <a:spcPct val="200000"/>
              </a:lnSpc>
              <a:spcAft>
                <a:spcPts val="600"/>
              </a:spcAft>
              <a:buFontTx/>
              <a:buChar char="-"/>
            </a:pPr>
            <a:endParaRPr lang="fr-FR" sz="1800" dirty="0">
              <a:solidFill>
                <a:srgbClr val="000000"/>
              </a:solidFill>
              <a:effectLst/>
              <a:latin typeface="Calibri" panose="020F0502020204030204" pitchFamily="34" charset="0"/>
              <a:ea typeface="Calibri" panose="020F0502020204030204" pitchFamily="34" charset="0"/>
            </a:endParaRPr>
          </a:p>
          <a:p>
            <a:endParaRPr lang="fr-FR" dirty="0"/>
          </a:p>
        </p:txBody>
      </p:sp>
      <p:sp>
        <p:nvSpPr>
          <p:cNvPr id="4" name="Espace réservé du numéro de diapositive 3"/>
          <p:cNvSpPr>
            <a:spLocks noGrp="1"/>
          </p:cNvSpPr>
          <p:nvPr>
            <p:ph type="sldNum" sz="quarter" idx="5"/>
          </p:nvPr>
        </p:nvSpPr>
        <p:spPr/>
        <p:txBody>
          <a:bodyPr/>
          <a:lstStyle/>
          <a:p>
            <a:fld id="{E424B5AF-DC7F-4AA5-92B9-7589F63DEDE4}" type="slidenum">
              <a:rPr lang="en-US" smtClean="0"/>
              <a:t>7</a:t>
            </a:fld>
            <a:endParaRPr lang="en-US"/>
          </a:p>
        </p:txBody>
      </p:sp>
    </p:spTree>
    <p:extLst>
      <p:ext uri="{BB962C8B-B14F-4D97-AF65-F5344CB8AC3E}">
        <p14:creationId xmlns:p14="http://schemas.microsoft.com/office/powerpoint/2010/main" val="3118956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dirty="0">
                <a:effectLst/>
                <a:latin typeface="Liberation Serif" panose="02020603050405020304" pitchFamily="18" charset="0"/>
                <a:ea typeface="Liberation Serif" panose="02020603050405020304" pitchFamily="18" charset="0"/>
                <a:cs typeface="Mangal" panose="02040503050203030202" pitchFamily="18" charset="0"/>
              </a:rPr>
              <a:t>Le documents UNEP(DEPI)CAR WG 42/ INF.38 est soumit au STAC pour validation</a:t>
            </a:r>
          </a:p>
          <a:p>
            <a:endParaRPr lang="fr-FR" sz="1800" dirty="0">
              <a:effectLst/>
              <a:latin typeface="Liberation Serif" panose="02020603050405020304" pitchFamily="18" charset="0"/>
              <a:ea typeface="Liberation Serif" panose="02020603050405020304" pitchFamily="18" charset="0"/>
              <a:cs typeface="Mangal" panose="02040503050203030202"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solidFill>
                  <a:srgbClr val="000000"/>
                </a:solidFill>
                <a:effectLst/>
                <a:latin typeface="Calibri" panose="020F0502020204030204" pitchFamily="34" charset="0"/>
                <a:ea typeface="Calibri" panose="020F0502020204030204" pitchFamily="34" charset="0"/>
              </a:rPr>
              <a:t>Le groupe de travail s'est réuni en ligne trois (3) fois avec la participation de six (6) experts lors des deux dernières réunions, contre 13 lors de la première.</a:t>
            </a:r>
          </a:p>
          <a:p>
            <a:endParaRPr lang="fr-FR" sz="1800" dirty="0">
              <a:effectLst/>
              <a:latin typeface="Liberation Serif" panose="02020603050405020304" pitchFamily="18" charset="0"/>
              <a:ea typeface="Liberation Serif" panose="02020603050405020304" pitchFamily="18" charset="0"/>
              <a:cs typeface="Mangal" panose="02040503050203030202"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solidFill>
                  <a:srgbClr val="000000"/>
                </a:solidFill>
                <a:effectLst/>
                <a:latin typeface="Calibri" panose="020F0502020204030204" pitchFamily="34" charset="0"/>
                <a:ea typeface="Calibri" panose="020F0502020204030204" pitchFamily="34" charset="0"/>
              </a:rPr>
              <a:t>Le groupe de travail disposait d'une série de documents disponibles le "STAC9-WG.42-INF.38-Recommandations for Nassau Grouper-EN", le "STAC10-WG.43_INF.26_Recommandations for Nassau Grouper management", le "WECAFC SWAG meeting report 2018, 2019, 2020", et le "</a:t>
            </a:r>
            <a:r>
              <a:rPr lang="fr-FR" sz="1800" dirty="0" err="1">
                <a:solidFill>
                  <a:srgbClr val="000000"/>
                </a:solidFill>
                <a:effectLst/>
                <a:latin typeface="Calibri" panose="020F0502020204030204" pitchFamily="34" charset="0"/>
                <a:ea typeface="Calibri" panose="020F0502020204030204" pitchFamily="34" charset="0"/>
              </a:rPr>
              <a:t>Regional</a:t>
            </a:r>
            <a:r>
              <a:rPr lang="fr-FR" sz="1800" dirty="0">
                <a:solidFill>
                  <a:srgbClr val="000000"/>
                </a:solidFill>
                <a:effectLst/>
                <a:latin typeface="Calibri" panose="020F0502020204030204" pitchFamily="34" charset="0"/>
                <a:ea typeface="Calibri" panose="020F0502020204030204" pitchFamily="34" charset="0"/>
              </a:rPr>
              <a:t> Fish </a:t>
            </a:r>
            <a:r>
              <a:rPr lang="fr-FR" sz="1800" dirty="0" err="1">
                <a:solidFill>
                  <a:srgbClr val="000000"/>
                </a:solidFill>
                <a:effectLst/>
                <a:latin typeface="Calibri" panose="020F0502020204030204" pitchFamily="34" charset="0"/>
                <a:ea typeface="Calibri" panose="020F0502020204030204" pitchFamily="34" charset="0"/>
              </a:rPr>
              <a:t>Spawning</a:t>
            </a:r>
            <a:r>
              <a:rPr lang="fr-FR" sz="1800" dirty="0">
                <a:solidFill>
                  <a:srgbClr val="000000"/>
                </a:solidFill>
                <a:effectLst/>
                <a:latin typeface="Calibri" panose="020F0502020204030204" pitchFamily="34" charset="0"/>
                <a:ea typeface="Calibri" panose="020F0502020204030204" pitchFamily="34" charset="0"/>
              </a:rPr>
              <a:t> </a:t>
            </a:r>
            <a:r>
              <a:rPr lang="fr-FR" sz="1800" dirty="0" err="1">
                <a:solidFill>
                  <a:srgbClr val="000000"/>
                </a:solidFill>
                <a:effectLst/>
                <a:latin typeface="Calibri" panose="020F0502020204030204" pitchFamily="34" charset="0"/>
                <a:ea typeface="Calibri" panose="020F0502020204030204" pitchFamily="34" charset="0"/>
              </a:rPr>
              <a:t>Aggregation</a:t>
            </a:r>
            <a:r>
              <a:rPr lang="fr-FR" sz="1800" dirty="0">
                <a:solidFill>
                  <a:srgbClr val="000000"/>
                </a:solidFill>
                <a:effectLst/>
                <a:latin typeface="Calibri" panose="020F0502020204030204" pitchFamily="34" charset="0"/>
                <a:ea typeface="Calibri" panose="020F0502020204030204" pitchFamily="34" charset="0"/>
              </a:rPr>
              <a:t> </a:t>
            </a:r>
            <a:r>
              <a:rPr lang="fr-FR" sz="1800" dirty="0" err="1">
                <a:solidFill>
                  <a:srgbClr val="000000"/>
                </a:solidFill>
                <a:effectLst/>
                <a:latin typeface="Calibri" panose="020F0502020204030204" pitchFamily="34" charset="0"/>
                <a:ea typeface="Calibri" panose="020F0502020204030204" pitchFamily="34" charset="0"/>
              </a:rPr>
              <a:t>Fishery</a:t>
            </a:r>
            <a:r>
              <a:rPr lang="fr-FR" sz="1800" dirty="0">
                <a:solidFill>
                  <a:srgbClr val="000000"/>
                </a:solidFill>
                <a:effectLst/>
                <a:latin typeface="Calibri" panose="020F0502020204030204" pitchFamily="34" charset="0"/>
                <a:ea typeface="Calibri" panose="020F0502020204030204" pitchFamily="34" charset="0"/>
              </a:rPr>
              <a:t> Management Plan" </a:t>
            </a:r>
          </a:p>
          <a:p>
            <a:endParaRPr lang="fr-FR" dirty="0"/>
          </a:p>
        </p:txBody>
      </p:sp>
      <p:sp>
        <p:nvSpPr>
          <p:cNvPr id="4" name="Espace réservé du numéro de diapositive 3"/>
          <p:cNvSpPr>
            <a:spLocks noGrp="1"/>
          </p:cNvSpPr>
          <p:nvPr>
            <p:ph type="sldNum" sz="quarter" idx="5"/>
          </p:nvPr>
        </p:nvSpPr>
        <p:spPr/>
        <p:txBody>
          <a:bodyPr/>
          <a:lstStyle/>
          <a:p>
            <a:fld id="{E424B5AF-DC7F-4AA5-92B9-7589F63DEDE4}" type="slidenum">
              <a:rPr lang="en-US" smtClean="0"/>
              <a:t>8</a:t>
            </a:fld>
            <a:endParaRPr lang="en-US"/>
          </a:p>
        </p:txBody>
      </p:sp>
    </p:spTree>
    <p:extLst>
      <p:ext uri="{BB962C8B-B14F-4D97-AF65-F5344CB8AC3E}">
        <p14:creationId xmlns:p14="http://schemas.microsoft.com/office/powerpoint/2010/main" val="22987976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457200" algn="just">
              <a:lnSpc>
                <a:spcPct val="115000"/>
              </a:lnSpc>
              <a:spcAft>
                <a:spcPts val="600"/>
              </a:spcAft>
            </a:pPr>
            <a:r>
              <a:rPr lang="fr-FR" sz="1800" dirty="0">
                <a:solidFill>
                  <a:srgbClr val="000000"/>
                </a:solidFill>
                <a:effectLst/>
                <a:latin typeface="Calibri" panose="020F0502020204030204" pitchFamily="34" charset="0"/>
                <a:ea typeface="Calibri" panose="020F0502020204030204" pitchFamily="34" charset="0"/>
              </a:rPr>
              <a:t>Les recommandations sont résumées ci-dessous :</a:t>
            </a:r>
          </a:p>
          <a:p>
            <a:pPr marL="457200" algn="just">
              <a:lnSpc>
                <a:spcPct val="115000"/>
              </a:lnSpc>
              <a:spcAft>
                <a:spcPts val="600"/>
              </a:spcAft>
            </a:pPr>
            <a:r>
              <a:rPr lang="fr-FR" sz="1800" dirty="0">
                <a:solidFill>
                  <a:srgbClr val="000000"/>
                </a:solidFill>
                <a:effectLst/>
                <a:latin typeface="Calibri" panose="020F0502020204030204" pitchFamily="34" charset="0"/>
                <a:ea typeface="Calibri" panose="020F0502020204030204" pitchFamily="34" charset="0"/>
              </a:rPr>
              <a:t>1. Cartographie de l'habitat : Cartographier les habitats clés du mérou de Nassau, y compris les ZSF confirmées et non confirmées, les voies de migration et les zones d'importance ontogénétique, en utilisant les connaissances locales, afin d'orienter la création ou l'extension des AMP.</a:t>
            </a:r>
          </a:p>
          <a:p>
            <a:pPr marL="457200" algn="just">
              <a:lnSpc>
                <a:spcPct val="115000"/>
              </a:lnSpc>
              <a:spcAft>
                <a:spcPts val="600"/>
              </a:spcAft>
            </a:pPr>
            <a:r>
              <a:rPr lang="fr-FR" sz="1800" dirty="0">
                <a:solidFill>
                  <a:srgbClr val="000000"/>
                </a:solidFill>
                <a:effectLst/>
                <a:latin typeface="Calibri" panose="020F0502020204030204" pitchFamily="34" charset="0"/>
                <a:ea typeface="Calibri" panose="020F0502020204030204" pitchFamily="34" charset="0"/>
              </a:rPr>
              <a:t>2. Réglementation : Évaluer et améliorer les réglementations en matière de pêche et d'AMP afin de protéger le mérou de Nassau, en se concentrant sur les périodes de frai et de migration.</a:t>
            </a:r>
          </a:p>
          <a:p>
            <a:pPr marL="457200" algn="just">
              <a:lnSpc>
                <a:spcPct val="115000"/>
              </a:lnSpc>
              <a:spcAft>
                <a:spcPts val="600"/>
              </a:spcAft>
            </a:pPr>
            <a:r>
              <a:rPr lang="fr-FR" sz="1800" dirty="0">
                <a:solidFill>
                  <a:srgbClr val="000000"/>
                </a:solidFill>
                <a:effectLst/>
                <a:latin typeface="Calibri" panose="020F0502020204030204" pitchFamily="34" charset="0"/>
                <a:ea typeface="Calibri" panose="020F0502020204030204" pitchFamily="34" charset="0"/>
              </a:rPr>
              <a:t>3. Indicateurs : Intégrer des objectifs et des indicateurs spécifiques au mérou de Nassau dans la gestion de l'AMP, en utilisant divers ensembles de données pour l'évaluation. Les flux de données pour ces indicateurs devraient inclure des ensembles de données dépendant de la pêche, indépendants de la pêche et socio-économiques pour caractériser et évaluer la pêche, les débarquements, l'abondance, le cycle biologique, l'écologie, les schémas de déplacement ontogénétique/annuel/saisonnier, l'efficacité de l'application de la loi et de la sensibilisation.</a:t>
            </a:r>
          </a:p>
          <a:p>
            <a:pPr marL="457200" algn="just">
              <a:lnSpc>
                <a:spcPct val="115000"/>
              </a:lnSpc>
              <a:spcAft>
                <a:spcPts val="600"/>
              </a:spcAft>
            </a:pPr>
            <a:r>
              <a:rPr lang="fr-FR" sz="1800" dirty="0">
                <a:solidFill>
                  <a:srgbClr val="000000"/>
                </a:solidFill>
                <a:effectLst/>
                <a:latin typeface="Calibri" panose="020F0502020204030204" pitchFamily="34" charset="0"/>
                <a:ea typeface="Calibri" panose="020F0502020204030204" pitchFamily="34" charset="0"/>
              </a:rPr>
              <a:t>4. groupes de travail : Former des groupes nationaux pour partager les connaissances et évaluer l'efficacité de la gestion à l'aide de points de référence à 5 et 10 ans.</a:t>
            </a:r>
          </a:p>
          <a:p>
            <a:pPr marL="457200" algn="just">
              <a:lnSpc>
                <a:spcPct val="115000"/>
              </a:lnSpc>
              <a:spcAft>
                <a:spcPts val="600"/>
              </a:spcAft>
            </a:pPr>
            <a:r>
              <a:rPr lang="fr-FR" sz="1800" dirty="0">
                <a:solidFill>
                  <a:srgbClr val="000000"/>
                </a:solidFill>
                <a:effectLst/>
                <a:latin typeface="Calibri" panose="020F0502020204030204" pitchFamily="34" charset="0"/>
                <a:ea typeface="Calibri" panose="020F0502020204030204" pitchFamily="34" charset="0"/>
              </a:rPr>
              <a:t>5. Protocoles de suivi : Normaliser les processus de suivi et d'établissement de rapports pour le mérou de Nassau et les AMP dans toutes les régions. Ces groupes de travail nationaux devraient comprendre des représentants du gouvernement, de ONG et des groupes d'utilisateurs des ressources, le cas échéant, et fonctionner sur la base de plans de travail annuels qui incitent au suivi, à l'évaluation et à l'établissement de rapports sur les zones de fraie et d’agrégation connues pour le mérou de Nassau et sur l'efficacité de la gestion. Les groupes de travail nationaux devraient également établir des critères de référence permettant de mesurer le succès sur des périodes de 5 et 10 ans.</a:t>
            </a:r>
          </a:p>
          <a:p>
            <a:pPr marL="457200" algn="just">
              <a:lnSpc>
                <a:spcPct val="115000"/>
              </a:lnSpc>
              <a:spcAft>
                <a:spcPts val="600"/>
              </a:spcAft>
            </a:pPr>
            <a:r>
              <a:rPr lang="fr-FR" sz="1800" dirty="0">
                <a:solidFill>
                  <a:srgbClr val="000000"/>
                </a:solidFill>
                <a:effectLst/>
                <a:latin typeface="Calibri" panose="020F0502020204030204" pitchFamily="34" charset="0"/>
                <a:ea typeface="Calibri" panose="020F0502020204030204" pitchFamily="34" charset="0"/>
              </a:rPr>
              <a:t>6. Rapports sur l'efficacité : Inclure les indicateurs de gestion de zones de fraie et d’agrégation de poissons dans les rapports SPAW et partager les résultats pour la planification régionale.</a:t>
            </a:r>
          </a:p>
          <a:p>
            <a:endParaRPr lang="fr-FR" dirty="0"/>
          </a:p>
        </p:txBody>
      </p:sp>
      <p:sp>
        <p:nvSpPr>
          <p:cNvPr id="4" name="Espace réservé du numéro de diapositive 3"/>
          <p:cNvSpPr>
            <a:spLocks noGrp="1"/>
          </p:cNvSpPr>
          <p:nvPr>
            <p:ph type="sldNum" sz="quarter" idx="5"/>
          </p:nvPr>
        </p:nvSpPr>
        <p:spPr/>
        <p:txBody>
          <a:bodyPr/>
          <a:lstStyle/>
          <a:p>
            <a:fld id="{E424B5AF-DC7F-4AA5-92B9-7589F63DEDE4}" type="slidenum">
              <a:rPr lang="en-US" smtClean="0"/>
              <a:t>9</a:t>
            </a:fld>
            <a:endParaRPr lang="en-US"/>
          </a:p>
        </p:txBody>
      </p:sp>
    </p:spTree>
    <p:extLst>
      <p:ext uri="{BB962C8B-B14F-4D97-AF65-F5344CB8AC3E}">
        <p14:creationId xmlns:p14="http://schemas.microsoft.com/office/powerpoint/2010/main" val="22051266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emf"/><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5634990" y="1265520"/>
            <a:ext cx="6530072" cy="2922432"/>
          </a:xfrm>
        </p:spPr>
        <p:txBody>
          <a:bodyPr anchor="b">
            <a:normAutofit/>
          </a:bodyPr>
          <a:lstStyle>
            <a:lvl1pPr algn="l">
              <a:defRPr sz="5900" spc="-100" baseline="0">
                <a:solidFill>
                  <a:schemeClr val="tx1"/>
                </a:solidFill>
              </a:defRPr>
            </a:lvl1pPr>
          </a:lstStyle>
          <a:p>
            <a:r>
              <a:rPr lang="fr-FR" dirty="0"/>
              <a:t>Modifiez le style du titre</a:t>
            </a:r>
            <a:endParaRPr lang="en-US" dirty="0"/>
          </a:p>
        </p:txBody>
      </p:sp>
      <p:sp>
        <p:nvSpPr>
          <p:cNvPr id="3" name="Subtitle 2"/>
          <p:cNvSpPr>
            <a:spLocks noGrp="1"/>
          </p:cNvSpPr>
          <p:nvPr>
            <p:ph type="subTitle" idx="1"/>
          </p:nvPr>
        </p:nvSpPr>
        <p:spPr>
          <a:xfrm>
            <a:off x="5634990" y="4351338"/>
            <a:ext cx="6530072" cy="914400"/>
          </a:xfrm>
        </p:spPr>
        <p:txBody>
          <a:bodyPr anchor="t">
            <a:normAutofit/>
          </a:bodyPr>
          <a:lstStyle>
            <a:lvl1pPr marL="0" indent="0" algn="l">
              <a:buNone/>
              <a:defRPr sz="2200" cap="none" spc="0" baseline="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a:t>Modifiez le style des sous-titres du masque</a:t>
            </a:r>
            <a:endParaRPr lang="en-US" dirty="0"/>
          </a:p>
        </p:txBody>
      </p:sp>
      <p:pic>
        <p:nvPicPr>
          <p:cNvPr id="9" name="Image 8">
            <a:extLst>
              <a:ext uri="{FF2B5EF4-FFF2-40B4-BE49-F238E27FC236}">
                <a16:creationId xmlns:a16="http://schemas.microsoft.com/office/drawing/2014/main" id="{78664709-9164-3712-DF74-B2E3197F8175}"/>
              </a:ext>
            </a:extLst>
          </p:cNvPr>
          <p:cNvPicPr>
            <a:picLocks noChangeAspect="1"/>
          </p:cNvPicPr>
          <p:nvPr/>
        </p:nvPicPr>
        <p:blipFill rotWithShape="1">
          <a:blip r:embed="rId2">
            <a:extLst>
              <a:ext uri="{28A0092B-C50C-407E-A947-70E740481C1C}">
                <a14:useLocalDpi xmlns:a14="http://schemas.microsoft.com/office/drawing/2010/main" val="0"/>
              </a:ext>
            </a:extLst>
          </a:blip>
          <a:srcRect l="31636" t="2340"/>
          <a:stretch/>
        </p:blipFill>
        <p:spPr>
          <a:xfrm>
            <a:off x="-1" y="0"/>
            <a:ext cx="4800701" cy="6857999"/>
          </a:xfrm>
          <a:prstGeom prst="rect">
            <a:avLst/>
          </a:prstGeom>
        </p:spPr>
      </p:pic>
      <p:pic>
        <p:nvPicPr>
          <p:cNvPr id="10" name="Image 9">
            <a:extLst>
              <a:ext uri="{FF2B5EF4-FFF2-40B4-BE49-F238E27FC236}">
                <a16:creationId xmlns:a16="http://schemas.microsoft.com/office/drawing/2014/main" id="{5A0765C1-7FF9-7871-F5C4-78D2B484523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174220" y="1524"/>
            <a:ext cx="990842" cy="1182303"/>
          </a:xfrm>
          <a:prstGeom prst="rect">
            <a:avLst/>
          </a:prstGeom>
        </p:spPr>
      </p:pic>
      <p:grpSp>
        <p:nvGrpSpPr>
          <p:cNvPr id="11" name="Groupe 10">
            <a:extLst>
              <a:ext uri="{FF2B5EF4-FFF2-40B4-BE49-F238E27FC236}">
                <a16:creationId xmlns:a16="http://schemas.microsoft.com/office/drawing/2014/main" id="{2C2025EA-CC2A-399A-216E-175D0B1BD8DF}"/>
              </a:ext>
            </a:extLst>
          </p:cNvPr>
          <p:cNvGrpSpPr/>
          <p:nvPr/>
        </p:nvGrpSpPr>
        <p:grpSpPr>
          <a:xfrm>
            <a:off x="11284749" y="5214618"/>
            <a:ext cx="990842" cy="1643382"/>
            <a:chOff x="10210315" y="5237426"/>
            <a:chExt cx="990842" cy="1643382"/>
          </a:xfrm>
        </p:grpSpPr>
        <p:pic>
          <p:nvPicPr>
            <p:cNvPr id="12" name="Image 11">
              <a:extLst>
                <a:ext uri="{FF2B5EF4-FFF2-40B4-BE49-F238E27FC236}">
                  <a16:creationId xmlns:a16="http://schemas.microsoft.com/office/drawing/2014/main" id="{517CB402-19D8-4320-134F-839C3466F59A}"/>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0210315" y="5237426"/>
              <a:ext cx="990842" cy="990842"/>
            </a:xfrm>
            <a:prstGeom prst="rect">
              <a:avLst/>
            </a:prstGeom>
          </p:spPr>
        </p:pic>
        <p:pic>
          <p:nvPicPr>
            <p:cNvPr id="13" name="Image 12">
              <a:extLst>
                <a:ext uri="{FF2B5EF4-FFF2-40B4-BE49-F238E27FC236}">
                  <a16:creationId xmlns:a16="http://schemas.microsoft.com/office/drawing/2014/main" id="{EC7F6E1C-16A2-FB2F-7287-9A02A89CCC10}"/>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0249166" y="6048277"/>
              <a:ext cx="882384" cy="832531"/>
            </a:xfrm>
            <a:prstGeom prst="rect">
              <a:avLst/>
            </a:prstGeom>
          </p:spPr>
        </p:pic>
      </p:grpSp>
    </p:spTree>
    <p:extLst>
      <p:ext uri="{BB962C8B-B14F-4D97-AF65-F5344CB8AC3E}">
        <p14:creationId xmlns:p14="http://schemas.microsoft.com/office/powerpoint/2010/main" val="25825941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r>
              <a:rPr lang="en-US"/>
              <a:t>6/30/2025 - 7/04/2025</a:t>
            </a:r>
            <a:endParaRPr lang="en-US" dirty="0"/>
          </a:p>
        </p:txBody>
      </p:sp>
      <p:sp>
        <p:nvSpPr>
          <p:cNvPr id="8" name="Footer Placeholder 7"/>
          <p:cNvSpPr>
            <a:spLocks noGrp="1"/>
          </p:cNvSpPr>
          <p:nvPr>
            <p:ph type="ftr" sz="quarter" idx="11"/>
          </p:nvPr>
        </p:nvSpPr>
        <p:spPr/>
        <p:txBody>
          <a:bodyPr/>
          <a:lstStyle/>
          <a:p>
            <a:r>
              <a:rPr lang="en-US"/>
              <a:t>STAC 11</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563889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r>
              <a:rPr lang="en-US"/>
              <a:t>6/30/2025 - 7/04/2025</a:t>
            </a:r>
            <a:endParaRPr lang="en-US" dirty="0"/>
          </a:p>
        </p:txBody>
      </p:sp>
      <p:sp>
        <p:nvSpPr>
          <p:cNvPr id="8" name="Footer Placeholder 7"/>
          <p:cNvSpPr>
            <a:spLocks noGrp="1"/>
          </p:cNvSpPr>
          <p:nvPr>
            <p:ph type="ftr" sz="quarter" idx="11"/>
          </p:nvPr>
        </p:nvSpPr>
        <p:spPr/>
        <p:txBody>
          <a:bodyPr/>
          <a:lstStyle/>
          <a:p>
            <a:r>
              <a:rPr lang="en-US"/>
              <a:t>STAC 11</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39711301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a:xfrm>
            <a:off x="1946161" y="6356350"/>
            <a:ext cx="1836654" cy="365125"/>
          </a:xfrm>
          <a:prstGeom prst="rect">
            <a:avLst/>
          </a:prstGeom>
        </p:spPr>
        <p:txBody>
          <a:bodyPr/>
          <a:lstStyle/>
          <a:p>
            <a:r>
              <a:rPr lang="en-US"/>
              <a:t>6/30/2025 - 7/04/2025</a:t>
            </a:r>
            <a:endParaRPr lang="en-US" dirty="0"/>
          </a:p>
        </p:txBody>
      </p:sp>
      <p:sp>
        <p:nvSpPr>
          <p:cNvPr id="5" name="Footer Placeholder 4"/>
          <p:cNvSpPr>
            <a:spLocks noGrp="1"/>
          </p:cNvSpPr>
          <p:nvPr>
            <p:ph type="ftr" sz="quarter" idx="11"/>
          </p:nvPr>
        </p:nvSpPr>
        <p:spPr>
          <a:xfrm>
            <a:off x="3869268" y="6356350"/>
            <a:ext cx="5911517" cy="365125"/>
          </a:xfrm>
          <a:prstGeom prst="rect">
            <a:avLst/>
          </a:prstGeom>
        </p:spPr>
        <p:txBody>
          <a:bodyPr/>
          <a:lstStyle/>
          <a:p>
            <a:r>
              <a:rPr lang="en-US"/>
              <a:t>STAC 11</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9268669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fr-FR"/>
              <a:t>Modifiez le style du titre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a:xfrm>
            <a:off x="1946161" y="6356350"/>
            <a:ext cx="1836654" cy="365125"/>
          </a:xfrm>
          <a:prstGeom prst="rect">
            <a:avLst/>
          </a:prstGeom>
        </p:spPr>
        <p:txBody>
          <a:bodyPr/>
          <a:lstStyle/>
          <a:p>
            <a:r>
              <a:rPr lang="en-US"/>
              <a:t>6/30/2025 - 7/04/2025</a:t>
            </a:r>
            <a:endParaRPr lang="en-US" dirty="0"/>
          </a:p>
        </p:txBody>
      </p:sp>
      <p:sp>
        <p:nvSpPr>
          <p:cNvPr id="5" name="Footer Placeholder 4"/>
          <p:cNvSpPr>
            <a:spLocks noGrp="1"/>
          </p:cNvSpPr>
          <p:nvPr>
            <p:ph type="ftr" sz="quarter" idx="11"/>
          </p:nvPr>
        </p:nvSpPr>
        <p:spPr>
          <a:xfrm>
            <a:off x="3869268" y="6356350"/>
            <a:ext cx="5911517" cy="365125"/>
          </a:xfrm>
          <a:prstGeom prst="rect">
            <a:avLst/>
          </a:prstGeom>
        </p:spPr>
        <p:txBody>
          <a:bodyPr/>
          <a:lstStyle/>
          <a:p>
            <a:r>
              <a:rPr lang="en-US"/>
              <a:t>STAC 11</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6409401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8" name="Date Placeholder 7"/>
          <p:cNvSpPr>
            <a:spLocks noGrp="1"/>
          </p:cNvSpPr>
          <p:nvPr>
            <p:ph type="dt" sz="half" idx="10"/>
          </p:nvPr>
        </p:nvSpPr>
        <p:spPr>
          <a:xfrm>
            <a:off x="1946161" y="6356350"/>
            <a:ext cx="1836654" cy="365125"/>
          </a:xfrm>
          <a:prstGeom prst="rect">
            <a:avLst/>
          </a:prstGeom>
        </p:spPr>
        <p:txBody>
          <a:bodyPr/>
          <a:lstStyle/>
          <a:p>
            <a:r>
              <a:rPr lang="en-US"/>
              <a:t>6/30/2025 - 7/04/2025</a:t>
            </a:r>
            <a:endParaRPr lang="en-US" dirty="0"/>
          </a:p>
        </p:txBody>
      </p:sp>
      <p:sp>
        <p:nvSpPr>
          <p:cNvPr id="9" name="Footer Placeholder 8"/>
          <p:cNvSpPr>
            <a:spLocks noGrp="1"/>
          </p:cNvSpPr>
          <p:nvPr>
            <p:ph type="ftr" sz="quarter" idx="11"/>
          </p:nvPr>
        </p:nvSpPr>
        <p:spPr>
          <a:xfrm>
            <a:off x="3869268" y="6356350"/>
            <a:ext cx="5911517" cy="365125"/>
          </a:xfrm>
          <a:prstGeom prst="rect">
            <a:avLst/>
          </a:prstGeom>
        </p:spPr>
        <p:txBody>
          <a:bodyPr/>
          <a:lstStyle/>
          <a:p>
            <a:r>
              <a:rPr lang="en-US"/>
              <a:t>STAC 11</a:t>
            </a:r>
            <a:endParaRPr lang="en-US" dirty="0"/>
          </a:p>
        </p:txBody>
      </p:sp>
      <p:sp>
        <p:nvSpPr>
          <p:cNvPr id="10" name="Slide Number Placeholder 9"/>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9938091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2" name="Date Placeholder 1"/>
          <p:cNvSpPr>
            <a:spLocks noGrp="1"/>
          </p:cNvSpPr>
          <p:nvPr>
            <p:ph type="dt" sz="half" idx="10"/>
          </p:nvPr>
        </p:nvSpPr>
        <p:spPr>
          <a:xfrm>
            <a:off x="1946161" y="6356350"/>
            <a:ext cx="1836654" cy="365125"/>
          </a:xfrm>
          <a:prstGeom prst="rect">
            <a:avLst/>
          </a:prstGeom>
        </p:spPr>
        <p:txBody>
          <a:bodyPr/>
          <a:lstStyle/>
          <a:p>
            <a:r>
              <a:rPr lang="en-US"/>
              <a:t>6/30/2025 - 7/04/2025</a:t>
            </a:r>
            <a:endParaRPr lang="en-US" dirty="0"/>
          </a:p>
        </p:txBody>
      </p:sp>
      <p:sp>
        <p:nvSpPr>
          <p:cNvPr id="11" name="Footer Placeholder 10"/>
          <p:cNvSpPr>
            <a:spLocks noGrp="1"/>
          </p:cNvSpPr>
          <p:nvPr>
            <p:ph type="ftr" sz="quarter" idx="11"/>
          </p:nvPr>
        </p:nvSpPr>
        <p:spPr>
          <a:xfrm>
            <a:off x="3869268" y="6356350"/>
            <a:ext cx="5911517" cy="365125"/>
          </a:xfrm>
          <a:prstGeom prst="rect">
            <a:avLst/>
          </a:prstGeom>
        </p:spPr>
        <p:txBody>
          <a:bodyPr/>
          <a:lstStyle/>
          <a:p>
            <a:r>
              <a:rPr lang="en-US"/>
              <a:t>STAC 11</a:t>
            </a:r>
            <a:endParaRPr lang="en-US" dirty="0"/>
          </a:p>
        </p:txBody>
      </p:sp>
      <p:sp>
        <p:nvSpPr>
          <p:cNvPr id="12" name="Slide Number Placeholder 11"/>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147737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r-FR"/>
              <a:t>Modifiez le style du titre</a:t>
            </a:r>
            <a:endParaRPr lang="en-US" dirty="0"/>
          </a:p>
        </p:txBody>
      </p:sp>
      <p:sp>
        <p:nvSpPr>
          <p:cNvPr id="2" name="Date Placeholder 1"/>
          <p:cNvSpPr>
            <a:spLocks noGrp="1"/>
          </p:cNvSpPr>
          <p:nvPr>
            <p:ph type="dt" sz="half" idx="10"/>
          </p:nvPr>
        </p:nvSpPr>
        <p:spPr>
          <a:xfrm>
            <a:off x="1946161" y="6356350"/>
            <a:ext cx="1836654" cy="365125"/>
          </a:xfrm>
          <a:prstGeom prst="rect">
            <a:avLst/>
          </a:prstGeom>
        </p:spPr>
        <p:txBody>
          <a:bodyPr/>
          <a:lstStyle/>
          <a:p>
            <a:r>
              <a:rPr lang="en-US"/>
              <a:t>6/30/2025 - 7/04/2025</a:t>
            </a:r>
            <a:endParaRPr lang="en-US" dirty="0"/>
          </a:p>
        </p:txBody>
      </p:sp>
      <p:sp>
        <p:nvSpPr>
          <p:cNvPr id="7" name="Footer Placeholder 6"/>
          <p:cNvSpPr>
            <a:spLocks noGrp="1"/>
          </p:cNvSpPr>
          <p:nvPr>
            <p:ph type="ftr" sz="quarter" idx="11"/>
          </p:nvPr>
        </p:nvSpPr>
        <p:spPr>
          <a:xfrm>
            <a:off x="3869268" y="6356350"/>
            <a:ext cx="5911517" cy="365125"/>
          </a:xfrm>
          <a:prstGeom prst="rect">
            <a:avLst/>
          </a:prstGeom>
        </p:spPr>
        <p:txBody>
          <a:bodyPr/>
          <a:lstStyle/>
          <a:p>
            <a:r>
              <a:rPr lang="en-US"/>
              <a:t>STAC 11</a:t>
            </a:r>
            <a:endParaRPr lang="en-US" dirty="0"/>
          </a:p>
        </p:txBody>
      </p:sp>
      <p:sp>
        <p:nvSpPr>
          <p:cNvPr id="8" name="Slide Number Placeholder 7"/>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9632644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1946161" y="6356350"/>
            <a:ext cx="1836654" cy="365125"/>
          </a:xfrm>
          <a:prstGeom prst="rect">
            <a:avLst/>
          </a:prstGeom>
        </p:spPr>
        <p:txBody>
          <a:bodyPr/>
          <a:lstStyle/>
          <a:p>
            <a:r>
              <a:rPr lang="en-US"/>
              <a:t>6/30/2025 - 7/04/2025</a:t>
            </a:r>
            <a:endParaRPr lang="en-US" dirty="0"/>
          </a:p>
        </p:txBody>
      </p:sp>
      <p:sp>
        <p:nvSpPr>
          <p:cNvPr id="6" name="Footer Placeholder 5"/>
          <p:cNvSpPr>
            <a:spLocks noGrp="1"/>
          </p:cNvSpPr>
          <p:nvPr>
            <p:ph type="ftr" sz="quarter" idx="11"/>
          </p:nvPr>
        </p:nvSpPr>
        <p:spPr>
          <a:xfrm>
            <a:off x="3869268" y="6356350"/>
            <a:ext cx="5911517" cy="365125"/>
          </a:xfrm>
          <a:prstGeom prst="rect">
            <a:avLst/>
          </a:prstGeom>
        </p:spPr>
        <p:txBody>
          <a:bodyPr/>
          <a:lstStyle/>
          <a:p>
            <a:r>
              <a:rPr lang="en-US"/>
              <a:t>STAC 11</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6857841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fr-FR"/>
              <a:t>Modifiez le style du titre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8" name="Date Placeholder 7"/>
          <p:cNvSpPr>
            <a:spLocks noGrp="1"/>
          </p:cNvSpPr>
          <p:nvPr>
            <p:ph type="dt" sz="half" idx="10"/>
          </p:nvPr>
        </p:nvSpPr>
        <p:spPr>
          <a:xfrm>
            <a:off x="1946161" y="6356350"/>
            <a:ext cx="1836654" cy="365125"/>
          </a:xfrm>
          <a:prstGeom prst="rect">
            <a:avLst/>
          </a:prstGeom>
        </p:spPr>
        <p:txBody>
          <a:bodyPr/>
          <a:lstStyle/>
          <a:p>
            <a:r>
              <a:rPr lang="en-US"/>
              <a:t>6/30/2025 - 7/04/2025</a:t>
            </a:r>
            <a:endParaRPr lang="en-US" dirty="0"/>
          </a:p>
        </p:txBody>
      </p:sp>
      <p:sp>
        <p:nvSpPr>
          <p:cNvPr id="9" name="Footer Placeholder 8"/>
          <p:cNvSpPr>
            <a:spLocks noGrp="1"/>
          </p:cNvSpPr>
          <p:nvPr>
            <p:ph type="ftr" sz="quarter" idx="11"/>
          </p:nvPr>
        </p:nvSpPr>
        <p:spPr>
          <a:xfrm>
            <a:off x="3869268" y="6356350"/>
            <a:ext cx="5911517" cy="365125"/>
          </a:xfrm>
          <a:prstGeom prst="rect">
            <a:avLst/>
          </a:prstGeom>
        </p:spPr>
        <p:txBody>
          <a:bodyPr/>
          <a:lstStyle/>
          <a:p>
            <a:r>
              <a:rPr lang="en-US"/>
              <a:t>STAC 11</a:t>
            </a:r>
            <a:endParaRPr lang="en-US" dirty="0"/>
          </a:p>
        </p:txBody>
      </p:sp>
      <p:sp>
        <p:nvSpPr>
          <p:cNvPr id="10" name="Slide Number Placeholder 9"/>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45168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fr-FR"/>
              <a:t>Modifiez le style du titre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8" name="Date Placeholder 7"/>
          <p:cNvSpPr>
            <a:spLocks noGrp="1"/>
          </p:cNvSpPr>
          <p:nvPr>
            <p:ph type="dt" sz="half" idx="10"/>
          </p:nvPr>
        </p:nvSpPr>
        <p:spPr>
          <a:xfrm>
            <a:off x="1946161" y="6356350"/>
            <a:ext cx="1836654" cy="365125"/>
          </a:xfrm>
          <a:prstGeom prst="rect">
            <a:avLst/>
          </a:prstGeom>
        </p:spPr>
        <p:txBody>
          <a:bodyPr/>
          <a:lstStyle/>
          <a:p>
            <a:r>
              <a:rPr lang="en-US"/>
              <a:t>6/30/2025 - 7/04/2025</a:t>
            </a:r>
            <a:endParaRPr lang="en-US" dirty="0"/>
          </a:p>
        </p:txBody>
      </p:sp>
      <p:sp>
        <p:nvSpPr>
          <p:cNvPr id="9" name="Footer Placeholder 8"/>
          <p:cNvSpPr>
            <a:spLocks noGrp="1"/>
          </p:cNvSpPr>
          <p:nvPr>
            <p:ph type="ftr" sz="quarter" idx="11"/>
          </p:nvPr>
        </p:nvSpPr>
        <p:spPr>
          <a:xfrm>
            <a:off x="3499101" y="6356350"/>
            <a:ext cx="5911517" cy="365125"/>
          </a:xfrm>
          <a:prstGeom prst="rect">
            <a:avLst/>
          </a:prstGeom>
        </p:spPr>
        <p:txBody>
          <a:bodyPr/>
          <a:lstStyle/>
          <a:p>
            <a:r>
              <a:rPr lang="en-US"/>
              <a:t>STAC 11</a:t>
            </a:r>
            <a:endParaRPr lang="en-US" dirty="0"/>
          </a:p>
        </p:txBody>
      </p:sp>
      <p:sp>
        <p:nvSpPr>
          <p:cNvPr id="10" name="Slide Number Placeholder 9"/>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624370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10"/>
          </p:nvPr>
        </p:nvSpPr>
        <p:spPr/>
        <p:txBody>
          <a:bodyPr/>
          <a:lstStyle/>
          <a:p>
            <a:r>
              <a:rPr lang="en-US"/>
              <a:t>6/30/2025 - 7/04/2025</a:t>
            </a:r>
            <a:endParaRPr lang="en-US" dirty="0"/>
          </a:p>
        </p:txBody>
      </p:sp>
      <p:sp>
        <p:nvSpPr>
          <p:cNvPr id="5" name="Footer Placeholder 4"/>
          <p:cNvSpPr>
            <a:spLocks noGrp="1"/>
          </p:cNvSpPr>
          <p:nvPr>
            <p:ph type="ftr" sz="quarter" idx="11"/>
          </p:nvPr>
        </p:nvSpPr>
        <p:spPr/>
        <p:txBody>
          <a:bodyPr/>
          <a:lstStyle/>
          <a:p>
            <a:r>
              <a:rPr lang="en-US"/>
              <a:t>STAC 11</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5775038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a:xfrm>
            <a:off x="1946161" y="6356350"/>
            <a:ext cx="1836654" cy="365125"/>
          </a:xfrm>
          <a:prstGeom prst="rect">
            <a:avLst/>
          </a:prstGeom>
        </p:spPr>
        <p:txBody>
          <a:bodyPr/>
          <a:lstStyle/>
          <a:p>
            <a:r>
              <a:rPr lang="en-US"/>
              <a:t>6/30/2025 - 7/04/2025</a:t>
            </a:r>
            <a:endParaRPr lang="en-US" dirty="0"/>
          </a:p>
        </p:txBody>
      </p:sp>
      <p:sp>
        <p:nvSpPr>
          <p:cNvPr id="8" name="Footer Placeholder 7"/>
          <p:cNvSpPr>
            <a:spLocks noGrp="1"/>
          </p:cNvSpPr>
          <p:nvPr>
            <p:ph type="ftr" sz="quarter" idx="11"/>
          </p:nvPr>
        </p:nvSpPr>
        <p:spPr>
          <a:xfrm>
            <a:off x="3869268" y="6356350"/>
            <a:ext cx="5911517" cy="365125"/>
          </a:xfrm>
          <a:prstGeom prst="rect">
            <a:avLst/>
          </a:prstGeom>
        </p:spPr>
        <p:txBody>
          <a:bodyPr/>
          <a:lstStyle/>
          <a:p>
            <a:r>
              <a:rPr lang="en-US"/>
              <a:t>STAC 11</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4335999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a:xfrm>
            <a:off x="1946161" y="6356350"/>
            <a:ext cx="1836654" cy="365125"/>
          </a:xfrm>
          <a:prstGeom prst="rect">
            <a:avLst/>
          </a:prstGeom>
        </p:spPr>
        <p:txBody>
          <a:bodyPr/>
          <a:lstStyle/>
          <a:p>
            <a:r>
              <a:rPr lang="en-US"/>
              <a:t>6/30/2025 - 7/04/2025</a:t>
            </a:r>
            <a:endParaRPr lang="en-US" dirty="0"/>
          </a:p>
        </p:txBody>
      </p:sp>
      <p:sp>
        <p:nvSpPr>
          <p:cNvPr id="8" name="Footer Placeholder 7"/>
          <p:cNvSpPr>
            <a:spLocks noGrp="1"/>
          </p:cNvSpPr>
          <p:nvPr>
            <p:ph type="ftr" sz="quarter" idx="11"/>
          </p:nvPr>
        </p:nvSpPr>
        <p:spPr>
          <a:xfrm>
            <a:off x="3869268" y="6356350"/>
            <a:ext cx="5911517" cy="365125"/>
          </a:xfrm>
          <a:prstGeom prst="rect">
            <a:avLst/>
          </a:prstGeom>
        </p:spPr>
        <p:txBody>
          <a:bodyPr/>
          <a:lstStyle/>
          <a:p>
            <a:r>
              <a:rPr lang="en-US"/>
              <a:t>STAC 11</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10702313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a:xfrm>
            <a:off x="1808669" y="6356350"/>
            <a:ext cx="1974146" cy="365125"/>
          </a:xfrm>
          <a:prstGeom prst="rect">
            <a:avLst/>
          </a:prstGeom>
        </p:spPr>
        <p:txBody>
          <a:bodyPr/>
          <a:lstStyle/>
          <a:p>
            <a:r>
              <a:rPr lang="en-US"/>
              <a:t>6/30/2025 - 7/04/2025</a:t>
            </a:r>
            <a:endParaRPr lang="en-US" dirty="0"/>
          </a:p>
        </p:txBody>
      </p:sp>
      <p:sp>
        <p:nvSpPr>
          <p:cNvPr id="5" name="Footer Placeholder 4"/>
          <p:cNvSpPr>
            <a:spLocks noGrp="1"/>
          </p:cNvSpPr>
          <p:nvPr>
            <p:ph type="ftr" sz="quarter" idx="11"/>
          </p:nvPr>
        </p:nvSpPr>
        <p:spPr>
          <a:xfrm>
            <a:off x="3869268" y="6356350"/>
            <a:ext cx="5911517" cy="365125"/>
          </a:xfrm>
          <a:prstGeom prst="rect">
            <a:avLst/>
          </a:prstGeom>
        </p:spPr>
        <p:txBody>
          <a:bodyPr/>
          <a:lstStyle/>
          <a:p>
            <a:r>
              <a:rPr lang="en-US"/>
              <a:t>STAC 11</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9028718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fr-FR"/>
              <a:t>Modifiez le style du titre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a:xfrm>
            <a:off x="1808669" y="6356350"/>
            <a:ext cx="1974146" cy="365125"/>
          </a:xfrm>
          <a:prstGeom prst="rect">
            <a:avLst/>
          </a:prstGeom>
        </p:spPr>
        <p:txBody>
          <a:bodyPr/>
          <a:lstStyle/>
          <a:p>
            <a:r>
              <a:rPr lang="en-US"/>
              <a:t>6/30/2025 - 7/04/2025</a:t>
            </a:r>
            <a:endParaRPr lang="en-US" dirty="0"/>
          </a:p>
        </p:txBody>
      </p:sp>
      <p:sp>
        <p:nvSpPr>
          <p:cNvPr id="5" name="Footer Placeholder 4"/>
          <p:cNvSpPr>
            <a:spLocks noGrp="1"/>
          </p:cNvSpPr>
          <p:nvPr>
            <p:ph type="ftr" sz="quarter" idx="11"/>
          </p:nvPr>
        </p:nvSpPr>
        <p:spPr>
          <a:xfrm>
            <a:off x="3869268" y="6356350"/>
            <a:ext cx="5911517" cy="365125"/>
          </a:xfrm>
          <a:prstGeom prst="rect">
            <a:avLst/>
          </a:prstGeom>
        </p:spPr>
        <p:txBody>
          <a:bodyPr/>
          <a:lstStyle/>
          <a:p>
            <a:r>
              <a:rPr lang="en-US"/>
              <a:t>STAC 11</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3364688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8" name="Date Placeholder 7"/>
          <p:cNvSpPr>
            <a:spLocks noGrp="1"/>
          </p:cNvSpPr>
          <p:nvPr>
            <p:ph type="dt" sz="half" idx="10"/>
          </p:nvPr>
        </p:nvSpPr>
        <p:spPr>
          <a:xfrm>
            <a:off x="1808669" y="6356350"/>
            <a:ext cx="1974146" cy="365125"/>
          </a:xfrm>
          <a:prstGeom prst="rect">
            <a:avLst/>
          </a:prstGeom>
        </p:spPr>
        <p:txBody>
          <a:bodyPr/>
          <a:lstStyle/>
          <a:p>
            <a:r>
              <a:rPr lang="en-US"/>
              <a:t>6/30/2025 - 7/04/2025</a:t>
            </a:r>
            <a:endParaRPr lang="en-US" dirty="0"/>
          </a:p>
        </p:txBody>
      </p:sp>
      <p:sp>
        <p:nvSpPr>
          <p:cNvPr id="9" name="Footer Placeholder 8"/>
          <p:cNvSpPr>
            <a:spLocks noGrp="1"/>
          </p:cNvSpPr>
          <p:nvPr>
            <p:ph type="ftr" sz="quarter" idx="11"/>
          </p:nvPr>
        </p:nvSpPr>
        <p:spPr>
          <a:xfrm>
            <a:off x="3869268" y="6356350"/>
            <a:ext cx="5911517" cy="365125"/>
          </a:xfrm>
          <a:prstGeom prst="rect">
            <a:avLst/>
          </a:prstGeom>
        </p:spPr>
        <p:txBody>
          <a:bodyPr/>
          <a:lstStyle/>
          <a:p>
            <a:r>
              <a:rPr lang="en-US"/>
              <a:t>STAC 11</a:t>
            </a:r>
            <a:endParaRPr lang="en-US" dirty="0"/>
          </a:p>
        </p:txBody>
      </p:sp>
      <p:sp>
        <p:nvSpPr>
          <p:cNvPr id="10" name="Slide Number Placeholder 9"/>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148119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2" name="Date Placeholder 1"/>
          <p:cNvSpPr>
            <a:spLocks noGrp="1"/>
          </p:cNvSpPr>
          <p:nvPr>
            <p:ph type="dt" sz="half" idx="10"/>
          </p:nvPr>
        </p:nvSpPr>
        <p:spPr>
          <a:xfrm>
            <a:off x="1808669" y="6356350"/>
            <a:ext cx="1974146" cy="365125"/>
          </a:xfrm>
          <a:prstGeom prst="rect">
            <a:avLst/>
          </a:prstGeom>
        </p:spPr>
        <p:txBody>
          <a:bodyPr/>
          <a:lstStyle/>
          <a:p>
            <a:r>
              <a:rPr lang="en-US"/>
              <a:t>6/30/2025 - 7/04/2025</a:t>
            </a:r>
            <a:endParaRPr lang="en-US" dirty="0"/>
          </a:p>
        </p:txBody>
      </p:sp>
      <p:sp>
        <p:nvSpPr>
          <p:cNvPr id="11" name="Footer Placeholder 10"/>
          <p:cNvSpPr>
            <a:spLocks noGrp="1"/>
          </p:cNvSpPr>
          <p:nvPr>
            <p:ph type="ftr" sz="quarter" idx="11"/>
          </p:nvPr>
        </p:nvSpPr>
        <p:spPr>
          <a:xfrm>
            <a:off x="3869268" y="6356350"/>
            <a:ext cx="5911517" cy="365125"/>
          </a:xfrm>
          <a:prstGeom prst="rect">
            <a:avLst/>
          </a:prstGeom>
        </p:spPr>
        <p:txBody>
          <a:bodyPr/>
          <a:lstStyle/>
          <a:p>
            <a:r>
              <a:rPr lang="en-US"/>
              <a:t>STAC 11</a:t>
            </a:r>
            <a:endParaRPr lang="en-US" dirty="0"/>
          </a:p>
        </p:txBody>
      </p:sp>
      <p:sp>
        <p:nvSpPr>
          <p:cNvPr id="12" name="Slide Number Placeholder 11"/>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7832091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r-FR"/>
              <a:t>Modifiez le style du titre</a:t>
            </a:r>
            <a:endParaRPr lang="en-US" dirty="0"/>
          </a:p>
        </p:txBody>
      </p:sp>
      <p:sp>
        <p:nvSpPr>
          <p:cNvPr id="2" name="Date Placeholder 1"/>
          <p:cNvSpPr>
            <a:spLocks noGrp="1"/>
          </p:cNvSpPr>
          <p:nvPr>
            <p:ph type="dt" sz="half" idx="10"/>
          </p:nvPr>
        </p:nvSpPr>
        <p:spPr>
          <a:xfrm>
            <a:off x="1808669" y="6356350"/>
            <a:ext cx="1974146" cy="365125"/>
          </a:xfrm>
          <a:prstGeom prst="rect">
            <a:avLst/>
          </a:prstGeom>
        </p:spPr>
        <p:txBody>
          <a:bodyPr/>
          <a:lstStyle/>
          <a:p>
            <a:r>
              <a:rPr lang="en-US"/>
              <a:t>6/30/2025 - 7/04/2025</a:t>
            </a:r>
            <a:endParaRPr lang="en-US" dirty="0"/>
          </a:p>
        </p:txBody>
      </p:sp>
      <p:sp>
        <p:nvSpPr>
          <p:cNvPr id="7" name="Footer Placeholder 6"/>
          <p:cNvSpPr>
            <a:spLocks noGrp="1"/>
          </p:cNvSpPr>
          <p:nvPr>
            <p:ph type="ftr" sz="quarter" idx="11"/>
          </p:nvPr>
        </p:nvSpPr>
        <p:spPr>
          <a:xfrm>
            <a:off x="3869268" y="6356350"/>
            <a:ext cx="5911517" cy="365125"/>
          </a:xfrm>
          <a:prstGeom prst="rect">
            <a:avLst/>
          </a:prstGeom>
        </p:spPr>
        <p:txBody>
          <a:bodyPr/>
          <a:lstStyle/>
          <a:p>
            <a:r>
              <a:rPr lang="en-US"/>
              <a:t>STAC 11</a:t>
            </a:r>
            <a:endParaRPr lang="en-US" dirty="0"/>
          </a:p>
        </p:txBody>
      </p:sp>
      <p:sp>
        <p:nvSpPr>
          <p:cNvPr id="8" name="Slide Number Placeholder 7"/>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147236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1808669" y="6356350"/>
            <a:ext cx="1974146" cy="365125"/>
          </a:xfrm>
          <a:prstGeom prst="rect">
            <a:avLst/>
          </a:prstGeom>
        </p:spPr>
        <p:txBody>
          <a:bodyPr/>
          <a:lstStyle/>
          <a:p>
            <a:r>
              <a:rPr lang="en-US"/>
              <a:t>6/30/2025 - 7/04/2025</a:t>
            </a:r>
            <a:endParaRPr lang="en-US" dirty="0"/>
          </a:p>
        </p:txBody>
      </p:sp>
      <p:sp>
        <p:nvSpPr>
          <p:cNvPr id="6" name="Footer Placeholder 5"/>
          <p:cNvSpPr>
            <a:spLocks noGrp="1"/>
          </p:cNvSpPr>
          <p:nvPr>
            <p:ph type="ftr" sz="quarter" idx="11"/>
          </p:nvPr>
        </p:nvSpPr>
        <p:spPr>
          <a:xfrm>
            <a:off x="3869268" y="6356350"/>
            <a:ext cx="5911517" cy="365125"/>
          </a:xfrm>
          <a:prstGeom prst="rect">
            <a:avLst/>
          </a:prstGeom>
        </p:spPr>
        <p:txBody>
          <a:bodyPr/>
          <a:lstStyle/>
          <a:p>
            <a:r>
              <a:rPr lang="en-US"/>
              <a:t>STAC 11</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41780984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fr-FR"/>
              <a:t>Modifiez le style du titre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8" name="Date Placeholder 7"/>
          <p:cNvSpPr>
            <a:spLocks noGrp="1"/>
          </p:cNvSpPr>
          <p:nvPr>
            <p:ph type="dt" sz="half" idx="10"/>
          </p:nvPr>
        </p:nvSpPr>
        <p:spPr>
          <a:xfrm>
            <a:off x="1808669" y="6356350"/>
            <a:ext cx="1974146" cy="365125"/>
          </a:xfrm>
          <a:prstGeom prst="rect">
            <a:avLst/>
          </a:prstGeom>
        </p:spPr>
        <p:txBody>
          <a:bodyPr/>
          <a:lstStyle/>
          <a:p>
            <a:r>
              <a:rPr lang="en-US"/>
              <a:t>6/30/2025 - 7/04/2025</a:t>
            </a:r>
            <a:endParaRPr lang="en-US" dirty="0"/>
          </a:p>
        </p:txBody>
      </p:sp>
      <p:sp>
        <p:nvSpPr>
          <p:cNvPr id="9" name="Footer Placeholder 8"/>
          <p:cNvSpPr>
            <a:spLocks noGrp="1"/>
          </p:cNvSpPr>
          <p:nvPr>
            <p:ph type="ftr" sz="quarter" idx="11"/>
          </p:nvPr>
        </p:nvSpPr>
        <p:spPr>
          <a:xfrm>
            <a:off x="3869268" y="6356350"/>
            <a:ext cx="5911517" cy="365125"/>
          </a:xfrm>
          <a:prstGeom prst="rect">
            <a:avLst/>
          </a:prstGeom>
        </p:spPr>
        <p:txBody>
          <a:bodyPr/>
          <a:lstStyle/>
          <a:p>
            <a:r>
              <a:rPr lang="en-US"/>
              <a:t>STAC 11</a:t>
            </a:r>
            <a:endParaRPr lang="en-US" dirty="0"/>
          </a:p>
        </p:txBody>
      </p:sp>
      <p:sp>
        <p:nvSpPr>
          <p:cNvPr id="10" name="Slide Number Placeholder 9"/>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9895992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fr-FR"/>
              <a:t>Modifiez le style du titre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8" name="Date Placeholder 7"/>
          <p:cNvSpPr>
            <a:spLocks noGrp="1"/>
          </p:cNvSpPr>
          <p:nvPr>
            <p:ph type="dt" sz="half" idx="10"/>
          </p:nvPr>
        </p:nvSpPr>
        <p:spPr>
          <a:xfrm>
            <a:off x="1808669" y="6356350"/>
            <a:ext cx="1974146" cy="365125"/>
          </a:xfrm>
          <a:prstGeom prst="rect">
            <a:avLst/>
          </a:prstGeom>
        </p:spPr>
        <p:txBody>
          <a:bodyPr/>
          <a:lstStyle/>
          <a:p>
            <a:r>
              <a:rPr lang="en-US"/>
              <a:t>6/30/2025 - 7/04/2025</a:t>
            </a:r>
            <a:endParaRPr lang="en-US" dirty="0"/>
          </a:p>
        </p:txBody>
      </p:sp>
      <p:sp>
        <p:nvSpPr>
          <p:cNvPr id="9" name="Footer Placeholder 8"/>
          <p:cNvSpPr>
            <a:spLocks noGrp="1"/>
          </p:cNvSpPr>
          <p:nvPr>
            <p:ph type="ftr" sz="quarter" idx="11"/>
          </p:nvPr>
        </p:nvSpPr>
        <p:spPr>
          <a:xfrm>
            <a:off x="3499101" y="6356350"/>
            <a:ext cx="5911517" cy="365125"/>
          </a:xfrm>
          <a:prstGeom prst="rect">
            <a:avLst/>
          </a:prstGeom>
        </p:spPr>
        <p:txBody>
          <a:bodyPr/>
          <a:lstStyle/>
          <a:p>
            <a:r>
              <a:rPr lang="en-US"/>
              <a:t>STAC 11</a:t>
            </a:r>
            <a:endParaRPr lang="en-US" dirty="0"/>
          </a:p>
        </p:txBody>
      </p:sp>
      <p:sp>
        <p:nvSpPr>
          <p:cNvPr id="10" name="Slide Number Placeholder 9"/>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219437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fr-FR"/>
              <a:t>Modifiez le style du titre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r>
              <a:rPr lang="en-US"/>
              <a:t>6/30/2025 - 7/04/2025</a:t>
            </a:r>
            <a:endParaRPr lang="en-US" dirty="0"/>
          </a:p>
        </p:txBody>
      </p:sp>
      <p:sp>
        <p:nvSpPr>
          <p:cNvPr id="5" name="Footer Placeholder 4"/>
          <p:cNvSpPr>
            <a:spLocks noGrp="1"/>
          </p:cNvSpPr>
          <p:nvPr>
            <p:ph type="ftr" sz="quarter" idx="11"/>
          </p:nvPr>
        </p:nvSpPr>
        <p:spPr/>
        <p:txBody>
          <a:bodyPr/>
          <a:lstStyle/>
          <a:p>
            <a:r>
              <a:rPr lang="en-US"/>
              <a:t>STAC 11</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7316083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a:xfrm>
            <a:off x="1808669" y="6356350"/>
            <a:ext cx="1974146" cy="365125"/>
          </a:xfrm>
          <a:prstGeom prst="rect">
            <a:avLst/>
          </a:prstGeom>
        </p:spPr>
        <p:txBody>
          <a:bodyPr/>
          <a:lstStyle/>
          <a:p>
            <a:r>
              <a:rPr lang="en-US"/>
              <a:t>6/30/2025 - 7/04/2025</a:t>
            </a:r>
            <a:endParaRPr lang="en-US" dirty="0"/>
          </a:p>
        </p:txBody>
      </p:sp>
      <p:sp>
        <p:nvSpPr>
          <p:cNvPr id="8" name="Footer Placeholder 7"/>
          <p:cNvSpPr>
            <a:spLocks noGrp="1"/>
          </p:cNvSpPr>
          <p:nvPr>
            <p:ph type="ftr" sz="quarter" idx="11"/>
          </p:nvPr>
        </p:nvSpPr>
        <p:spPr>
          <a:xfrm>
            <a:off x="3869268" y="6356350"/>
            <a:ext cx="5911517" cy="365125"/>
          </a:xfrm>
          <a:prstGeom prst="rect">
            <a:avLst/>
          </a:prstGeom>
        </p:spPr>
        <p:txBody>
          <a:bodyPr/>
          <a:lstStyle/>
          <a:p>
            <a:r>
              <a:rPr lang="en-US"/>
              <a:t>STAC 11</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7934234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a:xfrm>
            <a:off x="1808669" y="6356350"/>
            <a:ext cx="1974146" cy="365125"/>
          </a:xfrm>
          <a:prstGeom prst="rect">
            <a:avLst/>
          </a:prstGeom>
        </p:spPr>
        <p:txBody>
          <a:bodyPr/>
          <a:lstStyle/>
          <a:p>
            <a:r>
              <a:rPr lang="en-US"/>
              <a:t>6/30/2025 - 7/04/2025</a:t>
            </a:r>
            <a:endParaRPr lang="en-US" dirty="0"/>
          </a:p>
        </p:txBody>
      </p:sp>
      <p:sp>
        <p:nvSpPr>
          <p:cNvPr id="8" name="Footer Placeholder 7"/>
          <p:cNvSpPr>
            <a:spLocks noGrp="1"/>
          </p:cNvSpPr>
          <p:nvPr>
            <p:ph type="ftr" sz="quarter" idx="11"/>
          </p:nvPr>
        </p:nvSpPr>
        <p:spPr>
          <a:xfrm>
            <a:off x="3869268" y="6356350"/>
            <a:ext cx="5911517" cy="365125"/>
          </a:xfrm>
          <a:prstGeom prst="rect">
            <a:avLst/>
          </a:prstGeom>
        </p:spPr>
        <p:txBody>
          <a:bodyPr/>
          <a:lstStyle/>
          <a:p>
            <a:r>
              <a:rPr lang="en-US"/>
              <a:t>STAC 11</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39154871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a:xfrm>
            <a:off x="1808669" y="6356350"/>
            <a:ext cx="1974146" cy="365125"/>
          </a:xfrm>
          <a:prstGeom prst="rect">
            <a:avLst/>
          </a:prstGeom>
        </p:spPr>
        <p:txBody>
          <a:bodyPr/>
          <a:lstStyle/>
          <a:p>
            <a:r>
              <a:rPr lang="en-US"/>
              <a:t>6/30/2025 - 7/04/2025</a:t>
            </a:r>
            <a:endParaRPr lang="en-US" dirty="0"/>
          </a:p>
        </p:txBody>
      </p:sp>
      <p:sp>
        <p:nvSpPr>
          <p:cNvPr id="5" name="Footer Placeholder 4"/>
          <p:cNvSpPr>
            <a:spLocks noGrp="1"/>
          </p:cNvSpPr>
          <p:nvPr>
            <p:ph type="ftr" sz="quarter" idx="11"/>
          </p:nvPr>
        </p:nvSpPr>
        <p:spPr>
          <a:xfrm>
            <a:off x="3869268" y="6356350"/>
            <a:ext cx="5911517" cy="365125"/>
          </a:xfrm>
          <a:prstGeom prst="rect">
            <a:avLst/>
          </a:prstGeom>
        </p:spPr>
        <p:txBody>
          <a:bodyPr/>
          <a:lstStyle/>
          <a:p>
            <a:r>
              <a:rPr lang="en-US"/>
              <a:t>STAC 11</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5995557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fr-FR"/>
              <a:t>Modifiez le style du titre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a:xfrm>
            <a:off x="1808669" y="6356350"/>
            <a:ext cx="1974146" cy="365125"/>
          </a:xfrm>
          <a:prstGeom prst="rect">
            <a:avLst/>
          </a:prstGeom>
        </p:spPr>
        <p:txBody>
          <a:bodyPr/>
          <a:lstStyle/>
          <a:p>
            <a:r>
              <a:rPr lang="en-US"/>
              <a:t>6/30/2025 - 7/04/2025</a:t>
            </a:r>
            <a:endParaRPr lang="en-US" dirty="0"/>
          </a:p>
        </p:txBody>
      </p:sp>
      <p:sp>
        <p:nvSpPr>
          <p:cNvPr id="5" name="Footer Placeholder 4"/>
          <p:cNvSpPr>
            <a:spLocks noGrp="1"/>
          </p:cNvSpPr>
          <p:nvPr>
            <p:ph type="ftr" sz="quarter" idx="11"/>
          </p:nvPr>
        </p:nvSpPr>
        <p:spPr>
          <a:xfrm>
            <a:off x="3869268" y="6356350"/>
            <a:ext cx="5911517" cy="365125"/>
          </a:xfrm>
          <a:prstGeom prst="rect">
            <a:avLst/>
          </a:prstGeom>
        </p:spPr>
        <p:txBody>
          <a:bodyPr/>
          <a:lstStyle/>
          <a:p>
            <a:r>
              <a:rPr lang="en-US"/>
              <a:t>STAC 11</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8579400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8" name="Date Placeholder 7"/>
          <p:cNvSpPr>
            <a:spLocks noGrp="1"/>
          </p:cNvSpPr>
          <p:nvPr>
            <p:ph type="dt" sz="half" idx="10"/>
          </p:nvPr>
        </p:nvSpPr>
        <p:spPr>
          <a:xfrm>
            <a:off x="1808669" y="6356350"/>
            <a:ext cx="1974146" cy="365125"/>
          </a:xfrm>
          <a:prstGeom prst="rect">
            <a:avLst/>
          </a:prstGeom>
        </p:spPr>
        <p:txBody>
          <a:bodyPr/>
          <a:lstStyle/>
          <a:p>
            <a:r>
              <a:rPr lang="en-US"/>
              <a:t>6/30/2025 - 7/04/2025</a:t>
            </a:r>
            <a:endParaRPr lang="en-US" dirty="0"/>
          </a:p>
        </p:txBody>
      </p:sp>
      <p:sp>
        <p:nvSpPr>
          <p:cNvPr id="9" name="Footer Placeholder 8"/>
          <p:cNvSpPr>
            <a:spLocks noGrp="1"/>
          </p:cNvSpPr>
          <p:nvPr>
            <p:ph type="ftr" sz="quarter" idx="11"/>
          </p:nvPr>
        </p:nvSpPr>
        <p:spPr>
          <a:xfrm>
            <a:off x="3869268" y="6356350"/>
            <a:ext cx="5911517" cy="365125"/>
          </a:xfrm>
          <a:prstGeom prst="rect">
            <a:avLst/>
          </a:prstGeom>
        </p:spPr>
        <p:txBody>
          <a:bodyPr/>
          <a:lstStyle/>
          <a:p>
            <a:r>
              <a:rPr lang="en-US"/>
              <a:t>STAC 11</a:t>
            </a:r>
            <a:endParaRPr lang="en-US" dirty="0"/>
          </a:p>
        </p:txBody>
      </p:sp>
      <p:sp>
        <p:nvSpPr>
          <p:cNvPr id="10" name="Slide Number Placeholder 9"/>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7498300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2" name="Date Placeholder 1"/>
          <p:cNvSpPr>
            <a:spLocks noGrp="1"/>
          </p:cNvSpPr>
          <p:nvPr>
            <p:ph type="dt" sz="half" idx="10"/>
          </p:nvPr>
        </p:nvSpPr>
        <p:spPr>
          <a:xfrm>
            <a:off x="1808669" y="6356350"/>
            <a:ext cx="1974146" cy="365125"/>
          </a:xfrm>
          <a:prstGeom prst="rect">
            <a:avLst/>
          </a:prstGeom>
        </p:spPr>
        <p:txBody>
          <a:bodyPr/>
          <a:lstStyle/>
          <a:p>
            <a:r>
              <a:rPr lang="en-US"/>
              <a:t>6/30/2025 - 7/04/2025</a:t>
            </a:r>
            <a:endParaRPr lang="en-US" dirty="0"/>
          </a:p>
        </p:txBody>
      </p:sp>
      <p:sp>
        <p:nvSpPr>
          <p:cNvPr id="11" name="Footer Placeholder 10"/>
          <p:cNvSpPr>
            <a:spLocks noGrp="1"/>
          </p:cNvSpPr>
          <p:nvPr>
            <p:ph type="ftr" sz="quarter" idx="11"/>
          </p:nvPr>
        </p:nvSpPr>
        <p:spPr>
          <a:xfrm>
            <a:off x="3869268" y="6356350"/>
            <a:ext cx="5911517" cy="365125"/>
          </a:xfrm>
          <a:prstGeom prst="rect">
            <a:avLst/>
          </a:prstGeom>
        </p:spPr>
        <p:txBody>
          <a:bodyPr/>
          <a:lstStyle/>
          <a:p>
            <a:r>
              <a:rPr lang="en-US"/>
              <a:t>STAC 11</a:t>
            </a:r>
            <a:endParaRPr lang="en-US" dirty="0"/>
          </a:p>
        </p:txBody>
      </p:sp>
      <p:sp>
        <p:nvSpPr>
          <p:cNvPr id="12" name="Slide Number Placeholder 11"/>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6901164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r-FR"/>
              <a:t>Modifiez le style du titre</a:t>
            </a:r>
            <a:endParaRPr lang="en-US" dirty="0"/>
          </a:p>
        </p:txBody>
      </p:sp>
      <p:sp>
        <p:nvSpPr>
          <p:cNvPr id="2" name="Date Placeholder 1"/>
          <p:cNvSpPr>
            <a:spLocks noGrp="1"/>
          </p:cNvSpPr>
          <p:nvPr>
            <p:ph type="dt" sz="half" idx="10"/>
          </p:nvPr>
        </p:nvSpPr>
        <p:spPr>
          <a:xfrm>
            <a:off x="1808669" y="6356350"/>
            <a:ext cx="1974146" cy="365125"/>
          </a:xfrm>
          <a:prstGeom prst="rect">
            <a:avLst/>
          </a:prstGeom>
        </p:spPr>
        <p:txBody>
          <a:bodyPr/>
          <a:lstStyle/>
          <a:p>
            <a:r>
              <a:rPr lang="en-US"/>
              <a:t>6/30/2025 - 7/04/2025</a:t>
            </a:r>
            <a:endParaRPr lang="en-US" dirty="0"/>
          </a:p>
        </p:txBody>
      </p:sp>
      <p:sp>
        <p:nvSpPr>
          <p:cNvPr id="7" name="Footer Placeholder 6"/>
          <p:cNvSpPr>
            <a:spLocks noGrp="1"/>
          </p:cNvSpPr>
          <p:nvPr>
            <p:ph type="ftr" sz="quarter" idx="11"/>
          </p:nvPr>
        </p:nvSpPr>
        <p:spPr>
          <a:xfrm>
            <a:off x="3869268" y="6356350"/>
            <a:ext cx="5911517" cy="365125"/>
          </a:xfrm>
          <a:prstGeom prst="rect">
            <a:avLst/>
          </a:prstGeom>
        </p:spPr>
        <p:txBody>
          <a:bodyPr/>
          <a:lstStyle/>
          <a:p>
            <a:r>
              <a:rPr lang="en-US"/>
              <a:t>STAC 11</a:t>
            </a:r>
            <a:endParaRPr lang="en-US" dirty="0"/>
          </a:p>
        </p:txBody>
      </p:sp>
      <p:sp>
        <p:nvSpPr>
          <p:cNvPr id="8" name="Slide Number Placeholder 7"/>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8639608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1808669" y="6356350"/>
            <a:ext cx="1974146" cy="365125"/>
          </a:xfrm>
          <a:prstGeom prst="rect">
            <a:avLst/>
          </a:prstGeom>
        </p:spPr>
        <p:txBody>
          <a:bodyPr/>
          <a:lstStyle/>
          <a:p>
            <a:r>
              <a:rPr lang="en-US"/>
              <a:t>6/30/2025 - 7/04/2025</a:t>
            </a:r>
            <a:endParaRPr lang="en-US" dirty="0"/>
          </a:p>
        </p:txBody>
      </p:sp>
      <p:sp>
        <p:nvSpPr>
          <p:cNvPr id="6" name="Footer Placeholder 5"/>
          <p:cNvSpPr>
            <a:spLocks noGrp="1"/>
          </p:cNvSpPr>
          <p:nvPr>
            <p:ph type="ftr" sz="quarter" idx="11"/>
          </p:nvPr>
        </p:nvSpPr>
        <p:spPr>
          <a:xfrm>
            <a:off x="3869268" y="6356350"/>
            <a:ext cx="5911517" cy="365125"/>
          </a:xfrm>
          <a:prstGeom prst="rect">
            <a:avLst/>
          </a:prstGeom>
        </p:spPr>
        <p:txBody>
          <a:bodyPr/>
          <a:lstStyle/>
          <a:p>
            <a:r>
              <a:rPr lang="en-US"/>
              <a:t>STAC 11</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5537823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fr-FR"/>
              <a:t>Modifiez le style du titre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8" name="Date Placeholder 7"/>
          <p:cNvSpPr>
            <a:spLocks noGrp="1"/>
          </p:cNvSpPr>
          <p:nvPr>
            <p:ph type="dt" sz="half" idx="10"/>
          </p:nvPr>
        </p:nvSpPr>
        <p:spPr>
          <a:xfrm>
            <a:off x="1808669" y="6356350"/>
            <a:ext cx="1974146" cy="365125"/>
          </a:xfrm>
          <a:prstGeom prst="rect">
            <a:avLst/>
          </a:prstGeom>
        </p:spPr>
        <p:txBody>
          <a:bodyPr/>
          <a:lstStyle/>
          <a:p>
            <a:r>
              <a:rPr lang="en-US"/>
              <a:t>6/30/2025 - 7/04/2025</a:t>
            </a:r>
            <a:endParaRPr lang="en-US" dirty="0"/>
          </a:p>
        </p:txBody>
      </p:sp>
      <p:sp>
        <p:nvSpPr>
          <p:cNvPr id="9" name="Footer Placeholder 8"/>
          <p:cNvSpPr>
            <a:spLocks noGrp="1"/>
          </p:cNvSpPr>
          <p:nvPr>
            <p:ph type="ftr" sz="quarter" idx="11"/>
          </p:nvPr>
        </p:nvSpPr>
        <p:spPr>
          <a:xfrm>
            <a:off x="3869268" y="6356350"/>
            <a:ext cx="5911517" cy="365125"/>
          </a:xfrm>
          <a:prstGeom prst="rect">
            <a:avLst/>
          </a:prstGeom>
        </p:spPr>
        <p:txBody>
          <a:bodyPr/>
          <a:lstStyle/>
          <a:p>
            <a:r>
              <a:rPr lang="en-US"/>
              <a:t>STAC 11</a:t>
            </a:r>
            <a:endParaRPr lang="en-US" dirty="0"/>
          </a:p>
        </p:txBody>
      </p:sp>
      <p:sp>
        <p:nvSpPr>
          <p:cNvPr id="10" name="Slide Number Placeholder 9"/>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80232620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fr-FR"/>
              <a:t>Modifiez le style du titre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8" name="Date Placeholder 7"/>
          <p:cNvSpPr>
            <a:spLocks noGrp="1"/>
          </p:cNvSpPr>
          <p:nvPr>
            <p:ph type="dt" sz="half" idx="10"/>
          </p:nvPr>
        </p:nvSpPr>
        <p:spPr>
          <a:xfrm>
            <a:off x="1808669" y="6356350"/>
            <a:ext cx="1974146" cy="365125"/>
          </a:xfrm>
          <a:prstGeom prst="rect">
            <a:avLst/>
          </a:prstGeom>
        </p:spPr>
        <p:txBody>
          <a:bodyPr/>
          <a:lstStyle/>
          <a:p>
            <a:r>
              <a:rPr lang="en-US"/>
              <a:t>6/30/2025 - 7/04/2025</a:t>
            </a:r>
            <a:endParaRPr lang="en-US" dirty="0"/>
          </a:p>
        </p:txBody>
      </p:sp>
      <p:sp>
        <p:nvSpPr>
          <p:cNvPr id="9" name="Footer Placeholder 8"/>
          <p:cNvSpPr>
            <a:spLocks noGrp="1"/>
          </p:cNvSpPr>
          <p:nvPr>
            <p:ph type="ftr" sz="quarter" idx="11"/>
          </p:nvPr>
        </p:nvSpPr>
        <p:spPr>
          <a:xfrm>
            <a:off x="3499101" y="6356350"/>
            <a:ext cx="5911517" cy="365125"/>
          </a:xfrm>
          <a:prstGeom prst="rect">
            <a:avLst/>
          </a:prstGeom>
        </p:spPr>
        <p:txBody>
          <a:bodyPr/>
          <a:lstStyle/>
          <a:p>
            <a:r>
              <a:rPr lang="en-US"/>
              <a:t>STAC 11</a:t>
            </a:r>
            <a:endParaRPr lang="en-US" dirty="0"/>
          </a:p>
        </p:txBody>
      </p:sp>
      <p:sp>
        <p:nvSpPr>
          <p:cNvPr id="10" name="Slide Number Placeholder 9"/>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658221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8" name="Date Placeholder 7"/>
          <p:cNvSpPr>
            <a:spLocks noGrp="1"/>
          </p:cNvSpPr>
          <p:nvPr>
            <p:ph type="dt" sz="half" idx="10"/>
          </p:nvPr>
        </p:nvSpPr>
        <p:spPr/>
        <p:txBody>
          <a:bodyPr/>
          <a:lstStyle/>
          <a:p>
            <a:r>
              <a:rPr lang="en-US"/>
              <a:t>6/30/2025 - 7/04/2025</a:t>
            </a:r>
            <a:endParaRPr lang="en-US" dirty="0"/>
          </a:p>
        </p:txBody>
      </p:sp>
      <p:sp>
        <p:nvSpPr>
          <p:cNvPr id="9" name="Footer Placeholder 8"/>
          <p:cNvSpPr>
            <a:spLocks noGrp="1"/>
          </p:cNvSpPr>
          <p:nvPr>
            <p:ph type="ftr" sz="quarter" idx="11"/>
          </p:nvPr>
        </p:nvSpPr>
        <p:spPr/>
        <p:txBody>
          <a:bodyPr/>
          <a:lstStyle/>
          <a:p>
            <a:r>
              <a:rPr lang="en-US"/>
              <a:t>STAC 11</a:t>
            </a:r>
            <a:endParaRPr lang="en-US" dirty="0"/>
          </a:p>
        </p:txBody>
      </p:sp>
      <p:sp>
        <p:nvSpPr>
          <p:cNvPr id="10" name="Slide Number Placeholder 9"/>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40306709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a:xfrm>
            <a:off x="1808669" y="6356350"/>
            <a:ext cx="1974146" cy="365125"/>
          </a:xfrm>
          <a:prstGeom prst="rect">
            <a:avLst/>
          </a:prstGeom>
        </p:spPr>
        <p:txBody>
          <a:bodyPr/>
          <a:lstStyle/>
          <a:p>
            <a:r>
              <a:rPr lang="en-US"/>
              <a:t>6/30/2025 - 7/04/2025</a:t>
            </a:r>
            <a:endParaRPr lang="en-US" dirty="0"/>
          </a:p>
        </p:txBody>
      </p:sp>
      <p:sp>
        <p:nvSpPr>
          <p:cNvPr id="8" name="Footer Placeholder 7"/>
          <p:cNvSpPr>
            <a:spLocks noGrp="1"/>
          </p:cNvSpPr>
          <p:nvPr>
            <p:ph type="ftr" sz="quarter" idx="11"/>
          </p:nvPr>
        </p:nvSpPr>
        <p:spPr>
          <a:xfrm>
            <a:off x="3869268" y="6356350"/>
            <a:ext cx="5911517" cy="365125"/>
          </a:xfrm>
          <a:prstGeom prst="rect">
            <a:avLst/>
          </a:prstGeom>
        </p:spPr>
        <p:txBody>
          <a:bodyPr/>
          <a:lstStyle/>
          <a:p>
            <a:r>
              <a:rPr lang="en-US"/>
              <a:t>STAC 11</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1185013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a:xfrm>
            <a:off x="1808669" y="6356350"/>
            <a:ext cx="1974146" cy="365125"/>
          </a:xfrm>
          <a:prstGeom prst="rect">
            <a:avLst/>
          </a:prstGeom>
        </p:spPr>
        <p:txBody>
          <a:bodyPr/>
          <a:lstStyle/>
          <a:p>
            <a:r>
              <a:rPr lang="en-US"/>
              <a:t>6/30/2025 - 7/04/2025</a:t>
            </a:r>
            <a:endParaRPr lang="en-US" dirty="0"/>
          </a:p>
        </p:txBody>
      </p:sp>
      <p:sp>
        <p:nvSpPr>
          <p:cNvPr id="8" name="Footer Placeholder 7"/>
          <p:cNvSpPr>
            <a:spLocks noGrp="1"/>
          </p:cNvSpPr>
          <p:nvPr>
            <p:ph type="ftr" sz="quarter" idx="11"/>
          </p:nvPr>
        </p:nvSpPr>
        <p:spPr>
          <a:xfrm>
            <a:off x="3869268" y="6356350"/>
            <a:ext cx="5911517" cy="365125"/>
          </a:xfrm>
          <a:prstGeom prst="rect">
            <a:avLst/>
          </a:prstGeom>
        </p:spPr>
        <p:txBody>
          <a:bodyPr/>
          <a:lstStyle/>
          <a:p>
            <a:r>
              <a:rPr lang="en-US"/>
              <a:t>STAC 11</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50791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2" name="Date Placeholder 1"/>
          <p:cNvSpPr>
            <a:spLocks noGrp="1"/>
          </p:cNvSpPr>
          <p:nvPr>
            <p:ph type="dt" sz="half" idx="10"/>
          </p:nvPr>
        </p:nvSpPr>
        <p:spPr/>
        <p:txBody>
          <a:bodyPr/>
          <a:lstStyle/>
          <a:p>
            <a:r>
              <a:rPr lang="en-US"/>
              <a:t>6/30/2025 - 7/04/2025</a:t>
            </a:r>
            <a:endParaRPr lang="en-US" dirty="0"/>
          </a:p>
        </p:txBody>
      </p:sp>
      <p:sp>
        <p:nvSpPr>
          <p:cNvPr id="11" name="Footer Placeholder 10"/>
          <p:cNvSpPr>
            <a:spLocks noGrp="1"/>
          </p:cNvSpPr>
          <p:nvPr>
            <p:ph type="ftr" sz="quarter" idx="11"/>
          </p:nvPr>
        </p:nvSpPr>
        <p:spPr/>
        <p:txBody>
          <a:bodyPr/>
          <a:lstStyle/>
          <a:p>
            <a:r>
              <a:rPr lang="en-US"/>
              <a:t>STAC 11</a:t>
            </a:r>
            <a:endParaRPr lang="en-US" dirty="0"/>
          </a:p>
        </p:txBody>
      </p:sp>
      <p:sp>
        <p:nvSpPr>
          <p:cNvPr id="12" name="Slide Number Placeholder 11"/>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4272572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r-FR"/>
              <a:t>Modifiez le style du titre</a:t>
            </a:r>
            <a:endParaRPr lang="en-US" dirty="0"/>
          </a:p>
        </p:txBody>
      </p:sp>
      <p:sp>
        <p:nvSpPr>
          <p:cNvPr id="2" name="Date Placeholder 1"/>
          <p:cNvSpPr>
            <a:spLocks noGrp="1"/>
          </p:cNvSpPr>
          <p:nvPr>
            <p:ph type="dt" sz="half" idx="10"/>
          </p:nvPr>
        </p:nvSpPr>
        <p:spPr/>
        <p:txBody>
          <a:bodyPr/>
          <a:lstStyle/>
          <a:p>
            <a:r>
              <a:rPr lang="en-US"/>
              <a:t>6/30/2025 - 7/04/2025</a:t>
            </a:r>
            <a:endParaRPr lang="en-US" dirty="0"/>
          </a:p>
        </p:txBody>
      </p:sp>
      <p:sp>
        <p:nvSpPr>
          <p:cNvPr id="7" name="Footer Placeholder 6"/>
          <p:cNvSpPr>
            <a:spLocks noGrp="1"/>
          </p:cNvSpPr>
          <p:nvPr>
            <p:ph type="ftr" sz="quarter" idx="11"/>
          </p:nvPr>
        </p:nvSpPr>
        <p:spPr/>
        <p:txBody>
          <a:bodyPr/>
          <a:lstStyle/>
          <a:p>
            <a:r>
              <a:rPr lang="en-US"/>
              <a:t>STAC 11</a:t>
            </a:r>
            <a:endParaRPr lang="en-US" dirty="0"/>
          </a:p>
        </p:txBody>
      </p:sp>
      <p:sp>
        <p:nvSpPr>
          <p:cNvPr id="8" name="Slide Number Placeholder 7"/>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9707315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a:t>6/30/2025 - 7/04/2025</a:t>
            </a:r>
            <a:endParaRPr lang="en-US" dirty="0"/>
          </a:p>
        </p:txBody>
      </p:sp>
      <p:sp>
        <p:nvSpPr>
          <p:cNvPr id="6" name="Footer Placeholder 5"/>
          <p:cNvSpPr>
            <a:spLocks noGrp="1"/>
          </p:cNvSpPr>
          <p:nvPr>
            <p:ph type="ftr" sz="quarter" idx="11"/>
          </p:nvPr>
        </p:nvSpPr>
        <p:spPr/>
        <p:txBody>
          <a:bodyPr/>
          <a:lstStyle/>
          <a:p>
            <a:r>
              <a:rPr lang="en-US"/>
              <a:t>STAC 11</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867256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fr-FR"/>
              <a:t>Modifiez le style du titre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8" name="Date Placeholder 7"/>
          <p:cNvSpPr>
            <a:spLocks noGrp="1"/>
          </p:cNvSpPr>
          <p:nvPr>
            <p:ph type="dt" sz="half" idx="10"/>
          </p:nvPr>
        </p:nvSpPr>
        <p:spPr/>
        <p:txBody>
          <a:bodyPr/>
          <a:lstStyle/>
          <a:p>
            <a:r>
              <a:rPr lang="en-US"/>
              <a:t>6/30/2025 - 7/04/2025</a:t>
            </a:r>
            <a:endParaRPr lang="en-US" dirty="0"/>
          </a:p>
        </p:txBody>
      </p:sp>
      <p:sp>
        <p:nvSpPr>
          <p:cNvPr id="9" name="Footer Placeholder 8"/>
          <p:cNvSpPr>
            <a:spLocks noGrp="1"/>
          </p:cNvSpPr>
          <p:nvPr>
            <p:ph type="ftr" sz="quarter" idx="11"/>
          </p:nvPr>
        </p:nvSpPr>
        <p:spPr/>
        <p:txBody>
          <a:bodyPr/>
          <a:lstStyle/>
          <a:p>
            <a:r>
              <a:rPr lang="en-US"/>
              <a:t>STAC 11</a:t>
            </a:r>
            <a:endParaRPr lang="en-US" dirty="0"/>
          </a:p>
        </p:txBody>
      </p:sp>
      <p:sp>
        <p:nvSpPr>
          <p:cNvPr id="10" name="Slide Number Placeholder 9"/>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528452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fr-FR"/>
              <a:t>Modifiez le style du titre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8" name="Date Placeholder 7"/>
          <p:cNvSpPr>
            <a:spLocks noGrp="1"/>
          </p:cNvSpPr>
          <p:nvPr>
            <p:ph type="dt" sz="half" idx="10"/>
          </p:nvPr>
        </p:nvSpPr>
        <p:spPr/>
        <p:txBody>
          <a:bodyPr/>
          <a:lstStyle/>
          <a:p>
            <a:r>
              <a:rPr lang="en-US"/>
              <a:t>6/30/2025 - 7/04/2025</a:t>
            </a:r>
            <a:endParaRPr lang="en-US" dirty="0"/>
          </a:p>
        </p:txBody>
      </p:sp>
      <p:sp>
        <p:nvSpPr>
          <p:cNvPr id="9" name="Footer Placeholder 8"/>
          <p:cNvSpPr>
            <a:spLocks noGrp="1"/>
          </p:cNvSpPr>
          <p:nvPr>
            <p:ph type="ftr" sz="quarter" idx="11"/>
          </p:nvPr>
        </p:nvSpPr>
        <p:spPr>
          <a:xfrm>
            <a:off x="3499101" y="6356350"/>
            <a:ext cx="5911517" cy="365125"/>
          </a:xfrm>
        </p:spPr>
        <p:txBody>
          <a:bodyPr/>
          <a:lstStyle/>
          <a:p>
            <a:r>
              <a:rPr lang="en-US"/>
              <a:t>STAC 11</a:t>
            </a:r>
            <a:endParaRPr lang="en-US" dirty="0"/>
          </a:p>
        </p:txBody>
      </p:sp>
      <p:sp>
        <p:nvSpPr>
          <p:cNvPr id="10" name="Slide Number Placeholder 9"/>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173368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jpe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7.png"/><Relationship Id="rId17" Type="http://schemas.microsoft.com/office/2007/relationships/hdphoto" Target="../media/hdphoto1.wdp"/><Relationship Id="rId2" Type="http://schemas.openxmlformats.org/officeDocument/2006/relationships/slideLayout" Target="../slideLayouts/slideLayout13.xml"/><Relationship Id="rId16" Type="http://schemas.openxmlformats.org/officeDocument/2006/relationships/image" Target="../media/image8.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5" Type="http://schemas.openxmlformats.org/officeDocument/2006/relationships/image" Target="../media/image5.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image" Target="../media/image3.png"/><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image" Target="../media/image9.png"/><Relationship Id="rId2" Type="http://schemas.openxmlformats.org/officeDocument/2006/relationships/slideLayout" Target="../slideLayouts/slideLayout23.xml"/><Relationship Id="rId16" Type="http://schemas.openxmlformats.org/officeDocument/2006/relationships/image" Target="../media/image10.png"/><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heme" Target="../theme/theme3.xml"/><Relationship Id="rId5" Type="http://schemas.openxmlformats.org/officeDocument/2006/relationships/slideLayout" Target="../slideLayouts/slideLayout26.xml"/><Relationship Id="rId15" Type="http://schemas.openxmlformats.org/officeDocument/2006/relationships/image" Target="../media/image5.jpeg"/><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image" Target="../media/image3.png"/><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image" Target="../media/image11.png"/><Relationship Id="rId2" Type="http://schemas.openxmlformats.org/officeDocument/2006/relationships/slideLayout" Target="../slideLayouts/slideLayout33.xml"/><Relationship Id="rId16" Type="http://schemas.openxmlformats.org/officeDocument/2006/relationships/image" Target="../media/image12.png"/><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theme" Target="../theme/theme4.xml"/><Relationship Id="rId5" Type="http://schemas.openxmlformats.org/officeDocument/2006/relationships/slideLayout" Target="../slideLayouts/slideLayout36.xml"/><Relationship Id="rId15" Type="http://schemas.openxmlformats.org/officeDocument/2006/relationships/image" Target="../media/image5.jpeg"/><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F3CB319F-6031-E272-C7A1-78E96FFDECCD}"/>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0297" y="-10837"/>
            <a:ext cx="6030698" cy="6030698"/>
          </a:xfrm>
          <a:prstGeom prst="rect">
            <a:avLst/>
          </a:prstGeom>
        </p:spPr>
      </p:pic>
      <p:pic>
        <p:nvPicPr>
          <p:cNvPr id="9" name="Image 8">
            <a:extLst>
              <a:ext uri="{FF2B5EF4-FFF2-40B4-BE49-F238E27FC236}">
                <a16:creationId xmlns:a16="http://schemas.microsoft.com/office/drawing/2014/main" id="{06E7E984-DCBF-750C-71E1-DCC0F026225F}"/>
              </a:ext>
            </a:extLst>
          </p:cNvPr>
          <p:cNvPicPr>
            <a:picLocks noChangeAspect="1"/>
          </p:cNvPicPr>
          <p:nvPr/>
        </p:nvPicPr>
        <p:blipFill>
          <a:blip r:embed="rId14">
            <a:alphaModFix amt="35000"/>
            <a:extLst>
              <a:ext uri="{28A0092B-C50C-407E-A947-70E740481C1C}">
                <a14:useLocalDpi xmlns:a14="http://schemas.microsoft.com/office/drawing/2010/main" val="0"/>
              </a:ext>
            </a:extLst>
          </a:blip>
          <a:stretch>
            <a:fillRect/>
          </a:stretch>
        </p:blipFill>
        <p:spPr>
          <a:xfrm>
            <a:off x="185052" y="-45949"/>
            <a:ext cx="3969737" cy="3490931"/>
          </a:xfrm>
          <a:prstGeom prst="rect">
            <a:avLst/>
          </a:prstGeom>
        </p:spPr>
      </p:pic>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fr-FR" dirty="0"/>
              <a:t>Modifiez le style du titre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590693" y="864108"/>
            <a:ext cx="7593775" cy="5120640"/>
          </a:xfrm>
          <a:prstGeom prst="rect">
            <a:avLst/>
          </a:prstGeom>
        </p:spPr>
        <p:txBody>
          <a:bodyPr vert="horz" lIns="91440" tIns="45720" rIns="91440" bIns="45720" rtlCol="0" anchor="ctr">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2"/>
          </p:nvPr>
        </p:nvSpPr>
        <p:spPr>
          <a:xfrm>
            <a:off x="1952366" y="6357928"/>
            <a:ext cx="1752358" cy="365125"/>
          </a:xfrm>
          <a:prstGeom prst="rect">
            <a:avLst/>
          </a:prstGeom>
        </p:spPr>
        <p:txBody>
          <a:bodyPr vert="horz" lIns="91440" tIns="45720" rIns="91440" bIns="45720" rtlCol="0" anchor="ctr"/>
          <a:lstStyle>
            <a:lvl1pPr algn="l">
              <a:defRPr sz="1100">
                <a:solidFill>
                  <a:schemeClr val="tx1">
                    <a:lumMod val="50000"/>
                    <a:lumOff val="50000"/>
                  </a:schemeClr>
                </a:solidFill>
                <a:latin typeface="Helvetica" pitchFamily="2" charset="0"/>
              </a:defRPr>
            </a:lvl1pPr>
          </a:lstStyle>
          <a:p>
            <a:r>
              <a:rPr lang="en-US"/>
              <a:t>6/30/2025 - 7/04/2025</a:t>
            </a:r>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latin typeface="Helvetica" pitchFamily="2" charset="0"/>
              </a:defRPr>
            </a:lvl1pPr>
          </a:lstStyle>
          <a:p>
            <a:pPr algn="ctr"/>
            <a:r>
              <a:rPr lang="en-US"/>
              <a:t>STAC 11</a:t>
            </a:r>
            <a:endParaRPr lang="en-US" dirty="0"/>
          </a:p>
        </p:txBody>
      </p:sp>
      <p:sp>
        <p:nvSpPr>
          <p:cNvPr id="6" name="Slide Number Placeholder 5"/>
          <p:cNvSpPr>
            <a:spLocks noGrp="1"/>
          </p:cNvSpPr>
          <p:nvPr>
            <p:ph type="sldNum" sz="quarter" idx="4"/>
          </p:nvPr>
        </p:nvSpPr>
        <p:spPr>
          <a:xfrm>
            <a:off x="9854991" y="6356350"/>
            <a:ext cx="1329477" cy="365125"/>
          </a:xfrm>
          <a:prstGeom prst="rect">
            <a:avLst/>
          </a:prstGeom>
        </p:spPr>
        <p:txBody>
          <a:bodyPr vert="horz" lIns="91440" tIns="45720" rIns="91440" bIns="45720" rtlCol="0" anchor="ctr"/>
          <a:lstStyle>
            <a:lvl1pPr algn="r">
              <a:defRPr sz="1200" b="1">
                <a:solidFill>
                  <a:schemeClr val="accent1"/>
                </a:solidFill>
                <a:latin typeface="Helvetica" pitchFamily="2" charset="0"/>
              </a:defRPr>
            </a:lvl1pPr>
          </a:lstStyle>
          <a:p>
            <a:fld id="{6D22F896-40B5-4ADD-8801-0D06FADFA095}" type="slidenum">
              <a:rPr lang="en-US" smtClean="0"/>
              <a:pPr/>
              <a:t>‹N°›</a:t>
            </a:fld>
            <a:endParaRPr lang="en-US" dirty="0"/>
          </a:p>
        </p:txBody>
      </p:sp>
      <p:pic>
        <p:nvPicPr>
          <p:cNvPr id="10" name="Image 9">
            <a:extLst>
              <a:ext uri="{FF2B5EF4-FFF2-40B4-BE49-F238E27FC236}">
                <a16:creationId xmlns:a16="http://schemas.microsoft.com/office/drawing/2014/main" id="{7AD2A6E2-F5DC-4E1F-B69E-8439EEB78E24}"/>
              </a:ext>
            </a:extLst>
          </p:cNvPr>
          <p:cNvPicPr>
            <a:picLocks noChangeAspect="1"/>
          </p:cNvPicPr>
          <p:nvPr userDrawn="1"/>
        </p:nvPicPr>
        <p:blipFill>
          <a:blip r:embed="rId15" cstate="email">
            <a:extLst>
              <a:ext uri="{28A0092B-C50C-407E-A947-70E740481C1C}">
                <a14:useLocalDpi xmlns:a14="http://schemas.microsoft.com/office/drawing/2010/main" val="0"/>
              </a:ext>
            </a:extLst>
          </a:blip>
          <a:stretch>
            <a:fillRect/>
          </a:stretch>
        </p:blipFill>
        <p:spPr>
          <a:xfrm>
            <a:off x="11446590" y="5984748"/>
            <a:ext cx="731520" cy="872872"/>
          </a:xfrm>
          <a:prstGeom prst="rect">
            <a:avLst/>
          </a:prstGeom>
        </p:spPr>
      </p:pic>
      <p:pic>
        <p:nvPicPr>
          <p:cNvPr id="11" name="Image 10">
            <a:extLst>
              <a:ext uri="{FF2B5EF4-FFF2-40B4-BE49-F238E27FC236}">
                <a16:creationId xmlns:a16="http://schemas.microsoft.com/office/drawing/2014/main" id="{73537982-E208-40B5-95FD-F2688B96B3E1}"/>
              </a:ext>
            </a:extLst>
          </p:cNvPr>
          <p:cNvPicPr>
            <a:picLocks noChangeAspect="1"/>
          </p:cNvPicPr>
          <p:nvPr userDrawn="1"/>
        </p:nvPicPr>
        <p:blipFill>
          <a:blip r:embed="rId16" cstate="email">
            <a:extLst>
              <a:ext uri="{28A0092B-C50C-407E-A947-70E740481C1C}">
                <a14:useLocalDpi xmlns:a14="http://schemas.microsoft.com/office/drawing/2010/main" val="0"/>
              </a:ext>
            </a:extLst>
          </a:blip>
          <a:stretch>
            <a:fillRect/>
          </a:stretch>
        </p:blipFill>
        <p:spPr>
          <a:xfrm>
            <a:off x="-35523" y="5984748"/>
            <a:ext cx="990842" cy="990842"/>
          </a:xfrm>
          <a:prstGeom prst="rect">
            <a:avLst/>
          </a:prstGeom>
        </p:spPr>
      </p:pic>
      <p:pic>
        <p:nvPicPr>
          <p:cNvPr id="12" name="Image 11">
            <a:extLst>
              <a:ext uri="{FF2B5EF4-FFF2-40B4-BE49-F238E27FC236}">
                <a16:creationId xmlns:a16="http://schemas.microsoft.com/office/drawing/2014/main" id="{061FF9A2-4A4F-4E54-9DB9-B0F8E397D92C}"/>
              </a:ext>
            </a:extLst>
          </p:cNvPr>
          <p:cNvPicPr>
            <a:picLocks noChangeAspect="1"/>
          </p:cNvPicPr>
          <p:nvPr userDrawn="1"/>
        </p:nvPicPr>
        <p:blipFill>
          <a:blip r:embed="rId17" cstate="email">
            <a:extLst>
              <a:ext uri="{28A0092B-C50C-407E-A947-70E740481C1C}">
                <a14:useLocalDpi xmlns:a14="http://schemas.microsoft.com/office/drawing/2010/main" val="0"/>
              </a:ext>
            </a:extLst>
          </a:blip>
          <a:stretch>
            <a:fillRect/>
          </a:stretch>
        </p:blipFill>
        <p:spPr>
          <a:xfrm>
            <a:off x="955319" y="6054973"/>
            <a:ext cx="882384" cy="832531"/>
          </a:xfrm>
          <a:prstGeom prst="rect">
            <a:avLst/>
          </a:prstGeom>
        </p:spPr>
      </p:pic>
    </p:spTree>
    <p:extLst>
      <p:ext uri="{BB962C8B-B14F-4D97-AF65-F5344CB8AC3E}">
        <p14:creationId xmlns:p14="http://schemas.microsoft.com/office/powerpoint/2010/main" val="2412502767"/>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hdr="0"/>
  <p:txStyles>
    <p:titleStyle>
      <a:lvl1pPr algn="l" defTabSz="914400" rtl="0" eaLnBrk="1" latinLnBrk="0" hangingPunct="1">
        <a:lnSpc>
          <a:spcPct val="90000"/>
        </a:lnSpc>
        <a:spcBef>
          <a:spcPct val="0"/>
        </a:spcBef>
        <a:buNone/>
        <a:defRPr sz="3600" kern="1200" spc="-60" baseline="0">
          <a:solidFill>
            <a:srgbClr val="FFFFFF"/>
          </a:solidFill>
          <a:latin typeface="Helvetica" pitchFamily="2" charset="0"/>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Courier New" panose="02070309020205020404" pitchFamily="49" charset="0"/>
        <a:buChar char="o"/>
        <a:defRPr sz="2000" kern="1200">
          <a:solidFill>
            <a:schemeClr val="tx1">
              <a:lumMod val="65000"/>
              <a:lumOff val="35000"/>
            </a:schemeClr>
          </a:solidFill>
          <a:latin typeface="Helvetica" pitchFamily="2" charset="0"/>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Courier New" panose="02070309020205020404" pitchFamily="49" charset="0"/>
        <a:buChar char="o"/>
        <a:defRPr sz="1800" kern="1200">
          <a:solidFill>
            <a:schemeClr val="tx1">
              <a:lumMod val="65000"/>
              <a:lumOff val="35000"/>
            </a:schemeClr>
          </a:solidFill>
          <a:latin typeface="Helvetica" pitchFamily="2" charset="0"/>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Courier New" panose="02070309020205020404" pitchFamily="49" charset="0"/>
        <a:buChar char="o"/>
        <a:defRPr sz="1600" kern="1200">
          <a:solidFill>
            <a:schemeClr val="tx1">
              <a:lumMod val="65000"/>
              <a:lumOff val="35000"/>
            </a:schemeClr>
          </a:solidFill>
          <a:latin typeface="Helvetica" pitchFamily="2" charset="0"/>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Courier New" panose="02070309020205020404" pitchFamily="49" charset="0"/>
        <a:buChar char="o"/>
        <a:defRPr sz="1400" kern="1200">
          <a:solidFill>
            <a:schemeClr val="tx1">
              <a:lumMod val="65000"/>
              <a:lumOff val="35000"/>
            </a:schemeClr>
          </a:solidFill>
          <a:latin typeface="Helvetica" pitchFamily="2" charset="0"/>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Courier New" panose="02070309020205020404" pitchFamily="49" charset="0"/>
        <a:buChar char="o"/>
        <a:defRPr sz="1400" kern="1200">
          <a:solidFill>
            <a:schemeClr val="tx1">
              <a:lumMod val="65000"/>
              <a:lumOff val="35000"/>
            </a:schemeClr>
          </a:solidFill>
          <a:latin typeface="Helvetica" pitchFamily="2" charset="0"/>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F3CB319F-6031-E272-C7A1-78E96FFDECCD}"/>
              </a:ext>
            </a:extLst>
          </p:cNvPr>
          <p:cNvPicPr>
            <a:picLocks noChangeAspect="1"/>
          </p:cNvPicPr>
          <p:nvPr/>
        </p:nvPicPr>
        <p:blipFill>
          <a:blip r:embed="rId12">
            <a:extLst>
              <a:ext uri="{28A0092B-C50C-407E-A947-70E740481C1C}">
                <a14:useLocalDpi xmlns:a14="http://schemas.microsoft.com/office/drawing/2010/main" val="0"/>
              </a:ext>
            </a:extLst>
          </a:blip>
          <a:srcRect/>
          <a:stretch/>
        </p:blipFill>
        <p:spPr>
          <a:xfrm>
            <a:off x="-2830297" y="-10837"/>
            <a:ext cx="6030698" cy="6030698"/>
          </a:xfrm>
          <a:prstGeom prst="rect">
            <a:avLst/>
          </a:prstGeom>
        </p:spPr>
      </p:pic>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590693" y="864108"/>
            <a:ext cx="7593775" cy="5120640"/>
          </a:xfrm>
          <a:prstGeom prst="rect">
            <a:avLst/>
          </a:prstGeom>
        </p:spPr>
        <p:txBody>
          <a:bodyPr vert="horz" lIns="91440" tIns="45720" rIns="91440" bIns="45720" rtlCol="0"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6" name="Slide Number Placeholder 5"/>
          <p:cNvSpPr>
            <a:spLocks noGrp="1"/>
          </p:cNvSpPr>
          <p:nvPr>
            <p:ph type="sldNum" sz="quarter" idx="4"/>
          </p:nvPr>
        </p:nvSpPr>
        <p:spPr>
          <a:xfrm>
            <a:off x="9945329" y="6356350"/>
            <a:ext cx="1239139" cy="365125"/>
          </a:xfrm>
          <a:prstGeom prst="rect">
            <a:avLst/>
          </a:prstGeom>
        </p:spPr>
        <p:txBody>
          <a:bodyPr vert="horz" lIns="91440" tIns="45720" rIns="91440" bIns="45720" rtlCol="0" anchor="ctr"/>
          <a:lstStyle>
            <a:lvl1pPr algn="r">
              <a:defRPr sz="1200" b="1">
                <a:solidFill>
                  <a:srgbClr val="F47503"/>
                </a:solidFill>
                <a:latin typeface="Helvetica" pitchFamily="2" charset="0"/>
              </a:defRPr>
            </a:lvl1pPr>
          </a:lstStyle>
          <a:p>
            <a:fld id="{6D22F896-40B5-4ADD-8801-0D06FADFA095}" type="slidenum">
              <a:rPr lang="en-US" smtClean="0"/>
              <a:pPr/>
              <a:t>‹N°›</a:t>
            </a:fld>
            <a:endParaRPr lang="en-US" dirty="0"/>
          </a:p>
        </p:txBody>
      </p:sp>
      <p:pic>
        <p:nvPicPr>
          <p:cNvPr id="10" name="Image 9">
            <a:extLst>
              <a:ext uri="{FF2B5EF4-FFF2-40B4-BE49-F238E27FC236}">
                <a16:creationId xmlns:a16="http://schemas.microsoft.com/office/drawing/2014/main" id="{035B5332-AE26-4EF6-A5D0-CAD09CE7A671}"/>
              </a:ext>
            </a:extLst>
          </p:cNvPr>
          <p:cNvPicPr>
            <a:picLocks noChangeAspect="1"/>
          </p:cNvPicPr>
          <p:nvPr userDrawn="1"/>
        </p:nvPicPr>
        <p:blipFill>
          <a:blip r:embed="rId13" cstate="email">
            <a:extLst>
              <a:ext uri="{28A0092B-C50C-407E-A947-70E740481C1C}">
                <a14:useLocalDpi xmlns:a14="http://schemas.microsoft.com/office/drawing/2010/main" val="0"/>
              </a:ext>
            </a:extLst>
          </a:blip>
          <a:stretch>
            <a:fillRect/>
          </a:stretch>
        </p:blipFill>
        <p:spPr>
          <a:xfrm>
            <a:off x="11446590" y="5984748"/>
            <a:ext cx="731520" cy="872872"/>
          </a:xfrm>
          <a:prstGeom prst="rect">
            <a:avLst/>
          </a:prstGeom>
        </p:spPr>
      </p:pic>
      <p:pic>
        <p:nvPicPr>
          <p:cNvPr id="11" name="Image 10">
            <a:extLst>
              <a:ext uri="{FF2B5EF4-FFF2-40B4-BE49-F238E27FC236}">
                <a16:creationId xmlns:a16="http://schemas.microsoft.com/office/drawing/2014/main" id="{32B06231-327B-4F6B-B266-AF0E5E3FF573}"/>
              </a:ext>
            </a:extLst>
          </p:cNvPr>
          <p:cNvPicPr>
            <a:picLocks noChangeAspect="1"/>
          </p:cNvPicPr>
          <p:nvPr userDrawn="1"/>
        </p:nvPicPr>
        <p:blipFill>
          <a:blip r:embed="rId14" cstate="email">
            <a:extLst>
              <a:ext uri="{28A0092B-C50C-407E-A947-70E740481C1C}">
                <a14:useLocalDpi xmlns:a14="http://schemas.microsoft.com/office/drawing/2010/main" val="0"/>
              </a:ext>
            </a:extLst>
          </a:blip>
          <a:stretch>
            <a:fillRect/>
          </a:stretch>
        </p:blipFill>
        <p:spPr>
          <a:xfrm>
            <a:off x="-35523" y="5984748"/>
            <a:ext cx="990842" cy="990842"/>
          </a:xfrm>
          <a:prstGeom prst="rect">
            <a:avLst/>
          </a:prstGeom>
        </p:spPr>
      </p:pic>
      <p:pic>
        <p:nvPicPr>
          <p:cNvPr id="12" name="Image 11">
            <a:extLst>
              <a:ext uri="{FF2B5EF4-FFF2-40B4-BE49-F238E27FC236}">
                <a16:creationId xmlns:a16="http://schemas.microsoft.com/office/drawing/2014/main" id="{444C2173-1E6C-4511-AE52-3892BF86DAC5}"/>
              </a:ext>
            </a:extLst>
          </p:cNvPr>
          <p:cNvPicPr>
            <a:picLocks noChangeAspect="1"/>
          </p:cNvPicPr>
          <p:nvPr userDrawn="1"/>
        </p:nvPicPr>
        <p:blipFill>
          <a:blip r:embed="rId15" cstate="email">
            <a:extLst>
              <a:ext uri="{28A0092B-C50C-407E-A947-70E740481C1C}">
                <a14:useLocalDpi xmlns:a14="http://schemas.microsoft.com/office/drawing/2010/main" val="0"/>
              </a:ext>
            </a:extLst>
          </a:blip>
          <a:stretch>
            <a:fillRect/>
          </a:stretch>
        </p:blipFill>
        <p:spPr>
          <a:xfrm>
            <a:off x="955319" y="6054973"/>
            <a:ext cx="882384" cy="832531"/>
          </a:xfrm>
          <a:prstGeom prst="rect">
            <a:avLst/>
          </a:prstGeom>
        </p:spPr>
      </p:pic>
      <p:pic>
        <p:nvPicPr>
          <p:cNvPr id="9" name="Image 8">
            <a:extLst>
              <a:ext uri="{FF2B5EF4-FFF2-40B4-BE49-F238E27FC236}">
                <a16:creationId xmlns:a16="http://schemas.microsoft.com/office/drawing/2014/main" id="{06E7E984-DCBF-750C-71E1-DCC0F026225F}"/>
              </a:ext>
            </a:extLst>
          </p:cNvPr>
          <p:cNvPicPr>
            <a:picLocks noChangeAspect="1"/>
          </p:cNvPicPr>
          <p:nvPr/>
        </p:nvPicPr>
        <p:blipFill>
          <a:blip r:embed="rId16">
            <a:duotone>
              <a:schemeClr val="accent4">
                <a:shade val="45000"/>
                <a:satMod val="135000"/>
              </a:schemeClr>
              <a:prstClr val="white"/>
            </a:duotone>
            <a:alphaModFix amt="35000"/>
            <a:extLst>
              <a:ext uri="{BEBA8EAE-BF5A-486C-A8C5-ECC9F3942E4B}">
                <a14:imgProps xmlns:a14="http://schemas.microsoft.com/office/drawing/2010/main">
                  <a14:imgLayer r:embed="rId17">
                    <a14:imgEffect>
                      <a14:saturation sat="200000"/>
                    </a14:imgEffect>
                  </a14:imgLayer>
                </a14:imgProps>
              </a:ext>
              <a:ext uri="{28A0092B-C50C-407E-A947-70E740481C1C}">
                <a14:useLocalDpi xmlns:a14="http://schemas.microsoft.com/office/drawing/2010/main" val="0"/>
              </a:ext>
            </a:extLst>
          </a:blip>
          <a:srcRect/>
          <a:stretch/>
        </p:blipFill>
        <p:spPr>
          <a:xfrm>
            <a:off x="249645" y="-108656"/>
            <a:ext cx="3405442" cy="3095611"/>
          </a:xfrm>
          <a:prstGeom prst="rect">
            <a:avLst/>
          </a:prstGeom>
        </p:spPr>
      </p:pic>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fr-FR" dirty="0"/>
              <a:t>Modifiez le style du titre</a:t>
            </a:r>
            <a:endParaRPr lang="en-US" dirty="0"/>
          </a:p>
        </p:txBody>
      </p:sp>
      <p:sp>
        <p:nvSpPr>
          <p:cNvPr id="13" name="Date Placeholder 3">
            <a:extLst>
              <a:ext uri="{FF2B5EF4-FFF2-40B4-BE49-F238E27FC236}">
                <a16:creationId xmlns:a16="http://schemas.microsoft.com/office/drawing/2014/main" id="{24388E96-3658-46BF-ABC5-3E81E46740B8}"/>
              </a:ext>
            </a:extLst>
          </p:cNvPr>
          <p:cNvSpPr>
            <a:spLocks noGrp="1"/>
          </p:cNvSpPr>
          <p:nvPr>
            <p:ph type="dt" sz="half" idx="2"/>
          </p:nvPr>
        </p:nvSpPr>
        <p:spPr>
          <a:xfrm>
            <a:off x="1952366" y="6357928"/>
            <a:ext cx="1752358" cy="365125"/>
          </a:xfrm>
          <a:prstGeom prst="rect">
            <a:avLst/>
          </a:prstGeom>
        </p:spPr>
        <p:txBody>
          <a:bodyPr vert="horz" lIns="91440" tIns="45720" rIns="91440" bIns="45720" rtlCol="0" anchor="ctr"/>
          <a:lstStyle>
            <a:lvl1pPr algn="l">
              <a:defRPr sz="1100">
                <a:solidFill>
                  <a:schemeClr val="tx1">
                    <a:lumMod val="50000"/>
                    <a:lumOff val="50000"/>
                  </a:schemeClr>
                </a:solidFill>
                <a:latin typeface="Helvetica" pitchFamily="2" charset="0"/>
              </a:defRPr>
            </a:lvl1pPr>
          </a:lstStyle>
          <a:p>
            <a:r>
              <a:rPr lang="en-US"/>
              <a:t>6/30/2025 - 7/04/2025</a:t>
            </a:r>
            <a:endParaRPr lang="en-US" dirty="0"/>
          </a:p>
        </p:txBody>
      </p:sp>
      <p:sp>
        <p:nvSpPr>
          <p:cNvPr id="14" name="Footer Placeholder 4">
            <a:extLst>
              <a:ext uri="{FF2B5EF4-FFF2-40B4-BE49-F238E27FC236}">
                <a16:creationId xmlns:a16="http://schemas.microsoft.com/office/drawing/2014/main" id="{B8D1FA36-970F-4646-A136-CDC0F04157D2}"/>
              </a:ext>
            </a:extLst>
          </p:cNvPr>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latin typeface="Helvetica" pitchFamily="2" charset="0"/>
              </a:defRPr>
            </a:lvl1pPr>
          </a:lstStyle>
          <a:p>
            <a:pPr algn="ctr"/>
            <a:r>
              <a:rPr lang="en-US"/>
              <a:t>STAC 11</a:t>
            </a:r>
            <a:endParaRPr lang="en-US" dirty="0"/>
          </a:p>
        </p:txBody>
      </p:sp>
    </p:spTree>
    <p:extLst>
      <p:ext uri="{BB962C8B-B14F-4D97-AF65-F5344CB8AC3E}">
        <p14:creationId xmlns:p14="http://schemas.microsoft.com/office/powerpoint/2010/main" val="3708624208"/>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Lst>
  <p:hf hdr="0"/>
  <p:txStyles>
    <p:titleStyle>
      <a:lvl1pPr algn="l" defTabSz="914400" rtl="0" eaLnBrk="1" latinLnBrk="0" hangingPunct="1">
        <a:lnSpc>
          <a:spcPct val="90000"/>
        </a:lnSpc>
        <a:spcBef>
          <a:spcPct val="0"/>
        </a:spcBef>
        <a:buNone/>
        <a:defRPr sz="3600" kern="1200" spc="-60" baseline="0">
          <a:solidFill>
            <a:srgbClr val="FFFFFF"/>
          </a:solidFill>
          <a:latin typeface="Helvetica" pitchFamily="2" charset="0"/>
          <a:ea typeface="+mj-ea"/>
          <a:cs typeface="+mj-cs"/>
        </a:defRPr>
      </a:lvl1pPr>
    </p:titleStyle>
    <p:bodyStyle>
      <a:lvl1pPr marL="182880" indent="-182880" algn="l" defTabSz="914400" rtl="0" eaLnBrk="1" latinLnBrk="0" hangingPunct="1">
        <a:lnSpc>
          <a:spcPct val="90000"/>
        </a:lnSpc>
        <a:spcBef>
          <a:spcPts val="1200"/>
        </a:spcBef>
        <a:buClr>
          <a:srgbClr val="F47503"/>
        </a:buClr>
        <a:buFont typeface="Courier New" panose="02070309020205020404" pitchFamily="49" charset="0"/>
        <a:buChar char="o"/>
        <a:defRPr sz="2000" kern="1200">
          <a:solidFill>
            <a:schemeClr val="tx1">
              <a:lumMod val="65000"/>
              <a:lumOff val="35000"/>
            </a:schemeClr>
          </a:solidFill>
          <a:latin typeface="Helvetica" pitchFamily="2" charset="0"/>
          <a:ea typeface="+mn-ea"/>
          <a:cs typeface="+mn-cs"/>
        </a:defRPr>
      </a:lvl1pPr>
      <a:lvl2pPr marL="685800" indent="-182880" algn="l" defTabSz="914400" rtl="0" eaLnBrk="1" latinLnBrk="0" hangingPunct="1">
        <a:lnSpc>
          <a:spcPct val="90000"/>
        </a:lnSpc>
        <a:spcBef>
          <a:spcPts val="250"/>
        </a:spcBef>
        <a:spcAft>
          <a:spcPts val="250"/>
        </a:spcAft>
        <a:buClr>
          <a:srgbClr val="F47503"/>
        </a:buClr>
        <a:buFont typeface="Courier New" panose="02070309020205020404" pitchFamily="49" charset="0"/>
        <a:buChar char="o"/>
        <a:defRPr sz="1800" kern="1200">
          <a:solidFill>
            <a:schemeClr val="tx1">
              <a:lumMod val="65000"/>
              <a:lumOff val="35000"/>
            </a:schemeClr>
          </a:solidFill>
          <a:latin typeface="Helvetica" pitchFamily="2" charset="0"/>
          <a:ea typeface="+mn-ea"/>
          <a:cs typeface="+mn-cs"/>
        </a:defRPr>
      </a:lvl2pPr>
      <a:lvl3pPr marL="1143000" indent="-182880" algn="l" defTabSz="914400" rtl="0" eaLnBrk="1" latinLnBrk="0" hangingPunct="1">
        <a:lnSpc>
          <a:spcPct val="90000"/>
        </a:lnSpc>
        <a:spcBef>
          <a:spcPts val="250"/>
        </a:spcBef>
        <a:spcAft>
          <a:spcPts val="250"/>
        </a:spcAft>
        <a:buClr>
          <a:srgbClr val="F47503"/>
        </a:buClr>
        <a:buFont typeface="Courier New" panose="02070309020205020404" pitchFamily="49" charset="0"/>
        <a:buChar char="o"/>
        <a:defRPr sz="1600" kern="1200">
          <a:solidFill>
            <a:schemeClr val="tx1">
              <a:lumMod val="65000"/>
              <a:lumOff val="35000"/>
            </a:schemeClr>
          </a:solidFill>
          <a:latin typeface="Helvetica" pitchFamily="2" charset="0"/>
          <a:ea typeface="+mn-ea"/>
          <a:cs typeface="+mn-cs"/>
        </a:defRPr>
      </a:lvl3pPr>
      <a:lvl4pPr marL="1600200" indent="-182880" algn="l" defTabSz="914400" rtl="0" eaLnBrk="1" latinLnBrk="0" hangingPunct="1">
        <a:lnSpc>
          <a:spcPct val="90000"/>
        </a:lnSpc>
        <a:spcBef>
          <a:spcPts val="250"/>
        </a:spcBef>
        <a:spcAft>
          <a:spcPts val="250"/>
        </a:spcAft>
        <a:buClr>
          <a:srgbClr val="F47503"/>
        </a:buClr>
        <a:buFont typeface="Courier New" panose="02070309020205020404" pitchFamily="49" charset="0"/>
        <a:buChar char="o"/>
        <a:defRPr sz="1400" kern="1200">
          <a:solidFill>
            <a:schemeClr val="tx1">
              <a:lumMod val="65000"/>
              <a:lumOff val="35000"/>
            </a:schemeClr>
          </a:solidFill>
          <a:latin typeface="Helvetica" pitchFamily="2" charset="0"/>
          <a:ea typeface="+mn-ea"/>
          <a:cs typeface="+mn-cs"/>
        </a:defRPr>
      </a:lvl4pPr>
      <a:lvl5pPr marL="2057400" indent="-182880" algn="l" defTabSz="914400" rtl="0" eaLnBrk="1" latinLnBrk="0" hangingPunct="1">
        <a:lnSpc>
          <a:spcPct val="90000"/>
        </a:lnSpc>
        <a:spcBef>
          <a:spcPts val="250"/>
        </a:spcBef>
        <a:spcAft>
          <a:spcPts val="250"/>
        </a:spcAft>
        <a:buClr>
          <a:srgbClr val="F47503"/>
        </a:buClr>
        <a:buFont typeface="Courier New" panose="02070309020205020404" pitchFamily="49" charset="0"/>
        <a:buChar char="o"/>
        <a:defRPr sz="1400" kern="1200">
          <a:solidFill>
            <a:schemeClr val="tx1">
              <a:lumMod val="65000"/>
              <a:lumOff val="35000"/>
            </a:schemeClr>
          </a:solidFill>
          <a:latin typeface="Helvetica" pitchFamily="2" charset="0"/>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F3CB319F-6031-E272-C7A1-78E96FFDECCD}"/>
              </a:ext>
            </a:extLst>
          </p:cNvPr>
          <p:cNvPicPr>
            <a:picLocks noChangeAspect="1"/>
          </p:cNvPicPr>
          <p:nvPr/>
        </p:nvPicPr>
        <p:blipFill>
          <a:blip r:embed="rId12">
            <a:extLst>
              <a:ext uri="{28A0092B-C50C-407E-A947-70E740481C1C}">
                <a14:useLocalDpi xmlns:a14="http://schemas.microsoft.com/office/drawing/2010/main" val="0"/>
              </a:ext>
            </a:extLst>
          </a:blip>
          <a:srcRect/>
          <a:stretch/>
        </p:blipFill>
        <p:spPr>
          <a:xfrm flipH="1">
            <a:off x="-2840284" y="14288"/>
            <a:ext cx="6040685" cy="6040685"/>
          </a:xfrm>
          <a:prstGeom prst="rect">
            <a:avLst/>
          </a:prstGeom>
        </p:spPr>
      </p:pic>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590693" y="864108"/>
            <a:ext cx="7593775" cy="5120640"/>
          </a:xfrm>
          <a:prstGeom prst="rect">
            <a:avLst/>
          </a:prstGeom>
        </p:spPr>
        <p:txBody>
          <a:bodyPr vert="horz" lIns="91440" tIns="45720" rIns="91440" bIns="45720" rtlCol="0"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6" name="Slide Number Placeholder 5"/>
          <p:cNvSpPr>
            <a:spLocks noGrp="1"/>
          </p:cNvSpPr>
          <p:nvPr>
            <p:ph type="sldNum" sz="quarter" idx="4"/>
          </p:nvPr>
        </p:nvSpPr>
        <p:spPr>
          <a:xfrm>
            <a:off x="9905607" y="6354727"/>
            <a:ext cx="1278862" cy="365125"/>
          </a:xfrm>
          <a:prstGeom prst="rect">
            <a:avLst/>
          </a:prstGeom>
        </p:spPr>
        <p:txBody>
          <a:bodyPr vert="horz" lIns="91440" tIns="45720" rIns="91440" bIns="45720" rtlCol="0" anchor="ctr"/>
          <a:lstStyle>
            <a:lvl1pPr algn="r">
              <a:defRPr sz="1200" b="1">
                <a:solidFill>
                  <a:srgbClr val="FF0000"/>
                </a:solidFill>
                <a:latin typeface="Helvetica" pitchFamily="2" charset="0"/>
              </a:defRPr>
            </a:lvl1pPr>
          </a:lstStyle>
          <a:p>
            <a:fld id="{6D22F896-40B5-4ADD-8801-0D06FADFA095}" type="slidenum">
              <a:rPr lang="en-US" smtClean="0"/>
              <a:pPr/>
              <a:t>‹N°›</a:t>
            </a:fld>
            <a:endParaRPr lang="en-US" dirty="0"/>
          </a:p>
        </p:txBody>
      </p:sp>
      <p:pic>
        <p:nvPicPr>
          <p:cNvPr id="10" name="Image 9">
            <a:extLst>
              <a:ext uri="{FF2B5EF4-FFF2-40B4-BE49-F238E27FC236}">
                <a16:creationId xmlns:a16="http://schemas.microsoft.com/office/drawing/2014/main" id="{035B5332-AE26-4EF6-A5D0-CAD09CE7A671}"/>
              </a:ext>
            </a:extLst>
          </p:cNvPr>
          <p:cNvPicPr>
            <a:picLocks noChangeAspect="1"/>
          </p:cNvPicPr>
          <p:nvPr userDrawn="1"/>
        </p:nvPicPr>
        <p:blipFill>
          <a:blip r:embed="rId13" cstate="email">
            <a:extLst>
              <a:ext uri="{28A0092B-C50C-407E-A947-70E740481C1C}">
                <a14:useLocalDpi xmlns:a14="http://schemas.microsoft.com/office/drawing/2010/main" val="0"/>
              </a:ext>
            </a:extLst>
          </a:blip>
          <a:stretch>
            <a:fillRect/>
          </a:stretch>
        </p:blipFill>
        <p:spPr>
          <a:xfrm>
            <a:off x="11468392" y="5984748"/>
            <a:ext cx="731520" cy="872872"/>
          </a:xfrm>
          <a:prstGeom prst="rect">
            <a:avLst/>
          </a:prstGeom>
        </p:spPr>
      </p:pic>
      <p:pic>
        <p:nvPicPr>
          <p:cNvPr id="11" name="Image 10">
            <a:extLst>
              <a:ext uri="{FF2B5EF4-FFF2-40B4-BE49-F238E27FC236}">
                <a16:creationId xmlns:a16="http://schemas.microsoft.com/office/drawing/2014/main" id="{32B06231-327B-4F6B-B266-AF0E5E3FF573}"/>
              </a:ext>
            </a:extLst>
          </p:cNvPr>
          <p:cNvPicPr>
            <a:picLocks noChangeAspect="1"/>
          </p:cNvPicPr>
          <p:nvPr userDrawn="1"/>
        </p:nvPicPr>
        <p:blipFill>
          <a:blip r:embed="rId14" cstate="email">
            <a:extLst>
              <a:ext uri="{28A0092B-C50C-407E-A947-70E740481C1C}">
                <a14:useLocalDpi xmlns:a14="http://schemas.microsoft.com/office/drawing/2010/main" val="0"/>
              </a:ext>
            </a:extLst>
          </a:blip>
          <a:stretch>
            <a:fillRect/>
          </a:stretch>
        </p:blipFill>
        <p:spPr>
          <a:xfrm>
            <a:off x="-35523" y="5984748"/>
            <a:ext cx="990842" cy="990842"/>
          </a:xfrm>
          <a:prstGeom prst="rect">
            <a:avLst/>
          </a:prstGeom>
        </p:spPr>
      </p:pic>
      <p:pic>
        <p:nvPicPr>
          <p:cNvPr id="12" name="Image 11">
            <a:extLst>
              <a:ext uri="{FF2B5EF4-FFF2-40B4-BE49-F238E27FC236}">
                <a16:creationId xmlns:a16="http://schemas.microsoft.com/office/drawing/2014/main" id="{444C2173-1E6C-4511-AE52-3892BF86DAC5}"/>
              </a:ext>
            </a:extLst>
          </p:cNvPr>
          <p:cNvPicPr>
            <a:picLocks noChangeAspect="1"/>
          </p:cNvPicPr>
          <p:nvPr userDrawn="1"/>
        </p:nvPicPr>
        <p:blipFill>
          <a:blip r:embed="rId15" cstate="email">
            <a:extLst>
              <a:ext uri="{28A0092B-C50C-407E-A947-70E740481C1C}">
                <a14:useLocalDpi xmlns:a14="http://schemas.microsoft.com/office/drawing/2010/main" val="0"/>
              </a:ext>
            </a:extLst>
          </a:blip>
          <a:stretch>
            <a:fillRect/>
          </a:stretch>
        </p:blipFill>
        <p:spPr>
          <a:xfrm>
            <a:off x="955319" y="6054973"/>
            <a:ext cx="882384" cy="832531"/>
          </a:xfrm>
          <a:prstGeom prst="rect">
            <a:avLst/>
          </a:prstGeom>
        </p:spPr>
      </p:pic>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fr-FR" dirty="0"/>
              <a:t>Modifiez le style du titre</a:t>
            </a:r>
            <a:endParaRPr lang="en-US" dirty="0"/>
          </a:p>
        </p:txBody>
      </p:sp>
      <p:pic>
        <p:nvPicPr>
          <p:cNvPr id="9" name="Image 8">
            <a:extLst>
              <a:ext uri="{FF2B5EF4-FFF2-40B4-BE49-F238E27FC236}">
                <a16:creationId xmlns:a16="http://schemas.microsoft.com/office/drawing/2014/main" id="{06E7E984-DCBF-750C-71E1-DCC0F026225F}"/>
              </a:ext>
            </a:extLst>
          </p:cNvPr>
          <p:cNvPicPr>
            <a:picLocks noChangeAspect="1"/>
          </p:cNvPicPr>
          <p:nvPr/>
        </p:nvPicPr>
        <p:blipFill>
          <a:blip r:embed="rId16">
            <a:alphaModFix amt="35000"/>
            <a:duotone>
              <a:schemeClr val="accent6">
                <a:shade val="45000"/>
                <a:satMod val="135000"/>
              </a:schemeClr>
              <a:prstClr val="white"/>
            </a:duotone>
            <a:extLst>
              <a:ext uri="{28A0092B-C50C-407E-A947-70E740481C1C}">
                <a14:useLocalDpi xmlns:a14="http://schemas.microsoft.com/office/drawing/2010/main" val="0"/>
              </a:ext>
            </a:extLst>
          </a:blip>
          <a:srcRect/>
          <a:stretch/>
        </p:blipFill>
        <p:spPr>
          <a:xfrm rot="437592">
            <a:off x="821676" y="30438"/>
            <a:ext cx="2947482" cy="4048801"/>
          </a:xfrm>
          <a:prstGeom prst="rect">
            <a:avLst/>
          </a:prstGeom>
        </p:spPr>
      </p:pic>
      <p:sp>
        <p:nvSpPr>
          <p:cNvPr id="13" name="Date Placeholder 3">
            <a:extLst>
              <a:ext uri="{FF2B5EF4-FFF2-40B4-BE49-F238E27FC236}">
                <a16:creationId xmlns:a16="http://schemas.microsoft.com/office/drawing/2014/main" id="{C6A72BA2-5D00-447C-8C4E-B6B6CDC332E8}"/>
              </a:ext>
            </a:extLst>
          </p:cNvPr>
          <p:cNvSpPr>
            <a:spLocks noGrp="1"/>
          </p:cNvSpPr>
          <p:nvPr>
            <p:ph type="dt" sz="half" idx="2"/>
          </p:nvPr>
        </p:nvSpPr>
        <p:spPr>
          <a:xfrm>
            <a:off x="1952366" y="6357928"/>
            <a:ext cx="1752358" cy="365125"/>
          </a:xfrm>
          <a:prstGeom prst="rect">
            <a:avLst/>
          </a:prstGeom>
        </p:spPr>
        <p:txBody>
          <a:bodyPr vert="horz" lIns="91440" tIns="45720" rIns="91440" bIns="45720" rtlCol="0" anchor="ctr"/>
          <a:lstStyle>
            <a:lvl1pPr algn="l">
              <a:defRPr sz="1100">
                <a:solidFill>
                  <a:schemeClr val="tx1">
                    <a:lumMod val="50000"/>
                    <a:lumOff val="50000"/>
                  </a:schemeClr>
                </a:solidFill>
                <a:latin typeface="Helvetica" pitchFamily="2" charset="0"/>
              </a:defRPr>
            </a:lvl1pPr>
          </a:lstStyle>
          <a:p>
            <a:r>
              <a:rPr lang="en-US"/>
              <a:t>6/30/2025 - 7/04/2025</a:t>
            </a:r>
            <a:endParaRPr lang="en-US" dirty="0"/>
          </a:p>
        </p:txBody>
      </p:sp>
      <p:sp>
        <p:nvSpPr>
          <p:cNvPr id="14" name="Footer Placeholder 4">
            <a:extLst>
              <a:ext uri="{FF2B5EF4-FFF2-40B4-BE49-F238E27FC236}">
                <a16:creationId xmlns:a16="http://schemas.microsoft.com/office/drawing/2014/main" id="{E6231B28-31F5-469A-888C-589BEEE7D037}"/>
              </a:ext>
            </a:extLst>
          </p:cNvPr>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latin typeface="Helvetica" pitchFamily="2" charset="0"/>
              </a:defRPr>
            </a:lvl1pPr>
          </a:lstStyle>
          <a:p>
            <a:pPr algn="ctr"/>
            <a:r>
              <a:rPr lang="en-US"/>
              <a:t>STAC 11</a:t>
            </a:r>
            <a:endParaRPr lang="en-US" dirty="0"/>
          </a:p>
        </p:txBody>
      </p:sp>
    </p:spTree>
    <p:extLst>
      <p:ext uri="{BB962C8B-B14F-4D97-AF65-F5344CB8AC3E}">
        <p14:creationId xmlns:p14="http://schemas.microsoft.com/office/powerpoint/2010/main" val="605947761"/>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Lst>
  <p:hf hdr="0"/>
  <p:txStyles>
    <p:titleStyle>
      <a:lvl1pPr algn="l" defTabSz="914400" rtl="0" eaLnBrk="1" latinLnBrk="0" hangingPunct="1">
        <a:lnSpc>
          <a:spcPct val="90000"/>
        </a:lnSpc>
        <a:spcBef>
          <a:spcPct val="0"/>
        </a:spcBef>
        <a:buNone/>
        <a:defRPr sz="3600" kern="1200" spc="-60" baseline="0">
          <a:solidFill>
            <a:srgbClr val="FFFFFF"/>
          </a:solidFill>
          <a:latin typeface="Helvetica" pitchFamily="2" charset="0"/>
          <a:ea typeface="+mj-ea"/>
          <a:cs typeface="+mj-cs"/>
        </a:defRPr>
      </a:lvl1pPr>
    </p:titleStyle>
    <p:bodyStyle>
      <a:lvl1pPr marL="182880" indent="-182880" algn="l" defTabSz="914400" rtl="0" eaLnBrk="1" latinLnBrk="0" hangingPunct="1">
        <a:lnSpc>
          <a:spcPct val="90000"/>
        </a:lnSpc>
        <a:spcBef>
          <a:spcPts val="1200"/>
        </a:spcBef>
        <a:buClr>
          <a:srgbClr val="FF0000"/>
        </a:buClr>
        <a:buFont typeface="Courier New" panose="02070309020205020404" pitchFamily="49" charset="0"/>
        <a:buChar char="o"/>
        <a:defRPr sz="2000" kern="1200">
          <a:solidFill>
            <a:schemeClr val="tx1">
              <a:lumMod val="65000"/>
              <a:lumOff val="35000"/>
            </a:schemeClr>
          </a:solidFill>
          <a:latin typeface="Helvetica" pitchFamily="2" charset="0"/>
          <a:ea typeface="+mn-ea"/>
          <a:cs typeface="+mn-cs"/>
        </a:defRPr>
      </a:lvl1pPr>
      <a:lvl2pPr marL="685800" indent="-182880" algn="l" defTabSz="914400" rtl="0" eaLnBrk="1" latinLnBrk="0" hangingPunct="1">
        <a:lnSpc>
          <a:spcPct val="90000"/>
        </a:lnSpc>
        <a:spcBef>
          <a:spcPts val="250"/>
        </a:spcBef>
        <a:spcAft>
          <a:spcPts val="250"/>
        </a:spcAft>
        <a:buClr>
          <a:srgbClr val="FF0000"/>
        </a:buClr>
        <a:buFont typeface="Courier New" panose="02070309020205020404" pitchFamily="49" charset="0"/>
        <a:buChar char="o"/>
        <a:defRPr sz="1800" kern="1200">
          <a:solidFill>
            <a:schemeClr val="tx1">
              <a:lumMod val="65000"/>
              <a:lumOff val="35000"/>
            </a:schemeClr>
          </a:solidFill>
          <a:latin typeface="Helvetica" pitchFamily="2" charset="0"/>
          <a:ea typeface="+mn-ea"/>
          <a:cs typeface="+mn-cs"/>
        </a:defRPr>
      </a:lvl2pPr>
      <a:lvl3pPr marL="1143000" indent="-182880" algn="l" defTabSz="914400" rtl="0" eaLnBrk="1" latinLnBrk="0" hangingPunct="1">
        <a:lnSpc>
          <a:spcPct val="90000"/>
        </a:lnSpc>
        <a:spcBef>
          <a:spcPts val="250"/>
        </a:spcBef>
        <a:spcAft>
          <a:spcPts val="250"/>
        </a:spcAft>
        <a:buClr>
          <a:srgbClr val="FF0000"/>
        </a:buClr>
        <a:buFont typeface="Courier New" panose="02070309020205020404" pitchFamily="49" charset="0"/>
        <a:buChar char="o"/>
        <a:defRPr sz="1600" kern="1200">
          <a:solidFill>
            <a:schemeClr val="tx1">
              <a:lumMod val="65000"/>
              <a:lumOff val="35000"/>
            </a:schemeClr>
          </a:solidFill>
          <a:latin typeface="Helvetica" pitchFamily="2" charset="0"/>
          <a:ea typeface="+mn-ea"/>
          <a:cs typeface="+mn-cs"/>
        </a:defRPr>
      </a:lvl3pPr>
      <a:lvl4pPr marL="1600200" indent="-182880" algn="l" defTabSz="914400" rtl="0" eaLnBrk="1" latinLnBrk="0" hangingPunct="1">
        <a:lnSpc>
          <a:spcPct val="90000"/>
        </a:lnSpc>
        <a:spcBef>
          <a:spcPts val="250"/>
        </a:spcBef>
        <a:spcAft>
          <a:spcPts val="250"/>
        </a:spcAft>
        <a:buClr>
          <a:srgbClr val="FF0000"/>
        </a:buClr>
        <a:buFont typeface="Courier New" panose="02070309020205020404" pitchFamily="49" charset="0"/>
        <a:buChar char="o"/>
        <a:defRPr sz="1400" kern="1200">
          <a:solidFill>
            <a:schemeClr val="tx1">
              <a:lumMod val="65000"/>
              <a:lumOff val="35000"/>
            </a:schemeClr>
          </a:solidFill>
          <a:latin typeface="Helvetica" pitchFamily="2" charset="0"/>
          <a:ea typeface="+mn-ea"/>
          <a:cs typeface="+mn-cs"/>
        </a:defRPr>
      </a:lvl4pPr>
      <a:lvl5pPr marL="2057400" indent="-182880" algn="l" defTabSz="914400" rtl="0" eaLnBrk="1" latinLnBrk="0" hangingPunct="1">
        <a:lnSpc>
          <a:spcPct val="90000"/>
        </a:lnSpc>
        <a:spcBef>
          <a:spcPts val="250"/>
        </a:spcBef>
        <a:spcAft>
          <a:spcPts val="250"/>
        </a:spcAft>
        <a:buClr>
          <a:srgbClr val="FF0000"/>
        </a:buClr>
        <a:buFont typeface="Courier New" panose="02070309020205020404" pitchFamily="49" charset="0"/>
        <a:buChar char="o"/>
        <a:defRPr sz="1400" kern="1200">
          <a:solidFill>
            <a:schemeClr val="tx1">
              <a:lumMod val="65000"/>
              <a:lumOff val="35000"/>
            </a:schemeClr>
          </a:solidFill>
          <a:latin typeface="Helvetica" pitchFamily="2" charset="0"/>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F3CB319F-6031-E272-C7A1-78E96FFDECCD}"/>
              </a:ext>
            </a:extLst>
          </p:cNvPr>
          <p:cNvPicPr>
            <a:picLocks noChangeAspect="1"/>
          </p:cNvPicPr>
          <p:nvPr/>
        </p:nvPicPr>
        <p:blipFill>
          <a:blip r:embed="rId12">
            <a:extLst>
              <a:ext uri="{28A0092B-C50C-407E-A947-70E740481C1C}">
                <a14:useLocalDpi xmlns:a14="http://schemas.microsoft.com/office/drawing/2010/main" val="0"/>
              </a:ext>
            </a:extLst>
          </a:blip>
          <a:srcRect/>
          <a:stretch/>
        </p:blipFill>
        <p:spPr>
          <a:xfrm flipH="1">
            <a:off x="-2806079" y="-24091"/>
            <a:ext cx="6043951" cy="6043951"/>
          </a:xfrm>
          <a:prstGeom prst="rect">
            <a:avLst/>
          </a:prstGeom>
        </p:spPr>
      </p:pic>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590693" y="864108"/>
            <a:ext cx="7593775" cy="5120640"/>
          </a:xfrm>
          <a:prstGeom prst="rect">
            <a:avLst/>
          </a:prstGeom>
        </p:spPr>
        <p:txBody>
          <a:bodyPr vert="horz" lIns="91440" tIns="45720" rIns="91440" bIns="45720" rtlCol="0"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6" name="Slide Number Placeholder 5"/>
          <p:cNvSpPr>
            <a:spLocks noGrp="1"/>
          </p:cNvSpPr>
          <p:nvPr>
            <p:ph type="sldNum" sz="quarter" idx="4"/>
          </p:nvPr>
        </p:nvSpPr>
        <p:spPr>
          <a:xfrm>
            <a:off x="9945329" y="6356350"/>
            <a:ext cx="1239139" cy="365125"/>
          </a:xfrm>
          <a:prstGeom prst="rect">
            <a:avLst/>
          </a:prstGeom>
        </p:spPr>
        <p:txBody>
          <a:bodyPr vert="horz" lIns="91440" tIns="45720" rIns="91440" bIns="45720" rtlCol="0" anchor="ctr"/>
          <a:lstStyle>
            <a:lvl1pPr algn="r">
              <a:defRPr sz="1200" b="1">
                <a:solidFill>
                  <a:srgbClr val="00B050"/>
                </a:solidFill>
                <a:latin typeface="Helvetica" pitchFamily="2" charset="0"/>
              </a:defRPr>
            </a:lvl1pPr>
          </a:lstStyle>
          <a:p>
            <a:fld id="{6D22F896-40B5-4ADD-8801-0D06FADFA095}" type="slidenum">
              <a:rPr lang="en-US" smtClean="0"/>
              <a:pPr/>
              <a:t>‹N°›</a:t>
            </a:fld>
            <a:endParaRPr lang="en-US" dirty="0"/>
          </a:p>
        </p:txBody>
      </p:sp>
      <p:pic>
        <p:nvPicPr>
          <p:cNvPr id="10" name="Image 9">
            <a:extLst>
              <a:ext uri="{FF2B5EF4-FFF2-40B4-BE49-F238E27FC236}">
                <a16:creationId xmlns:a16="http://schemas.microsoft.com/office/drawing/2014/main" id="{035B5332-AE26-4EF6-A5D0-CAD09CE7A671}"/>
              </a:ext>
            </a:extLst>
          </p:cNvPr>
          <p:cNvPicPr>
            <a:picLocks noChangeAspect="1"/>
          </p:cNvPicPr>
          <p:nvPr userDrawn="1"/>
        </p:nvPicPr>
        <p:blipFill>
          <a:blip r:embed="rId13" cstate="email">
            <a:extLst>
              <a:ext uri="{28A0092B-C50C-407E-A947-70E740481C1C}">
                <a14:useLocalDpi xmlns:a14="http://schemas.microsoft.com/office/drawing/2010/main" val="0"/>
              </a:ext>
            </a:extLst>
          </a:blip>
          <a:stretch>
            <a:fillRect/>
          </a:stretch>
        </p:blipFill>
        <p:spPr>
          <a:xfrm>
            <a:off x="11446590" y="5984748"/>
            <a:ext cx="731520" cy="872872"/>
          </a:xfrm>
          <a:prstGeom prst="rect">
            <a:avLst/>
          </a:prstGeom>
        </p:spPr>
      </p:pic>
      <p:pic>
        <p:nvPicPr>
          <p:cNvPr id="11" name="Image 10">
            <a:extLst>
              <a:ext uri="{FF2B5EF4-FFF2-40B4-BE49-F238E27FC236}">
                <a16:creationId xmlns:a16="http://schemas.microsoft.com/office/drawing/2014/main" id="{32B06231-327B-4F6B-B266-AF0E5E3FF573}"/>
              </a:ext>
            </a:extLst>
          </p:cNvPr>
          <p:cNvPicPr>
            <a:picLocks noChangeAspect="1"/>
          </p:cNvPicPr>
          <p:nvPr userDrawn="1"/>
        </p:nvPicPr>
        <p:blipFill>
          <a:blip r:embed="rId14" cstate="email">
            <a:extLst>
              <a:ext uri="{28A0092B-C50C-407E-A947-70E740481C1C}">
                <a14:useLocalDpi xmlns:a14="http://schemas.microsoft.com/office/drawing/2010/main" val="0"/>
              </a:ext>
            </a:extLst>
          </a:blip>
          <a:stretch>
            <a:fillRect/>
          </a:stretch>
        </p:blipFill>
        <p:spPr>
          <a:xfrm>
            <a:off x="-35523" y="5984748"/>
            <a:ext cx="990842" cy="990842"/>
          </a:xfrm>
          <a:prstGeom prst="rect">
            <a:avLst/>
          </a:prstGeom>
        </p:spPr>
      </p:pic>
      <p:pic>
        <p:nvPicPr>
          <p:cNvPr id="12" name="Image 11">
            <a:extLst>
              <a:ext uri="{FF2B5EF4-FFF2-40B4-BE49-F238E27FC236}">
                <a16:creationId xmlns:a16="http://schemas.microsoft.com/office/drawing/2014/main" id="{444C2173-1E6C-4511-AE52-3892BF86DAC5}"/>
              </a:ext>
            </a:extLst>
          </p:cNvPr>
          <p:cNvPicPr>
            <a:picLocks noChangeAspect="1"/>
          </p:cNvPicPr>
          <p:nvPr userDrawn="1"/>
        </p:nvPicPr>
        <p:blipFill>
          <a:blip r:embed="rId15" cstate="email">
            <a:extLst>
              <a:ext uri="{28A0092B-C50C-407E-A947-70E740481C1C}">
                <a14:useLocalDpi xmlns:a14="http://schemas.microsoft.com/office/drawing/2010/main" val="0"/>
              </a:ext>
            </a:extLst>
          </a:blip>
          <a:stretch>
            <a:fillRect/>
          </a:stretch>
        </p:blipFill>
        <p:spPr>
          <a:xfrm>
            <a:off x="955319" y="6054973"/>
            <a:ext cx="882384" cy="832531"/>
          </a:xfrm>
          <a:prstGeom prst="rect">
            <a:avLst/>
          </a:prstGeom>
        </p:spPr>
      </p:pic>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fr-FR" dirty="0"/>
              <a:t>Modifiez le style du titre</a:t>
            </a:r>
            <a:endParaRPr lang="en-US" dirty="0"/>
          </a:p>
        </p:txBody>
      </p:sp>
      <p:pic>
        <p:nvPicPr>
          <p:cNvPr id="9" name="Image 8">
            <a:extLst>
              <a:ext uri="{FF2B5EF4-FFF2-40B4-BE49-F238E27FC236}">
                <a16:creationId xmlns:a16="http://schemas.microsoft.com/office/drawing/2014/main" id="{06E7E984-DCBF-750C-71E1-DCC0F026225F}"/>
              </a:ext>
            </a:extLst>
          </p:cNvPr>
          <p:cNvPicPr>
            <a:picLocks noChangeAspect="1"/>
          </p:cNvPicPr>
          <p:nvPr/>
        </p:nvPicPr>
        <p:blipFill>
          <a:blip r:embed="rId16">
            <a:alphaModFix amt="35000"/>
            <a:duotone>
              <a:schemeClr val="accent3">
                <a:shade val="45000"/>
                <a:satMod val="135000"/>
              </a:schemeClr>
              <a:prstClr val="white"/>
            </a:duotone>
            <a:extLst>
              <a:ext uri="{28A0092B-C50C-407E-A947-70E740481C1C}">
                <a14:useLocalDpi xmlns:a14="http://schemas.microsoft.com/office/drawing/2010/main" val="0"/>
              </a:ext>
            </a:extLst>
          </a:blip>
          <a:srcRect/>
          <a:stretch/>
        </p:blipFill>
        <p:spPr>
          <a:xfrm rot="20033750">
            <a:off x="1741156" y="3095826"/>
            <a:ext cx="3543571" cy="3819971"/>
          </a:xfrm>
          <a:prstGeom prst="rect">
            <a:avLst/>
          </a:prstGeom>
        </p:spPr>
      </p:pic>
      <p:sp>
        <p:nvSpPr>
          <p:cNvPr id="13" name="Date Placeholder 3">
            <a:extLst>
              <a:ext uri="{FF2B5EF4-FFF2-40B4-BE49-F238E27FC236}">
                <a16:creationId xmlns:a16="http://schemas.microsoft.com/office/drawing/2014/main" id="{C9B0C150-0C1F-4BFB-8CB1-159DBF97D199}"/>
              </a:ext>
            </a:extLst>
          </p:cNvPr>
          <p:cNvSpPr>
            <a:spLocks noGrp="1"/>
          </p:cNvSpPr>
          <p:nvPr>
            <p:ph type="dt" sz="half" idx="2"/>
          </p:nvPr>
        </p:nvSpPr>
        <p:spPr>
          <a:xfrm>
            <a:off x="1952366" y="6357928"/>
            <a:ext cx="1752358" cy="365125"/>
          </a:xfrm>
          <a:prstGeom prst="rect">
            <a:avLst/>
          </a:prstGeom>
        </p:spPr>
        <p:txBody>
          <a:bodyPr vert="horz" lIns="91440" tIns="45720" rIns="91440" bIns="45720" rtlCol="0" anchor="ctr"/>
          <a:lstStyle>
            <a:lvl1pPr algn="l">
              <a:defRPr sz="1100">
                <a:solidFill>
                  <a:schemeClr val="tx1">
                    <a:lumMod val="50000"/>
                    <a:lumOff val="50000"/>
                  </a:schemeClr>
                </a:solidFill>
                <a:latin typeface="Helvetica" pitchFamily="2" charset="0"/>
              </a:defRPr>
            </a:lvl1pPr>
          </a:lstStyle>
          <a:p>
            <a:r>
              <a:rPr lang="en-US"/>
              <a:t>6/30/2025 - 7/04/2025</a:t>
            </a:r>
            <a:endParaRPr lang="en-US" dirty="0"/>
          </a:p>
        </p:txBody>
      </p:sp>
      <p:sp>
        <p:nvSpPr>
          <p:cNvPr id="14" name="Footer Placeholder 4">
            <a:extLst>
              <a:ext uri="{FF2B5EF4-FFF2-40B4-BE49-F238E27FC236}">
                <a16:creationId xmlns:a16="http://schemas.microsoft.com/office/drawing/2014/main" id="{BF40B1BA-CE3F-492C-A2A6-2C75EC7A701E}"/>
              </a:ext>
            </a:extLst>
          </p:cNvPr>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latin typeface="Helvetica" pitchFamily="2" charset="0"/>
              </a:defRPr>
            </a:lvl1pPr>
          </a:lstStyle>
          <a:p>
            <a:pPr algn="ctr"/>
            <a:r>
              <a:rPr lang="en-US"/>
              <a:t>STAC 11</a:t>
            </a:r>
            <a:endParaRPr lang="en-US" dirty="0"/>
          </a:p>
        </p:txBody>
      </p:sp>
    </p:spTree>
    <p:extLst>
      <p:ext uri="{BB962C8B-B14F-4D97-AF65-F5344CB8AC3E}">
        <p14:creationId xmlns:p14="http://schemas.microsoft.com/office/powerpoint/2010/main" val="122499882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Lst>
  <p:hf hdr="0"/>
  <p:txStyles>
    <p:titleStyle>
      <a:lvl1pPr algn="l" defTabSz="914400" rtl="0" eaLnBrk="1" latinLnBrk="0" hangingPunct="1">
        <a:lnSpc>
          <a:spcPct val="90000"/>
        </a:lnSpc>
        <a:spcBef>
          <a:spcPct val="0"/>
        </a:spcBef>
        <a:buNone/>
        <a:defRPr sz="3600" kern="1200" spc="-60" baseline="0">
          <a:solidFill>
            <a:srgbClr val="FFFFFF"/>
          </a:solidFill>
          <a:latin typeface="Helvetica" pitchFamily="2" charset="0"/>
          <a:ea typeface="+mj-ea"/>
          <a:cs typeface="+mj-cs"/>
        </a:defRPr>
      </a:lvl1pPr>
    </p:titleStyle>
    <p:bodyStyle>
      <a:lvl1pPr marL="182880" indent="-182880" algn="l" defTabSz="914400" rtl="0" eaLnBrk="1" latinLnBrk="0" hangingPunct="1">
        <a:lnSpc>
          <a:spcPct val="90000"/>
        </a:lnSpc>
        <a:spcBef>
          <a:spcPts val="1200"/>
        </a:spcBef>
        <a:buClr>
          <a:srgbClr val="00B050"/>
        </a:buClr>
        <a:buFont typeface="Courier New" panose="02070309020205020404" pitchFamily="49" charset="0"/>
        <a:buChar char="o"/>
        <a:defRPr sz="2000" kern="1200">
          <a:solidFill>
            <a:schemeClr val="tx1">
              <a:lumMod val="65000"/>
              <a:lumOff val="35000"/>
            </a:schemeClr>
          </a:solidFill>
          <a:latin typeface="Helvetica" pitchFamily="2" charset="0"/>
          <a:ea typeface="+mn-ea"/>
          <a:cs typeface="+mn-cs"/>
        </a:defRPr>
      </a:lvl1pPr>
      <a:lvl2pPr marL="685800" indent="-182880" algn="l" defTabSz="914400" rtl="0" eaLnBrk="1" latinLnBrk="0" hangingPunct="1">
        <a:lnSpc>
          <a:spcPct val="90000"/>
        </a:lnSpc>
        <a:spcBef>
          <a:spcPts val="250"/>
        </a:spcBef>
        <a:spcAft>
          <a:spcPts val="250"/>
        </a:spcAft>
        <a:buClr>
          <a:srgbClr val="00B050"/>
        </a:buClr>
        <a:buFont typeface="Courier New" panose="02070309020205020404" pitchFamily="49" charset="0"/>
        <a:buChar char="o"/>
        <a:defRPr sz="1800" kern="1200">
          <a:solidFill>
            <a:schemeClr val="tx1">
              <a:lumMod val="65000"/>
              <a:lumOff val="35000"/>
            </a:schemeClr>
          </a:solidFill>
          <a:latin typeface="Helvetica" pitchFamily="2" charset="0"/>
          <a:ea typeface="+mn-ea"/>
          <a:cs typeface="+mn-cs"/>
        </a:defRPr>
      </a:lvl2pPr>
      <a:lvl3pPr marL="1143000" indent="-182880" algn="l" defTabSz="914400" rtl="0" eaLnBrk="1" latinLnBrk="0" hangingPunct="1">
        <a:lnSpc>
          <a:spcPct val="90000"/>
        </a:lnSpc>
        <a:spcBef>
          <a:spcPts val="250"/>
        </a:spcBef>
        <a:spcAft>
          <a:spcPts val="250"/>
        </a:spcAft>
        <a:buClr>
          <a:srgbClr val="00B050"/>
        </a:buClr>
        <a:buFont typeface="Courier New" panose="02070309020205020404" pitchFamily="49" charset="0"/>
        <a:buChar char="o"/>
        <a:defRPr sz="1600" kern="1200">
          <a:solidFill>
            <a:schemeClr val="tx1">
              <a:lumMod val="65000"/>
              <a:lumOff val="35000"/>
            </a:schemeClr>
          </a:solidFill>
          <a:latin typeface="Helvetica" pitchFamily="2" charset="0"/>
          <a:ea typeface="+mn-ea"/>
          <a:cs typeface="+mn-cs"/>
        </a:defRPr>
      </a:lvl3pPr>
      <a:lvl4pPr marL="1600200" indent="-182880" algn="l" defTabSz="914400" rtl="0" eaLnBrk="1" latinLnBrk="0" hangingPunct="1">
        <a:lnSpc>
          <a:spcPct val="90000"/>
        </a:lnSpc>
        <a:spcBef>
          <a:spcPts val="250"/>
        </a:spcBef>
        <a:spcAft>
          <a:spcPts val="250"/>
        </a:spcAft>
        <a:buClr>
          <a:srgbClr val="00B050"/>
        </a:buClr>
        <a:buFont typeface="Courier New" panose="02070309020205020404" pitchFamily="49" charset="0"/>
        <a:buChar char="o"/>
        <a:defRPr sz="1400" kern="1200">
          <a:solidFill>
            <a:schemeClr val="tx1">
              <a:lumMod val="65000"/>
              <a:lumOff val="35000"/>
            </a:schemeClr>
          </a:solidFill>
          <a:latin typeface="Helvetica" pitchFamily="2" charset="0"/>
          <a:ea typeface="+mn-ea"/>
          <a:cs typeface="+mn-cs"/>
        </a:defRPr>
      </a:lvl4pPr>
      <a:lvl5pPr marL="2057400" indent="-182880" algn="l" defTabSz="914400" rtl="0" eaLnBrk="1" latinLnBrk="0" hangingPunct="1">
        <a:lnSpc>
          <a:spcPct val="90000"/>
        </a:lnSpc>
        <a:spcBef>
          <a:spcPts val="250"/>
        </a:spcBef>
        <a:spcAft>
          <a:spcPts val="250"/>
        </a:spcAft>
        <a:buClr>
          <a:srgbClr val="00B050"/>
        </a:buClr>
        <a:buFont typeface="Courier New" panose="02070309020205020404" pitchFamily="49" charset="0"/>
        <a:buChar char="o"/>
        <a:defRPr sz="1400" kern="1200">
          <a:solidFill>
            <a:schemeClr val="tx1">
              <a:lumMod val="65000"/>
              <a:lumOff val="35000"/>
            </a:schemeClr>
          </a:solidFill>
          <a:latin typeface="Helvetica" pitchFamily="2" charset="0"/>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3" Type="http://schemas.openxmlformats.org/officeDocument/2006/relationships/comments" Target="../comments/comment5.xml"/><Relationship Id="rId2" Type="http://schemas.openxmlformats.org/officeDocument/2006/relationships/notesSlide" Target="../notesSlides/notesSlide16.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comments" Target="../comments/commen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8.xml"/><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DF84B01-B560-486C-91E9-2FFC4E08FC08}"/>
              </a:ext>
            </a:extLst>
          </p:cNvPr>
          <p:cNvSpPr>
            <a:spLocks noGrp="1"/>
          </p:cNvSpPr>
          <p:nvPr>
            <p:ph type="ctrTitle"/>
          </p:nvPr>
        </p:nvSpPr>
        <p:spPr/>
        <p:txBody>
          <a:bodyPr>
            <a:normAutofit fontScale="90000"/>
          </a:bodyPr>
          <a:lstStyle/>
          <a:p>
            <a:r>
              <a:rPr lang="en-US" dirty="0"/>
              <a:t>ITEM 6: </a:t>
            </a:r>
            <a:br>
              <a:rPr lang="en-US" dirty="0"/>
            </a:br>
            <a:r>
              <a:rPr lang="en-US" dirty="0"/>
              <a:t>REPORT OF THE SPECIES WORKING GROUP </a:t>
            </a:r>
          </a:p>
        </p:txBody>
      </p:sp>
      <p:sp>
        <p:nvSpPr>
          <p:cNvPr id="3" name="Sous-titre 2">
            <a:extLst>
              <a:ext uri="{FF2B5EF4-FFF2-40B4-BE49-F238E27FC236}">
                <a16:creationId xmlns:a16="http://schemas.microsoft.com/office/drawing/2014/main" id="{B45FC575-DA8B-48BB-B596-A4B41BA7FE74}"/>
              </a:ext>
            </a:extLst>
          </p:cNvPr>
          <p:cNvSpPr>
            <a:spLocks noGrp="1"/>
          </p:cNvSpPr>
          <p:nvPr>
            <p:ph type="subTitle" idx="1"/>
          </p:nvPr>
        </p:nvSpPr>
        <p:spPr/>
        <p:txBody>
          <a:bodyPr>
            <a:normAutofit fontScale="70000" lnSpcReduction="20000"/>
          </a:bodyPr>
          <a:lstStyle/>
          <a:p>
            <a:r>
              <a:rPr lang="en-US" dirty="0">
                <a:latin typeface="Arial" panose="020B0604020202020204" pitchFamily="34" charset="0"/>
                <a:cs typeface="Arial" panose="020B0604020202020204" pitchFamily="34" charset="0"/>
              </a:rPr>
              <a:t>11</a:t>
            </a:r>
            <a:r>
              <a:rPr lang="en-US" baseline="30000" dirty="0">
                <a:latin typeface="Arial" panose="020B0604020202020204" pitchFamily="34" charset="0"/>
                <a:cs typeface="Arial" panose="020B0604020202020204" pitchFamily="34" charset="0"/>
              </a:rPr>
              <a:t>th</a:t>
            </a:r>
            <a:r>
              <a:rPr lang="en-US" dirty="0">
                <a:latin typeface="Arial" panose="020B0604020202020204" pitchFamily="34" charset="0"/>
                <a:cs typeface="Arial" panose="020B0604020202020204" pitchFamily="34" charset="0"/>
              </a:rPr>
              <a:t> SPAW STAC</a:t>
            </a:r>
          </a:p>
          <a:p>
            <a:r>
              <a:rPr lang="en-US" dirty="0">
                <a:latin typeface="Arial" panose="020B0604020202020204" pitchFamily="34" charset="0"/>
                <a:cs typeface="Arial" panose="020B0604020202020204" pitchFamily="34" charset="0"/>
              </a:rPr>
              <a:t>Virtual meeting</a:t>
            </a:r>
          </a:p>
          <a:p>
            <a:r>
              <a:rPr lang="en-US" dirty="0">
                <a:latin typeface="Arial" panose="020B0604020202020204" pitchFamily="34" charset="0"/>
                <a:cs typeface="Arial" panose="020B0604020202020204" pitchFamily="34" charset="0"/>
              </a:rPr>
              <a:t>30 June 2025</a:t>
            </a:r>
          </a:p>
        </p:txBody>
      </p:sp>
    </p:spTree>
    <p:extLst>
      <p:ext uri="{BB962C8B-B14F-4D97-AF65-F5344CB8AC3E}">
        <p14:creationId xmlns:p14="http://schemas.microsoft.com/office/powerpoint/2010/main" val="3991084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54EE44B4-5AD0-44F1-883B-BE660BA9CAE5}"/>
              </a:ext>
            </a:extLst>
          </p:cNvPr>
          <p:cNvSpPr>
            <a:spLocks noGrp="1"/>
          </p:cNvSpPr>
          <p:nvPr>
            <p:ph type="title"/>
          </p:nvPr>
        </p:nvSpPr>
        <p:spPr/>
        <p:txBody>
          <a:bodyPr/>
          <a:lstStyle/>
          <a:p>
            <a:r>
              <a:rPr lang="en-US" dirty="0"/>
              <a:t>Parrotfish</a:t>
            </a:r>
          </a:p>
        </p:txBody>
      </p:sp>
      <p:sp>
        <p:nvSpPr>
          <p:cNvPr id="5" name="Espace réservé du contenu 4">
            <a:extLst>
              <a:ext uri="{FF2B5EF4-FFF2-40B4-BE49-F238E27FC236}">
                <a16:creationId xmlns:a16="http://schemas.microsoft.com/office/drawing/2014/main" id="{C6420490-049D-49D0-B77C-6D49C7073585}"/>
              </a:ext>
            </a:extLst>
          </p:cNvPr>
          <p:cNvSpPr>
            <a:spLocks noGrp="1"/>
          </p:cNvSpPr>
          <p:nvPr>
            <p:ph idx="1"/>
          </p:nvPr>
        </p:nvSpPr>
        <p:spPr/>
        <p:txBody>
          <a:bodyPr>
            <a:normAutofit/>
          </a:bodyPr>
          <a:lstStyle/>
          <a:p>
            <a:pPr marL="0" indent="0">
              <a:buNone/>
            </a:pPr>
            <a:r>
              <a:rPr lang="en-GB" sz="2400" b="1" i="1" dirty="0">
                <a:effectLst/>
                <a:latin typeface="Arial" panose="020B0604020202020204" pitchFamily="34" charset="0"/>
                <a:ea typeface="Times New Roman" panose="02020603050405020304" pitchFamily="18" charset="0"/>
                <a:cs typeface="Arial" panose="020B0604020202020204" pitchFamily="34" charset="0"/>
              </a:rPr>
              <a:t>“Set of prioritized recommendations for the conservation and management of parrotfish in the Caribbean”</a:t>
            </a:r>
          </a:p>
          <a:p>
            <a:pPr marL="0" indent="0">
              <a:buNone/>
            </a:pPr>
            <a:endParaRPr lang="en-GB" sz="2400" b="1" i="1" dirty="0">
              <a:latin typeface="Arial" panose="020B0604020202020204" pitchFamily="34" charset="0"/>
              <a:cs typeface="Arial" panose="020B0604020202020204" pitchFamily="34" charset="0"/>
            </a:endParaRPr>
          </a:p>
          <a:p>
            <a:pPr marL="0" indent="0">
              <a:buNone/>
            </a:pPr>
            <a:r>
              <a:rPr lang="en-GB" sz="1800" dirty="0">
                <a:effectLst/>
                <a:latin typeface="Arial" panose="020B0604020202020204" pitchFamily="34" charset="0"/>
                <a:ea typeface="Times New Roman" panose="02020603050405020304" pitchFamily="18" charset="0"/>
                <a:cs typeface="Arial" panose="020B0604020202020204" pitchFamily="34" charset="0"/>
              </a:rPr>
              <a:t>The Secretariat and SPAW RAC kindly ask experts to respond, gently reminding them of the existence of the Species Working Group and giving them a chance to provide us with their recommendations before December 31, 2024.</a:t>
            </a:r>
          </a:p>
          <a:p>
            <a:pPr marL="0" indent="0">
              <a:buNone/>
            </a:pPr>
            <a:endParaRPr lang="fr-FR" sz="1800" dirty="0">
              <a:effectLst/>
              <a:latin typeface="Arial" panose="020B0604020202020204" pitchFamily="34" charset="0"/>
              <a:ea typeface="Liberation Serif" panose="02020603050405020304" pitchFamily="18" charset="0"/>
              <a:cs typeface="Arial" panose="020B0604020202020204" pitchFamily="34" charset="0"/>
            </a:endParaRPr>
          </a:p>
          <a:p>
            <a:pPr>
              <a:buFont typeface="Wingdings" panose="05000000000000000000" pitchFamily="2" charset="2"/>
              <a:buChar char="Ø"/>
            </a:pPr>
            <a:r>
              <a:rPr lang="en-GB"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Considering the lack of response, the Secretariat advises Focal Points that the working group is therefore unable to complete this task. </a:t>
            </a:r>
            <a:endParaRPr lang="fr-FR" sz="1800" dirty="0">
              <a:effectLst/>
              <a:latin typeface="Arial" panose="020B0604020202020204" pitchFamily="34" charset="0"/>
              <a:ea typeface="Liberation Serif" panose="02020603050405020304" pitchFamily="18" charset="0"/>
              <a:cs typeface="Arial" panose="020B0604020202020204" pitchFamily="34" charset="0"/>
            </a:endParaRPr>
          </a:p>
          <a:p>
            <a:pPr marL="0" indent="0">
              <a:buNone/>
            </a:pPr>
            <a:endParaRPr lang="en-US" sz="2800" b="1" i="1" dirty="0">
              <a:latin typeface="Arial" panose="020B0604020202020204" pitchFamily="34" charset="0"/>
              <a:cs typeface="Arial" panose="020B0604020202020204" pitchFamily="34" charset="0"/>
            </a:endParaRPr>
          </a:p>
        </p:txBody>
      </p:sp>
      <p:sp>
        <p:nvSpPr>
          <p:cNvPr id="6" name="Espace réservé du pied de page 5">
            <a:extLst>
              <a:ext uri="{FF2B5EF4-FFF2-40B4-BE49-F238E27FC236}">
                <a16:creationId xmlns:a16="http://schemas.microsoft.com/office/drawing/2014/main" id="{A3F9B312-2E14-412F-B159-1B5CFBC950F8}"/>
              </a:ext>
            </a:extLst>
          </p:cNvPr>
          <p:cNvSpPr>
            <a:spLocks noGrp="1"/>
          </p:cNvSpPr>
          <p:nvPr>
            <p:ph type="ftr" sz="quarter" idx="11"/>
          </p:nvPr>
        </p:nvSpPr>
        <p:spPr/>
        <p:txBody>
          <a:bodyPr/>
          <a:lstStyle/>
          <a:p>
            <a:r>
              <a:rPr lang="en-US"/>
              <a:t>STAC 11</a:t>
            </a:r>
            <a:endParaRPr lang="en-US" dirty="0"/>
          </a:p>
        </p:txBody>
      </p:sp>
      <p:sp>
        <p:nvSpPr>
          <p:cNvPr id="7" name="Espace réservé du numéro de diapositive 6">
            <a:extLst>
              <a:ext uri="{FF2B5EF4-FFF2-40B4-BE49-F238E27FC236}">
                <a16:creationId xmlns:a16="http://schemas.microsoft.com/office/drawing/2014/main" id="{36F8A9F2-4AC4-44E0-A812-1987099A8237}"/>
              </a:ext>
            </a:extLst>
          </p:cNvPr>
          <p:cNvSpPr>
            <a:spLocks noGrp="1"/>
          </p:cNvSpPr>
          <p:nvPr>
            <p:ph type="sldNum" sz="quarter" idx="12"/>
          </p:nvPr>
        </p:nvSpPr>
        <p:spPr/>
        <p:txBody>
          <a:bodyPr/>
          <a:lstStyle/>
          <a:p>
            <a:fld id="{6D22F896-40B5-4ADD-8801-0D06FADFA095}" type="slidenum">
              <a:rPr lang="en-US" smtClean="0"/>
              <a:t>10</a:t>
            </a:fld>
            <a:endParaRPr lang="en-US" dirty="0"/>
          </a:p>
        </p:txBody>
      </p:sp>
      <p:sp>
        <p:nvSpPr>
          <p:cNvPr id="8" name="Espace réservé de la date 7">
            <a:extLst>
              <a:ext uri="{FF2B5EF4-FFF2-40B4-BE49-F238E27FC236}">
                <a16:creationId xmlns:a16="http://schemas.microsoft.com/office/drawing/2014/main" id="{F1527D79-229F-493B-82BC-1ECBE9B39943}"/>
              </a:ext>
            </a:extLst>
          </p:cNvPr>
          <p:cNvSpPr>
            <a:spLocks noGrp="1"/>
          </p:cNvSpPr>
          <p:nvPr>
            <p:ph type="dt" sz="half" idx="10"/>
          </p:nvPr>
        </p:nvSpPr>
        <p:spPr/>
        <p:txBody>
          <a:bodyPr/>
          <a:lstStyle/>
          <a:p>
            <a:r>
              <a:rPr lang="en-US"/>
              <a:t>6/30/2025 - 7/04/2025</a:t>
            </a:r>
            <a:endParaRPr lang="en-US" dirty="0"/>
          </a:p>
        </p:txBody>
      </p:sp>
    </p:spTree>
    <p:extLst>
      <p:ext uri="{BB962C8B-B14F-4D97-AF65-F5344CB8AC3E}">
        <p14:creationId xmlns:p14="http://schemas.microsoft.com/office/powerpoint/2010/main" val="15604275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115019B8-6014-453F-B67F-10405D2E7FC9}"/>
              </a:ext>
            </a:extLst>
          </p:cNvPr>
          <p:cNvSpPr>
            <a:spLocks noGrp="1"/>
          </p:cNvSpPr>
          <p:nvPr>
            <p:ph type="title"/>
          </p:nvPr>
        </p:nvSpPr>
        <p:spPr/>
        <p:txBody>
          <a:bodyPr/>
          <a:lstStyle/>
          <a:p>
            <a:r>
              <a:rPr lang="en-US" dirty="0"/>
              <a:t>Invited task</a:t>
            </a:r>
          </a:p>
        </p:txBody>
      </p:sp>
      <p:sp>
        <p:nvSpPr>
          <p:cNvPr id="5" name="Espace réservé du contenu 4">
            <a:extLst>
              <a:ext uri="{FF2B5EF4-FFF2-40B4-BE49-F238E27FC236}">
                <a16:creationId xmlns:a16="http://schemas.microsoft.com/office/drawing/2014/main" id="{F6EB8C48-F6D6-4216-98E0-ADBF3CCFA2F6}"/>
              </a:ext>
            </a:extLst>
          </p:cNvPr>
          <p:cNvSpPr>
            <a:spLocks noGrp="1"/>
          </p:cNvSpPr>
          <p:nvPr>
            <p:ph idx="1"/>
          </p:nvPr>
        </p:nvSpPr>
        <p:spPr>
          <a:xfrm>
            <a:off x="3500500" y="1611935"/>
            <a:ext cx="8225070" cy="4113085"/>
          </a:xfrm>
        </p:spPr>
        <p:txBody>
          <a:bodyPr/>
          <a:lstStyle/>
          <a:p>
            <a:endParaRPr lang="en-GB" sz="1800" dirty="0">
              <a:latin typeface="Arial" panose="020B0604020202020204" pitchFamily="34" charset="0"/>
              <a:ea typeface="Times New Roman" panose="02020603050405020304" pitchFamily="18" charset="0"/>
              <a:cs typeface="Arial" panose="020B0604020202020204" pitchFamily="34" charset="0"/>
            </a:endParaRPr>
          </a:p>
          <a:p>
            <a:r>
              <a:rPr lang="en-GB" sz="1800" dirty="0">
                <a:effectLst/>
                <a:latin typeface="Arial" panose="020B0604020202020204" pitchFamily="34" charset="0"/>
                <a:ea typeface="Times New Roman" panose="02020603050405020304" pitchFamily="18" charset="0"/>
                <a:cs typeface="Arial" panose="020B0604020202020204" pitchFamily="34" charset="0"/>
              </a:rPr>
              <a:t>The working group met online seven (7) times.</a:t>
            </a:r>
          </a:p>
          <a:p>
            <a:r>
              <a:rPr lang="en-GB" sz="1800" dirty="0">
                <a:effectLst/>
                <a:latin typeface="Arial" panose="020B0604020202020204" pitchFamily="34" charset="0"/>
                <a:ea typeface="Times New Roman" panose="02020603050405020304" pitchFamily="18" charset="0"/>
                <a:cs typeface="Arial" panose="020B0604020202020204" pitchFamily="34" charset="0"/>
              </a:rPr>
              <a:t>The group sent a first draft to the whole species working group on January 9</a:t>
            </a:r>
            <a:r>
              <a:rPr lang="en-GB" sz="1800" baseline="30000" dirty="0">
                <a:effectLst/>
                <a:latin typeface="Arial" panose="020B0604020202020204" pitchFamily="34" charset="0"/>
                <a:ea typeface="Times New Roman" panose="02020603050405020304" pitchFamily="18" charset="0"/>
                <a:cs typeface="Arial" panose="020B0604020202020204" pitchFamily="34" charset="0"/>
              </a:rPr>
              <a:t>th</a:t>
            </a:r>
            <a:r>
              <a:rPr lang="en-GB" sz="1800" dirty="0">
                <a:effectLst/>
                <a:latin typeface="Arial" panose="020B0604020202020204" pitchFamily="34" charset="0"/>
                <a:ea typeface="Times New Roman" panose="02020603050405020304" pitchFamily="18" charset="0"/>
                <a:cs typeface="Arial" panose="020B0604020202020204" pitchFamily="34" charset="0"/>
              </a:rPr>
              <a:t> 2025. </a:t>
            </a:r>
          </a:p>
          <a:p>
            <a:r>
              <a:rPr lang="en-GB" sz="1800" dirty="0">
                <a:effectLst/>
                <a:latin typeface="Arial" panose="020B0604020202020204" pitchFamily="34" charset="0"/>
                <a:ea typeface="Times New Roman" panose="02020603050405020304" pitchFamily="18" charset="0"/>
                <a:cs typeface="Arial" panose="020B0604020202020204" pitchFamily="34" charset="0"/>
              </a:rPr>
              <a:t>10 experts contributed and 4 Experts reviewed the final draft on January 2025.</a:t>
            </a:r>
          </a:p>
          <a:p>
            <a:r>
              <a:rPr lang="en-GB" sz="1800" dirty="0">
                <a:latin typeface="Arial" panose="020B0604020202020204" pitchFamily="34" charset="0"/>
                <a:ea typeface="Times New Roman" panose="02020603050405020304" pitchFamily="18" charset="0"/>
                <a:cs typeface="Arial" panose="020B0604020202020204" pitchFamily="34" charset="0"/>
              </a:rPr>
              <a:t>A</a:t>
            </a:r>
            <a:r>
              <a:rPr lang="en-GB" sz="1800" dirty="0">
                <a:effectLst/>
                <a:latin typeface="Arial" panose="020B0604020202020204" pitchFamily="34" charset="0"/>
                <a:ea typeface="Times New Roman" panose="02020603050405020304" pitchFamily="18" charset="0"/>
                <a:cs typeface="Arial" panose="020B0604020202020204" pitchFamily="34" charset="0"/>
              </a:rPr>
              <a:t>ll experts agreed on the idea of having one document for the 3 groups of species.</a:t>
            </a:r>
          </a:p>
          <a:p>
            <a:endParaRPr lang="en-US" dirty="0">
              <a:latin typeface="Arial" panose="020B0604020202020204" pitchFamily="34" charset="0"/>
              <a:cs typeface="Arial" panose="020B0604020202020204" pitchFamily="34" charset="0"/>
            </a:endParaRPr>
          </a:p>
        </p:txBody>
      </p:sp>
      <p:sp>
        <p:nvSpPr>
          <p:cNvPr id="6" name="Espace réservé du pied de page 5">
            <a:extLst>
              <a:ext uri="{FF2B5EF4-FFF2-40B4-BE49-F238E27FC236}">
                <a16:creationId xmlns:a16="http://schemas.microsoft.com/office/drawing/2014/main" id="{136ED87B-993A-426F-9E34-098767C3AACE}"/>
              </a:ext>
            </a:extLst>
          </p:cNvPr>
          <p:cNvSpPr>
            <a:spLocks noGrp="1"/>
          </p:cNvSpPr>
          <p:nvPr>
            <p:ph type="ftr" sz="quarter" idx="11"/>
          </p:nvPr>
        </p:nvSpPr>
        <p:spPr/>
        <p:txBody>
          <a:bodyPr/>
          <a:lstStyle/>
          <a:p>
            <a:r>
              <a:rPr lang="en-US" dirty="0"/>
              <a:t>STAC 11</a:t>
            </a:r>
          </a:p>
        </p:txBody>
      </p:sp>
      <p:sp>
        <p:nvSpPr>
          <p:cNvPr id="7" name="Espace réservé du numéro de diapositive 6">
            <a:extLst>
              <a:ext uri="{FF2B5EF4-FFF2-40B4-BE49-F238E27FC236}">
                <a16:creationId xmlns:a16="http://schemas.microsoft.com/office/drawing/2014/main" id="{7CE1E047-B2D1-4ADF-A388-6D15B174D669}"/>
              </a:ext>
            </a:extLst>
          </p:cNvPr>
          <p:cNvSpPr>
            <a:spLocks noGrp="1"/>
          </p:cNvSpPr>
          <p:nvPr>
            <p:ph type="sldNum" sz="quarter" idx="12"/>
          </p:nvPr>
        </p:nvSpPr>
        <p:spPr/>
        <p:txBody>
          <a:bodyPr/>
          <a:lstStyle/>
          <a:p>
            <a:fld id="{6D22F896-40B5-4ADD-8801-0D06FADFA095}" type="slidenum">
              <a:rPr lang="en-US" smtClean="0"/>
              <a:t>11</a:t>
            </a:fld>
            <a:endParaRPr lang="en-US" dirty="0"/>
          </a:p>
        </p:txBody>
      </p:sp>
      <p:sp>
        <p:nvSpPr>
          <p:cNvPr id="8" name="Espace réservé de la date 7">
            <a:extLst>
              <a:ext uri="{FF2B5EF4-FFF2-40B4-BE49-F238E27FC236}">
                <a16:creationId xmlns:a16="http://schemas.microsoft.com/office/drawing/2014/main" id="{CC4A8850-1F96-49DB-9EA5-FFFF626AF93B}"/>
              </a:ext>
            </a:extLst>
          </p:cNvPr>
          <p:cNvSpPr>
            <a:spLocks noGrp="1"/>
          </p:cNvSpPr>
          <p:nvPr>
            <p:ph type="dt" sz="half" idx="10"/>
          </p:nvPr>
        </p:nvSpPr>
        <p:spPr/>
        <p:txBody>
          <a:bodyPr/>
          <a:lstStyle/>
          <a:p>
            <a:r>
              <a:rPr lang="en-US"/>
              <a:t>6/30/2025 - 7/04/2025</a:t>
            </a:r>
            <a:endParaRPr lang="en-US" dirty="0"/>
          </a:p>
        </p:txBody>
      </p:sp>
      <p:sp>
        <p:nvSpPr>
          <p:cNvPr id="9" name="Titre 3">
            <a:extLst>
              <a:ext uri="{FF2B5EF4-FFF2-40B4-BE49-F238E27FC236}">
                <a16:creationId xmlns:a16="http://schemas.microsoft.com/office/drawing/2014/main" id="{BAB0B5B5-3855-4285-97F7-3064AFEA3504}"/>
              </a:ext>
            </a:extLst>
          </p:cNvPr>
          <p:cNvSpPr txBox="1">
            <a:spLocks/>
          </p:cNvSpPr>
          <p:nvPr/>
        </p:nvSpPr>
        <p:spPr>
          <a:xfrm>
            <a:off x="3286990" y="-125642"/>
            <a:ext cx="8652091" cy="175880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Helvetica" pitchFamily="2" charset="0"/>
                <a:ea typeface="+mj-ea"/>
                <a:cs typeface="+mj-cs"/>
              </a:defRPr>
            </a:lvl1pPr>
          </a:lstStyle>
          <a:p>
            <a:r>
              <a:rPr lang="en-GB"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C</a:t>
            </a:r>
            <a:r>
              <a:rPr lang="en-GB"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onservation and management recommendations for the Whale Shark, Giant Manta Ray and Hammerhead Sharks</a:t>
            </a:r>
            <a:endParaRPr lang="en-US" sz="48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04925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pied de page 5">
            <a:extLst>
              <a:ext uri="{FF2B5EF4-FFF2-40B4-BE49-F238E27FC236}">
                <a16:creationId xmlns:a16="http://schemas.microsoft.com/office/drawing/2014/main" id="{136ED87B-993A-426F-9E34-098767C3AACE}"/>
              </a:ext>
            </a:extLst>
          </p:cNvPr>
          <p:cNvSpPr>
            <a:spLocks noGrp="1"/>
          </p:cNvSpPr>
          <p:nvPr>
            <p:ph type="ftr" sz="quarter" idx="11"/>
          </p:nvPr>
        </p:nvSpPr>
        <p:spPr/>
        <p:txBody>
          <a:bodyPr/>
          <a:lstStyle/>
          <a:p>
            <a:r>
              <a:rPr lang="en-US" dirty="0"/>
              <a:t>STAC 11</a:t>
            </a:r>
          </a:p>
        </p:txBody>
      </p:sp>
      <p:sp>
        <p:nvSpPr>
          <p:cNvPr id="7" name="Espace réservé du numéro de diapositive 6">
            <a:extLst>
              <a:ext uri="{FF2B5EF4-FFF2-40B4-BE49-F238E27FC236}">
                <a16:creationId xmlns:a16="http://schemas.microsoft.com/office/drawing/2014/main" id="{7CE1E047-B2D1-4ADF-A388-6D15B174D669}"/>
              </a:ext>
            </a:extLst>
          </p:cNvPr>
          <p:cNvSpPr>
            <a:spLocks noGrp="1"/>
          </p:cNvSpPr>
          <p:nvPr>
            <p:ph type="sldNum" sz="quarter" idx="12"/>
          </p:nvPr>
        </p:nvSpPr>
        <p:spPr/>
        <p:txBody>
          <a:bodyPr/>
          <a:lstStyle/>
          <a:p>
            <a:fld id="{6D22F896-40B5-4ADD-8801-0D06FADFA095}" type="slidenum">
              <a:rPr lang="en-US" smtClean="0"/>
              <a:t>12</a:t>
            </a:fld>
            <a:endParaRPr lang="en-US" dirty="0"/>
          </a:p>
        </p:txBody>
      </p:sp>
      <p:sp>
        <p:nvSpPr>
          <p:cNvPr id="8" name="Espace réservé de la date 7">
            <a:extLst>
              <a:ext uri="{FF2B5EF4-FFF2-40B4-BE49-F238E27FC236}">
                <a16:creationId xmlns:a16="http://schemas.microsoft.com/office/drawing/2014/main" id="{CC4A8850-1F96-49DB-9EA5-FFFF626AF93B}"/>
              </a:ext>
            </a:extLst>
          </p:cNvPr>
          <p:cNvSpPr>
            <a:spLocks noGrp="1"/>
          </p:cNvSpPr>
          <p:nvPr>
            <p:ph type="dt" sz="half" idx="10"/>
          </p:nvPr>
        </p:nvSpPr>
        <p:spPr/>
        <p:txBody>
          <a:bodyPr/>
          <a:lstStyle/>
          <a:p>
            <a:r>
              <a:rPr lang="en-US"/>
              <a:t>6/30/2025 - 7/04/2025</a:t>
            </a:r>
            <a:endParaRPr lang="en-US" dirty="0"/>
          </a:p>
        </p:txBody>
      </p:sp>
      <p:sp>
        <p:nvSpPr>
          <p:cNvPr id="5" name="Espace réservé du contenu 4">
            <a:extLst>
              <a:ext uri="{FF2B5EF4-FFF2-40B4-BE49-F238E27FC236}">
                <a16:creationId xmlns:a16="http://schemas.microsoft.com/office/drawing/2014/main" id="{F6EB8C48-F6D6-4216-98E0-ADBF3CCFA2F6}"/>
              </a:ext>
            </a:extLst>
          </p:cNvPr>
          <p:cNvSpPr>
            <a:spLocks noGrp="1"/>
          </p:cNvSpPr>
          <p:nvPr>
            <p:ph idx="1"/>
          </p:nvPr>
        </p:nvSpPr>
        <p:spPr>
          <a:xfrm>
            <a:off x="100484" y="613123"/>
            <a:ext cx="12091515" cy="6241257"/>
          </a:xfrm>
          <a:solidFill>
            <a:schemeClr val="bg1"/>
          </a:solidFill>
        </p:spPr>
        <p:txBody>
          <a:bodyPr>
            <a:normAutofit/>
          </a:bodyPr>
          <a:lstStyle/>
          <a:p>
            <a:pPr marL="0" lvl="0" indent="0" algn="just">
              <a:lnSpc>
                <a:spcPct val="115000"/>
              </a:lnSpc>
              <a:spcAft>
                <a:spcPts val="600"/>
              </a:spcAft>
              <a:buNone/>
              <a:tabLst>
                <a:tab pos="457200" algn="l"/>
              </a:tabLst>
            </a:pPr>
            <a:r>
              <a:rPr lang="en-GB" sz="1600" dirty="0">
                <a:effectLst/>
                <a:latin typeface="Arial" panose="020B0604020202020204" pitchFamily="34" charset="0"/>
                <a:ea typeface="Times New Roman" panose="02020603050405020304" pitchFamily="18" charset="0"/>
                <a:cs typeface="Arial" panose="020B0604020202020204" pitchFamily="34" charset="0"/>
              </a:rPr>
              <a:t>Group general and prioritized recommendations:</a:t>
            </a:r>
            <a:endParaRPr lang="fr-FR" sz="1600" dirty="0">
              <a:effectLst/>
              <a:latin typeface="Arial" panose="020B0604020202020204" pitchFamily="34" charset="0"/>
              <a:ea typeface="Liberation Serif" panose="02020603050405020304" pitchFamily="18" charset="0"/>
              <a:cs typeface="Arial" panose="020B0604020202020204" pitchFamily="34" charset="0"/>
            </a:endParaRPr>
          </a:p>
          <a:p>
            <a:pPr marL="342900" lvl="0" indent="-342900" algn="just">
              <a:lnSpc>
                <a:spcPct val="115000"/>
              </a:lnSpc>
              <a:spcAft>
                <a:spcPts val="600"/>
              </a:spcAft>
              <a:buFont typeface="Arial" panose="020B0604020202020204" pitchFamily="34" charset="0"/>
              <a:buChar char="⮚"/>
              <a:tabLst>
                <a:tab pos="457200" algn="l"/>
              </a:tabLst>
            </a:pPr>
            <a:r>
              <a:rPr lang="en-GB"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Building capacity, awareness and improv</a:t>
            </a:r>
            <a:r>
              <a:rPr lang="en-GB" sz="1600" dirty="0">
                <a:effectLst/>
                <a:latin typeface="Arial" panose="020B0604020202020204" pitchFamily="34" charset="0"/>
                <a:ea typeface="Times New Roman" panose="02020603050405020304" pitchFamily="18" charset="0"/>
                <a:cs typeface="Arial" panose="020B0604020202020204" pitchFamily="34" charset="0"/>
              </a:rPr>
              <a:t>ing</a:t>
            </a:r>
            <a:r>
              <a:rPr lang="en-GB"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information on sharks and rays listed on Annexes II and III.</a:t>
            </a:r>
          </a:p>
          <a:p>
            <a:pPr marL="845820" lvl="1" indent="-342900" algn="just">
              <a:lnSpc>
                <a:spcPct val="115000"/>
              </a:lnSpc>
              <a:spcAft>
                <a:spcPts val="600"/>
              </a:spcAft>
              <a:buFont typeface="Arial" panose="020B0604020202020204" pitchFamily="34" charset="0"/>
              <a:buChar char="⮚"/>
              <a:tabLst>
                <a:tab pos="457200" algn="l"/>
              </a:tabLst>
            </a:pP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training fishers on safe release methods</a:t>
            </a:r>
            <a:r>
              <a:rPr lang="en-GB" sz="1400" dirty="0">
                <a:effectLst/>
                <a:latin typeface="Arial" panose="020B0604020202020204" pitchFamily="34" charset="0"/>
                <a:ea typeface="Times New Roman" panose="02020603050405020304" pitchFamily="18" charset="0"/>
                <a:cs typeface="Arial" panose="020B0604020202020204" pitchFamily="34" charset="0"/>
              </a:rPr>
              <a:t>;</a:t>
            </a: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p>
          <a:p>
            <a:pPr marL="845820" lvl="1" indent="-342900" algn="just">
              <a:lnSpc>
                <a:spcPct val="115000"/>
              </a:lnSpc>
              <a:spcAft>
                <a:spcPts val="600"/>
              </a:spcAft>
              <a:buFont typeface="Arial" panose="020B0604020202020204" pitchFamily="34" charset="0"/>
              <a:buChar char="⮚"/>
              <a:tabLst>
                <a:tab pos="457200" algn="l"/>
              </a:tabLst>
            </a:pP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hosting capacity building workshops to share knowledge of low-cost, effective data collection</a:t>
            </a:r>
            <a:r>
              <a:rPr lang="en-GB" sz="1400" dirty="0">
                <a:effectLst/>
                <a:latin typeface="Arial" panose="020B0604020202020204" pitchFamily="34" charset="0"/>
                <a:ea typeface="Times New Roman" panose="02020603050405020304" pitchFamily="18" charset="0"/>
                <a:cs typeface="Arial" panose="020B0604020202020204" pitchFamily="34" charset="0"/>
              </a:rPr>
              <a:t>;</a:t>
            </a: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collecting catch, reporting data </a:t>
            </a:r>
            <a:r>
              <a:rPr lang="en-GB" sz="1400" dirty="0">
                <a:effectLst/>
                <a:latin typeface="Arial" panose="020B0604020202020204" pitchFamily="34" charset="0"/>
                <a:ea typeface="Times New Roman" panose="02020603050405020304" pitchFamily="18" charset="0"/>
                <a:cs typeface="Arial" panose="020B0604020202020204" pitchFamily="34" charset="0"/>
              </a:rPr>
              <a:t>from</a:t>
            </a: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relevant fishing organizations such as ICCAT and WECAFC</a:t>
            </a:r>
            <a:r>
              <a:rPr lang="en-GB" sz="1400" dirty="0">
                <a:effectLst/>
                <a:latin typeface="Arial" panose="020B0604020202020204" pitchFamily="34" charset="0"/>
                <a:ea typeface="Times New Roman" panose="02020603050405020304" pitchFamily="18" charset="0"/>
                <a:cs typeface="Arial" panose="020B0604020202020204" pitchFamily="34" charset="0"/>
              </a:rPr>
              <a:t>;</a:t>
            </a: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p>
          <a:p>
            <a:pPr marL="845820" lvl="1" indent="-342900" algn="just">
              <a:lnSpc>
                <a:spcPct val="115000"/>
              </a:lnSpc>
              <a:spcAft>
                <a:spcPts val="600"/>
              </a:spcAft>
              <a:buFont typeface="Arial" panose="020B0604020202020204" pitchFamily="34" charset="0"/>
              <a:buChar char="⮚"/>
              <a:tabLst>
                <a:tab pos="457200" algn="l"/>
              </a:tabLst>
            </a:pP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collaborating regionally to share data and harmonize data collection protocols</a:t>
            </a:r>
            <a:r>
              <a:rPr lang="en-GB" sz="1400" dirty="0">
                <a:effectLst/>
                <a:latin typeface="Arial" panose="020B0604020202020204" pitchFamily="34" charset="0"/>
                <a:ea typeface="Times New Roman" panose="02020603050405020304" pitchFamily="18" charset="0"/>
                <a:cs typeface="Arial" panose="020B0604020202020204" pitchFamily="34" charset="0"/>
              </a:rPr>
              <a:t>;</a:t>
            </a: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p>
          <a:p>
            <a:pPr marL="845820" lvl="1" indent="-342900" algn="just">
              <a:lnSpc>
                <a:spcPct val="115000"/>
              </a:lnSpc>
              <a:spcAft>
                <a:spcPts val="600"/>
              </a:spcAft>
              <a:buFont typeface="Arial" panose="020B0604020202020204" pitchFamily="34" charset="0"/>
              <a:buChar char="⮚"/>
              <a:tabLst>
                <a:tab pos="457200" algn="l"/>
              </a:tabLst>
            </a:pP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promoting stakeholder engagement in gathering historical data conducting field surveys; </a:t>
            </a:r>
          </a:p>
          <a:p>
            <a:pPr marL="845820" lvl="1" indent="-342900" algn="just">
              <a:lnSpc>
                <a:spcPct val="115000"/>
              </a:lnSpc>
              <a:spcAft>
                <a:spcPts val="600"/>
              </a:spcAft>
              <a:buFont typeface="Arial" panose="020B0604020202020204" pitchFamily="34" charset="0"/>
              <a:buChar char="⮚"/>
              <a:tabLst>
                <a:tab pos="457200" algn="l"/>
              </a:tabLst>
            </a:pP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and growing communication tools to raise awareness on those species conservation (social media campaigns; video tools for effective storytelling).</a:t>
            </a:r>
            <a:endParaRPr lang="fr-FR" sz="1400" dirty="0">
              <a:effectLst/>
              <a:latin typeface="Arial" panose="020B0604020202020204" pitchFamily="34" charset="0"/>
              <a:ea typeface="Noto Sans Symbols"/>
              <a:cs typeface="Arial" panose="020B0604020202020204" pitchFamily="34" charset="0"/>
            </a:endParaRPr>
          </a:p>
          <a:p>
            <a:pPr marL="342900" lvl="0" indent="-342900" algn="just">
              <a:lnSpc>
                <a:spcPct val="115000"/>
              </a:lnSpc>
              <a:spcAft>
                <a:spcPts val="600"/>
              </a:spcAft>
              <a:buFont typeface="Arial" panose="020B0604020202020204" pitchFamily="34" charset="0"/>
              <a:buChar char="⮚"/>
              <a:tabLst>
                <a:tab pos="457200" algn="l"/>
              </a:tabLst>
            </a:pPr>
            <a:r>
              <a:rPr lang="en-GB"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Meeting Annex II obligations to protect Whale Shark (</a:t>
            </a:r>
            <a:r>
              <a:rPr lang="en-GB" sz="16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Rhincodon typus</a:t>
            </a:r>
            <a:r>
              <a:rPr lang="en-GB"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and Giant Manta Ray (</a:t>
            </a:r>
            <a:r>
              <a:rPr lang="en-GB" sz="16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Manta </a:t>
            </a:r>
            <a:r>
              <a:rPr lang="en-GB" sz="16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birostris</a:t>
            </a:r>
            <a:r>
              <a:rPr lang="en-GB"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p>
          <a:p>
            <a:pPr marL="845820" lvl="1" indent="-342900" algn="just">
              <a:lnSpc>
                <a:spcPct val="115000"/>
              </a:lnSpc>
              <a:spcAft>
                <a:spcPts val="600"/>
              </a:spcAft>
              <a:buFont typeface="Arial" panose="020B0604020202020204" pitchFamily="34" charset="0"/>
              <a:buChar char="⮚"/>
              <a:tabLst>
                <a:tab pos="457200" algn="l"/>
              </a:tabLst>
            </a:pP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ensuring that legislation, regulations, and/or policies are in place to prohibit retention, sale, trade, and minimize incidental catch, </a:t>
            </a:r>
          </a:p>
          <a:p>
            <a:pPr marL="845820" lvl="1" indent="-342900" algn="just">
              <a:lnSpc>
                <a:spcPct val="115000"/>
              </a:lnSpc>
              <a:spcAft>
                <a:spcPts val="600"/>
              </a:spcAft>
              <a:buFont typeface="Arial" panose="020B0604020202020204" pitchFamily="34" charset="0"/>
              <a:buChar char="⮚"/>
              <a:tabLst>
                <a:tab pos="457200" algn="l"/>
              </a:tabLst>
            </a:pP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training relevant personnel in species identification and enforcement of associated restrictions</a:t>
            </a:r>
            <a:r>
              <a:rPr lang="en-GB" sz="1400" dirty="0">
                <a:effectLst/>
                <a:latin typeface="Arial" panose="020B0604020202020204" pitchFamily="34" charset="0"/>
                <a:ea typeface="Times New Roman" panose="02020603050405020304" pitchFamily="18" charset="0"/>
                <a:cs typeface="Arial" panose="020B0604020202020204" pitchFamily="34" charset="0"/>
              </a:rPr>
              <a:t>;</a:t>
            </a: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p>
          <a:p>
            <a:pPr marL="845820" lvl="1" indent="-342900" algn="just">
              <a:lnSpc>
                <a:spcPct val="115000"/>
              </a:lnSpc>
              <a:spcAft>
                <a:spcPts val="600"/>
              </a:spcAft>
              <a:buFont typeface="Arial" panose="020B0604020202020204" pitchFamily="34" charset="0"/>
              <a:buChar char="⮚"/>
              <a:tabLst>
                <a:tab pos="457200" algn="l"/>
              </a:tabLst>
            </a:pP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developing/adopting the Protocol's best practice guidelines on disentanglement from fishing nets</a:t>
            </a:r>
            <a:r>
              <a:rPr lang="en-GB" sz="1400" dirty="0">
                <a:effectLst/>
                <a:latin typeface="Arial" panose="020B0604020202020204" pitchFamily="34" charset="0"/>
                <a:ea typeface="Times New Roman" panose="02020603050405020304" pitchFamily="18" charset="0"/>
                <a:cs typeface="Arial" panose="020B0604020202020204" pitchFamily="34" charset="0"/>
              </a:rPr>
              <a:t>;</a:t>
            </a: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p>
          <a:p>
            <a:pPr marL="845820" lvl="1" indent="-342900" algn="just">
              <a:lnSpc>
                <a:spcPct val="115000"/>
              </a:lnSpc>
              <a:spcAft>
                <a:spcPts val="600"/>
              </a:spcAft>
              <a:buFont typeface="Arial" panose="020B0604020202020204" pitchFamily="34" charset="0"/>
              <a:buChar char="⮚"/>
              <a:tabLst>
                <a:tab pos="457200" algn="l"/>
              </a:tabLst>
            </a:pP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preventing disruptive interactions through promotion of best practices for sustainable tourism and associated, targeted educational tools that impact the community on different levels; </a:t>
            </a:r>
          </a:p>
          <a:p>
            <a:pPr marL="845820" lvl="1" indent="-342900" algn="just">
              <a:lnSpc>
                <a:spcPct val="115000"/>
              </a:lnSpc>
              <a:spcAft>
                <a:spcPts val="600"/>
              </a:spcAft>
              <a:buFont typeface="Arial" panose="020B0604020202020204" pitchFamily="34" charset="0"/>
              <a:buChar char="⮚"/>
              <a:tabLst>
                <a:tab pos="457200" algn="l"/>
              </a:tabLst>
            </a:pP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and submitting exemption reports to the Secretariat as requested by Art. 19 and Article 11(2) </a:t>
            </a:r>
            <a:r>
              <a:rPr lang="en-GB" sz="1400" dirty="0">
                <a:effectLst/>
                <a:latin typeface="Arial" panose="020B0604020202020204" pitchFamily="34" charset="0"/>
                <a:ea typeface="Times New Roman" panose="02020603050405020304" pitchFamily="18" charset="0"/>
                <a:cs typeface="Arial" panose="020B0604020202020204" pitchFamily="34" charset="0"/>
              </a:rPr>
              <a:t>of </a:t>
            </a: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the SPAW Protocol.</a:t>
            </a:r>
            <a:endParaRPr lang="fr-FR" sz="1400" dirty="0">
              <a:effectLst/>
              <a:latin typeface="Arial" panose="020B0604020202020204" pitchFamily="34" charset="0"/>
              <a:ea typeface="Noto Sans Symbols"/>
              <a:cs typeface="Arial" panose="020B0604020202020204" pitchFamily="34" charset="0"/>
            </a:endParaRPr>
          </a:p>
        </p:txBody>
      </p:sp>
      <p:sp>
        <p:nvSpPr>
          <p:cNvPr id="9" name="Titre 3">
            <a:extLst>
              <a:ext uri="{FF2B5EF4-FFF2-40B4-BE49-F238E27FC236}">
                <a16:creationId xmlns:a16="http://schemas.microsoft.com/office/drawing/2014/main" id="{07938E36-7E77-4C57-A17B-B97F53031FB0}"/>
              </a:ext>
            </a:extLst>
          </p:cNvPr>
          <p:cNvSpPr txBox="1">
            <a:spLocks/>
          </p:cNvSpPr>
          <p:nvPr/>
        </p:nvSpPr>
        <p:spPr>
          <a:xfrm>
            <a:off x="3993025" y="0"/>
            <a:ext cx="8652091" cy="959791"/>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3600" kern="1200" spc="-60" baseline="0">
                <a:solidFill>
                  <a:srgbClr val="FFFFFF"/>
                </a:solidFill>
                <a:latin typeface="Helvetica" pitchFamily="2" charset="0"/>
                <a:ea typeface="+mj-ea"/>
                <a:cs typeface="+mj-cs"/>
              </a:defRPr>
            </a:lvl1pPr>
          </a:lstStyle>
          <a:p>
            <a:r>
              <a:rPr lang="en-GB"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C</a:t>
            </a:r>
            <a:r>
              <a:rPr lang="en-GB"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onservation and management recommendations for the Whale Shark, Giant Manta Ray and Hammerhead Sharks</a:t>
            </a:r>
            <a:endParaRPr lang="en-US" sz="48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585236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pied de page 5">
            <a:extLst>
              <a:ext uri="{FF2B5EF4-FFF2-40B4-BE49-F238E27FC236}">
                <a16:creationId xmlns:a16="http://schemas.microsoft.com/office/drawing/2014/main" id="{136ED87B-993A-426F-9E34-098767C3AACE}"/>
              </a:ext>
            </a:extLst>
          </p:cNvPr>
          <p:cNvSpPr>
            <a:spLocks noGrp="1"/>
          </p:cNvSpPr>
          <p:nvPr>
            <p:ph type="ftr" sz="quarter" idx="11"/>
          </p:nvPr>
        </p:nvSpPr>
        <p:spPr/>
        <p:txBody>
          <a:bodyPr/>
          <a:lstStyle/>
          <a:p>
            <a:r>
              <a:rPr lang="en-US" dirty="0"/>
              <a:t>STAC 11</a:t>
            </a:r>
          </a:p>
        </p:txBody>
      </p:sp>
      <p:sp>
        <p:nvSpPr>
          <p:cNvPr id="7" name="Espace réservé du numéro de diapositive 6">
            <a:extLst>
              <a:ext uri="{FF2B5EF4-FFF2-40B4-BE49-F238E27FC236}">
                <a16:creationId xmlns:a16="http://schemas.microsoft.com/office/drawing/2014/main" id="{7CE1E047-B2D1-4ADF-A388-6D15B174D669}"/>
              </a:ext>
            </a:extLst>
          </p:cNvPr>
          <p:cNvSpPr>
            <a:spLocks noGrp="1"/>
          </p:cNvSpPr>
          <p:nvPr>
            <p:ph type="sldNum" sz="quarter" idx="12"/>
          </p:nvPr>
        </p:nvSpPr>
        <p:spPr/>
        <p:txBody>
          <a:bodyPr/>
          <a:lstStyle/>
          <a:p>
            <a:fld id="{6D22F896-40B5-4ADD-8801-0D06FADFA095}" type="slidenum">
              <a:rPr lang="en-US" smtClean="0"/>
              <a:t>13</a:t>
            </a:fld>
            <a:endParaRPr lang="en-US" dirty="0"/>
          </a:p>
        </p:txBody>
      </p:sp>
      <p:sp>
        <p:nvSpPr>
          <p:cNvPr id="8" name="Espace réservé de la date 7">
            <a:extLst>
              <a:ext uri="{FF2B5EF4-FFF2-40B4-BE49-F238E27FC236}">
                <a16:creationId xmlns:a16="http://schemas.microsoft.com/office/drawing/2014/main" id="{CC4A8850-1F96-49DB-9EA5-FFFF626AF93B}"/>
              </a:ext>
            </a:extLst>
          </p:cNvPr>
          <p:cNvSpPr>
            <a:spLocks noGrp="1"/>
          </p:cNvSpPr>
          <p:nvPr>
            <p:ph type="dt" sz="half" idx="10"/>
          </p:nvPr>
        </p:nvSpPr>
        <p:spPr/>
        <p:txBody>
          <a:bodyPr/>
          <a:lstStyle/>
          <a:p>
            <a:r>
              <a:rPr lang="en-US"/>
              <a:t>6/30/2025 - 7/04/2025</a:t>
            </a:r>
            <a:endParaRPr lang="en-US" dirty="0"/>
          </a:p>
        </p:txBody>
      </p:sp>
      <p:sp>
        <p:nvSpPr>
          <p:cNvPr id="5" name="Espace réservé du contenu 4">
            <a:extLst>
              <a:ext uri="{FF2B5EF4-FFF2-40B4-BE49-F238E27FC236}">
                <a16:creationId xmlns:a16="http://schemas.microsoft.com/office/drawing/2014/main" id="{F6EB8C48-F6D6-4216-98E0-ADBF3CCFA2F6}"/>
              </a:ext>
            </a:extLst>
          </p:cNvPr>
          <p:cNvSpPr>
            <a:spLocks noGrp="1"/>
          </p:cNvSpPr>
          <p:nvPr>
            <p:ph idx="1"/>
          </p:nvPr>
        </p:nvSpPr>
        <p:spPr>
          <a:xfrm>
            <a:off x="733896" y="828675"/>
            <a:ext cx="11458104" cy="5710237"/>
          </a:xfrm>
          <a:solidFill>
            <a:schemeClr val="bg1"/>
          </a:solidFill>
        </p:spPr>
        <p:txBody>
          <a:bodyPr>
            <a:normAutofit/>
          </a:bodyPr>
          <a:lstStyle/>
          <a:p>
            <a:pPr marL="342900" lvl="0" indent="-342900" algn="just">
              <a:lnSpc>
                <a:spcPct val="115000"/>
              </a:lnSpc>
              <a:spcAft>
                <a:spcPts val="600"/>
              </a:spcAft>
              <a:buFont typeface="Arial" panose="020B0604020202020204" pitchFamily="34" charset="0"/>
              <a:buChar char="⮚"/>
              <a:tabLst>
                <a:tab pos="457200" algn="l"/>
              </a:tabLst>
            </a:pPr>
            <a:r>
              <a:rPr lang="en-GB"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Meeting obligations for Annex III listed Hammerhead sharks species </a:t>
            </a:r>
          </a:p>
          <a:p>
            <a:pPr marL="845820" lvl="1" indent="-342900" algn="just">
              <a:lnSpc>
                <a:spcPct val="115000"/>
              </a:lnSpc>
              <a:spcAft>
                <a:spcPts val="600"/>
              </a:spcAft>
              <a:buFont typeface="Arial" panose="020B0604020202020204" pitchFamily="34" charset="0"/>
              <a:buChar char="⮚"/>
              <a:tabLst>
                <a:tab pos="457200" algn="l"/>
              </a:tabLst>
            </a:pPr>
            <a:r>
              <a:rPr lang="en-GB"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regulating fishing through catch limits, closed seasons and/or closed areas based on scientific advice and the precautionary approach</a:t>
            </a:r>
            <a:r>
              <a:rPr lang="en-GB" dirty="0">
                <a:effectLst/>
                <a:latin typeface="Arial" panose="020B0604020202020204" pitchFamily="34" charset="0"/>
                <a:ea typeface="Times New Roman" panose="02020603050405020304" pitchFamily="18" charset="0"/>
                <a:cs typeface="Arial" panose="020B0604020202020204" pitchFamily="34" charset="0"/>
              </a:rPr>
              <a:t>;</a:t>
            </a:r>
            <a:r>
              <a:rPr lang="en-GB"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p>
          <a:p>
            <a:pPr marL="845820" lvl="1" indent="-342900" algn="just">
              <a:lnSpc>
                <a:spcPct val="115000"/>
              </a:lnSpc>
              <a:spcAft>
                <a:spcPts val="600"/>
              </a:spcAft>
              <a:buFont typeface="Arial" panose="020B0604020202020204" pitchFamily="34" charset="0"/>
              <a:buChar char="⮚"/>
              <a:tabLst>
                <a:tab pos="457200" algn="l"/>
              </a:tabLst>
            </a:pPr>
            <a:r>
              <a:rPr lang="en-GB"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publishing CITES Non-detriment findings</a:t>
            </a:r>
            <a:r>
              <a:rPr lang="en-GB" dirty="0">
                <a:effectLst/>
                <a:latin typeface="Arial" panose="020B0604020202020204" pitchFamily="34" charset="0"/>
                <a:ea typeface="Times New Roman" panose="02020603050405020304" pitchFamily="18" charset="0"/>
                <a:cs typeface="Arial" panose="020B0604020202020204" pitchFamily="34" charset="0"/>
              </a:rPr>
              <a:t>;</a:t>
            </a:r>
            <a:r>
              <a:rPr lang="en-GB"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p>
          <a:p>
            <a:pPr marL="845820" lvl="1" indent="-342900" algn="just">
              <a:lnSpc>
                <a:spcPct val="115000"/>
              </a:lnSpc>
              <a:spcAft>
                <a:spcPts val="600"/>
              </a:spcAft>
              <a:buFont typeface="Arial" panose="020B0604020202020204" pitchFamily="34" charset="0"/>
              <a:buChar char="⮚"/>
              <a:tabLst>
                <a:tab pos="457200" algn="l"/>
              </a:tabLst>
            </a:pPr>
            <a:r>
              <a:rPr lang="en-GB"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minimizing waste and enhance species-specific data collection by requiring all sharks be landed with fins naturally attached;</a:t>
            </a:r>
          </a:p>
          <a:p>
            <a:pPr marL="845820" lvl="1" indent="-342900" algn="just">
              <a:lnSpc>
                <a:spcPct val="115000"/>
              </a:lnSpc>
              <a:spcAft>
                <a:spcPts val="600"/>
              </a:spcAft>
              <a:buFont typeface="Arial" panose="020B0604020202020204" pitchFamily="34" charset="0"/>
              <a:buChar char="⮚"/>
              <a:tabLst>
                <a:tab pos="457200" algn="l"/>
              </a:tabLst>
            </a:pPr>
            <a:r>
              <a:rPr lang="en-GB"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and prohibiting international trade/or retention (for ICCAT Parties);</a:t>
            </a:r>
          </a:p>
          <a:p>
            <a:pPr marL="845820" lvl="1" indent="-342900" algn="just">
              <a:lnSpc>
                <a:spcPct val="115000"/>
              </a:lnSpc>
              <a:spcAft>
                <a:spcPts val="600"/>
              </a:spcAft>
              <a:buFont typeface="Arial" panose="020B0604020202020204" pitchFamily="34" charset="0"/>
              <a:buChar char="⮚"/>
              <a:tabLst>
                <a:tab pos="457200" algn="l"/>
              </a:tabLst>
            </a:pPr>
            <a:endParaRPr lang="en-GB"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0" indent="0" algn="just">
              <a:lnSpc>
                <a:spcPct val="115000"/>
              </a:lnSpc>
              <a:spcAft>
                <a:spcPts val="600"/>
              </a:spcAft>
              <a:buNone/>
              <a:tabLst>
                <a:tab pos="457200" algn="l"/>
              </a:tabLst>
            </a:pPr>
            <a:r>
              <a:rPr lang="en-GB" dirty="0">
                <a:effectLst/>
                <a:latin typeface="Arial" panose="020B0604020202020204" pitchFamily="34" charset="0"/>
                <a:ea typeface="Times New Roman" panose="02020603050405020304" pitchFamily="18" charset="0"/>
                <a:cs typeface="Arial" panose="020B0604020202020204" pitchFamily="34" charset="0"/>
              </a:rPr>
              <a:t>Considering that the recommended measures for the Whale shark, the Giant Manta Ray and the Hammerhead sharks are based on the obligations for Annex II and Annex III species under the SPAW Protocol, it would be appropriate to apply them correspondingly to other shark species listed in Annex II and Annex III, such as the silky shark and the Oceanic whitetip.</a:t>
            </a:r>
            <a:endParaRPr lang="en-GB" sz="1200" dirty="0">
              <a:solidFill>
                <a:srgbClr val="000000"/>
              </a:solidFill>
              <a:latin typeface="Arial" panose="020B0604020202020204" pitchFamily="34" charset="0"/>
              <a:ea typeface="Noto Sans Symbols"/>
              <a:cs typeface="Arial" panose="020B0604020202020204" pitchFamily="34" charset="0"/>
            </a:endParaRPr>
          </a:p>
          <a:p>
            <a:pPr marL="845820" lvl="1" indent="-342900" algn="just">
              <a:lnSpc>
                <a:spcPct val="115000"/>
              </a:lnSpc>
              <a:spcAft>
                <a:spcPts val="600"/>
              </a:spcAft>
              <a:buFont typeface="Arial" panose="020B0604020202020204" pitchFamily="34" charset="0"/>
              <a:buChar char="⮚"/>
              <a:tabLst>
                <a:tab pos="457200" algn="l"/>
              </a:tabLst>
            </a:pPr>
            <a:endParaRPr lang="fr-FR" sz="1200" dirty="0">
              <a:effectLst/>
              <a:latin typeface="Arial" panose="020B0604020202020204" pitchFamily="34" charset="0"/>
              <a:ea typeface="Noto Sans Symbols"/>
              <a:cs typeface="Arial" panose="020B0604020202020204" pitchFamily="34" charset="0"/>
            </a:endParaRPr>
          </a:p>
        </p:txBody>
      </p:sp>
      <p:sp>
        <p:nvSpPr>
          <p:cNvPr id="9" name="Titre 3">
            <a:extLst>
              <a:ext uri="{FF2B5EF4-FFF2-40B4-BE49-F238E27FC236}">
                <a16:creationId xmlns:a16="http://schemas.microsoft.com/office/drawing/2014/main" id="{07938E36-7E77-4C57-A17B-B97F53031FB0}"/>
              </a:ext>
            </a:extLst>
          </p:cNvPr>
          <p:cNvSpPr txBox="1">
            <a:spLocks/>
          </p:cNvSpPr>
          <p:nvPr/>
        </p:nvSpPr>
        <p:spPr>
          <a:xfrm>
            <a:off x="3993025" y="0"/>
            <a:ext cx="8652091" cy="959791"/>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3600" kern="1200" spc="-60" baseline="0">
                <a:solidFill>
                  <a:srgbClr val="FFFFFF"/>
                </a:solidFill>
                <a:latin typeface="Helvetica" pitchFamily="2" charset="0"/>
                <a:ea typeface="+mj-ea"/>
                <a:cs typeface="+mj-cs"/>
              </a:defRPr>
            </a:lvl1pPr>
          </a:lstStyle>
          <a:p>
            <a:r>
              <a:rPr lang="en-GB"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C</a:t>
            </a:r>
            <a:r>
              <a:rPr lang="en-GB"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onservation and management recommendations for the Whale Shark, Giant Manta Ray and Hammerhead Sharks</a:t>
            </a:r>
            <a:endParaRPr lang="en-US" sz="48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134398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54EE44B4-5AD0-44F1-883B-BE660BA9CAE5}"/>
              </a:ext>
            </a:extLst>
          </p:cNvPr>
          <p:cNvSpPr>
            <a:spLocks noGrp="1"/>
          </p:cNvSpPr>
          <p:nvPr>
            <p:ph type="title"/>
          </p:nvPr>
        </p:nvSpPr>
        <p:spPr>
          <a:xfrm>
            <a:off x="3245500" y="-386899"/>
            <a:ext cx="8652091" cy="1758809"/>
          </a:xfrm>
        </p:spPr>
        <p:txBody>
          <a:bodyPr/>
          <a:lstStyle/>
          <a:p>
            <a:r>
              <a:rPr lang="en-US" dirty="0">
                <a:solidFill>
                  <a:schemeClr val="tx1"/>
                </a:solidFill>
                <a:latin typeface="Arial" panose="020B0604020202020204" pitchFamily="34" charset="0"/>
                <a:cs typeface="Arial" panose="020B0604020202020204" pitchFamily="34" charset="0"/>
              </a:rPr>
              <a:t>Recommendation for Sawfish conservation</a:t>
            </a:r>
          </a:p>
        </p:txBody>
      </p:sp>
      <p:sp>
        <p:nvSpPr>
          <p:cNvPr id="5" name="Espace réservé du contenu 4">
            <a:extLst>
              <a:ext uri="{FF2B5EF4-FFF2-40B4-BE49-F238E27FC236}">
                <a16:creationId xmlns:a16="http://schemas.microsoft.com/office/drawing/2014/main" id="{C6420490-049D-49D0-B77C-6D49C7073585}"/>
              </a:ext>
            </a:extLst>
          </p:cNvPr>
          <p:cNvSpPr>
            <a:spLocks noGrp="1"/>
          </p:cNvSpPr>
          <p:nvPr>
            <p:ph idx="1"/>
          </p:nvPr>
        </p:nvSpPr>
        <p:spPr>
          <a:xfrm>
            <a:off x="3590693" y="864108"/>
            <a:ext cx="8453670" cy="5855744"/>
          </a:xfrm>
        </p:spPr>
        <p:txBody>
          <a:bodyPr/>
          <a:lstStyle/>
          <a:p>
            <a:pPr>
              <a:lnSpc>
                <a:spcPct val="100000"/>
              </a:lnSpc>
            </a:pPr>
            <a:r>
              <a:rPr lang="en-GB" sz="1800" dirty="0">
                <a:effectLst/>
                <a:latin typeface="Arial" panose="020B0604020202020204" pitchFamily="34" charset="0"/>
                <a:ea typeface="Times New Roman" panose="02020603050405020304" pitchFamily="18" charset="0"/>
                <a:cs typeface="Arial" panose="020B0604020202020204" pitchFamily="34" charset="0"/>
              </a:rPr>
              <a:t>The working group met online four (4) times with the participation of 4 experts.</a:t>
            </a:r>
            <a:endParaRPr lang="fr-FR" sz="1800" dirty="0">
              <a:effectLst/>
              <a:latin typeface="Arial" panose="020B0604020202020204" pitchFamily="34" charset="0"/>
              <a:ea typeface="Liberation Serif" panose="02020603050405020304" pitchFamily="18" charset="0"/>
              <a:cs typeface="Arial" panose="020B0604020202020204" pitchFamily="34" charset="0"/>
            </a:endParaRPr>
          </a:p>
          <a:p>
            <a:pPr>
              <a:lnSpc>
                <a:spcPct val="100000"/>
              </a:lnSpc>
            </a:pPr>
            <a:r>
              <a:rPr lang="en-GB" sz="1800" dirty="0">
                <a:effectLst/>
                <a:latin typeface="Arial" panose="020B0604020202020204" pitchFamily="34" charset="0"/>
                <a:ea typeface="Times New Roman" panose="02020603050405020304" pitchFamily="18" charset="0"/>
                <a:cs typeface="Arial" panose="020B0604020202020204" pitchFamily="34" charset="0"/>
              </a:rPr>
              <a:t>The Species Working Group reviewed the recommendations “STAC10-WG.43-INF.25-Recommendations for sawfish conservation in the Wider Caribbean Region - EN”  </a:t>
            </a:r>
          </a:p>
          <a:p>
            <a:pPr>
              <a:lnSpc>
                <a:spcPct val="100000"/>
              </a:lnSpc>
            </a:pPr>
            <a:r>
              <a:rPr lang="en-GB" sz="1800" dirty="0">
                <a:effectLst/>
                <a:latin typeface="Arial" panose="020B0604020202020204" pitchFamily="34" charset="0"/>
                <a:ea typeface="Times New Roman" panose="02020603050405020304" pitchFamily="18" charset="0"/>
                <a:cs typeface="Arial" panose="020B0604020202020204" pitchFamily="34" charset="0"/>
              </a:rPr>
              <a:t>The following revised documents are submitted to the STAC for validation (UNEP(DEPI)CAR WG 45/ INF16): </a:t>
            </a:r>
            <a:r>
              <a:rPr lang="en-GB" sz="1800" b="1" dirty="0">
                <a:effectLst/>
                <a:latin typeface="Arial" panose="020B0604020202020204" pitchFamily="34" charset="0"/>
                <a:ea typeface="Times New Roman" panose="02020603050405020304" pitchFamily="18" charset="0"/>
                <a:cs typeface="Arial" panose="020B0604020202020204" pitchFamily="34" charset="0"/>
              </a:rPr>
              <a:t>Recommendations for the conservation of sawfish (</a:t>
            </a:r>
            <a:r>
              <a:rPr lang="en-GB" sz="1800" b="1" dirty="0" err="1">
                <a:effectLst/>
                <a:latin typeface="Arial" panose="020B0604020202020204" pitchFamily="34" charset="0"/>
                <a:ea typeface="Times New Roman" panose="02020603050405020304" pitchFamily="18" charset="0"/>
                <a:cs typeface="Arial" panose="020B0604020202020204" pitchFamily="34" charset="0"/>
              </a:rPr>
              <a:t>pristidae</a:t>
            </a:r>
            <a:r>
              <a:rPr lang="en-GB" sz="1800" b="1" dirty="0">
                <a:effectLst/>
                <a:latin typeface="Arial" panose="020B0604020202020204" pitchFamily="34" charset="0"/>
                <a:ea typeface="Times New Roman" panose="02020603050405020304" pitchFamily="18" charset="0"/>
                <a:cs typeface="Arial" panose="020B0604020202020204" pitchFamily="34" charset="0"/>
              </a:rPr>
              <a:t>) in the wider </a:t>
            </a:r>
            <a:r>
              <a:rPr lang="en-GB" sz="1800" b="1" dirty="0" err="1">
                <a:effectLst/>
                <a:latin typeface="Arial" panose="020B0604020202020204" pitchFamily="34" charset="0"/>
                <a:ea typeface="Times New Roman" panose="02020603050405020304" pitchFamily="18" charset="0"/>
                <a:cs typeface="Arial" panose="020B0604020202020204" pitchFamily="34" charset="0"/>
              </a:rPr>
              <a:t>caribbean</a:t>
            </a:r>
            <a:r>
              <a:rPr lang="en-GB" sz="1800" b="1" dirty="0">
                <a:effectLst/>
                <a:latin typeface="Arial" panose="020B0604020202020204" pitchFamily="34" charset="0"/>
                <a:ea typeface="Times New Roman" panose="02020603050405020304" pitchFamily="18" charset="0"/>
                <a:cs typeface="Arial" panose="020B0604020202020204" pitchFamily="34" charset="0"/>
              </a:rPr>
              <a:t> region.</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00000"/>
              </a:lnSpc>
            </a:pPr>
            <a:r>
              <a:rPr lang="en-GB" sz="1800" dirty="0">
                <a:latin typeface="Arial" panose="020B0604020202020204" pitchFamily="34" charset="0"/>
                <a:ea typeface="Times New Roman" panose="02020603050405020304" pitchFamily="18" charset="0"/>
                <a:cs typeface="Arial" panose="020B0604020202020204" pitchFamily="34" charset="0"/>
              </a:rPr>
              <a:t>The Species WG</a:t>
            </a:r>
            <a:r>
              <a:rPr lang="en-GB" sz="1800" dirty="0">
                <a:effectLst/>
                <a:latin typeface="Arial" panose="020B0604020202020204" pitchFamily="34" charset="0"/>
                <a:ea typeface="Times New Roman" panose="02020603050405020304" pitchFamily="18" charset="0"/>
                <a:cs typeface="Arial" panose="020B0604020202020204" pitchFamily="34" charset="0"/>
              </a:rPr>
              <a:t> decided that further information about the SPAW Contracting Parties’ implementation of the SPAW Protocol with regard to sawfish was necessary before it could advise on the next steps for implementation of the recommendations.</a:t>
            </a:r>
          </a:p>
          <a:p>
            <a:pPr>
              <a:lnSpc>
                <a:spcPct val="100000"/>
              </a:lnSpc>
            </a:pPr>
            <a:r>
              <a:rPr lang="en-GB" sz="1800" dirty="0">
                <a:effectLst/>
                <a:latin typeface="Arial" panose="020B0604020202020204" pitchFamily="34" charset="0"/>
                <a:ea typeface="Times New Roman" panose="02020603050405020304" pitchFamily="18" charset="0"/>
                <a:cs typeface="Arial" panose="020B0604020202020204" pitchFamily="34" charset="0"/>
              </a:rPr>
              <a:t>The experts collaborated on the survey’s development, taking into account the recommendation document UNEP (DEPI) CAR WG.43/INF.25.</a:t>
            </a:r>
            <a:endParaRPr lang="fr-FR" sz="1800" dirty="0">
              <a:effectLst/>
              <a:latin typeface="Arial" panose="020B0604020202020204" pitchFamily="34" charset="0"/>
              <a:ea typeface="Liberation Serif" panose="02020603050405020304" pitchFamily="18"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6" name="Espace réservé du pied de page 5">
            <a:extLst>
              <a:ext uri="{FF2B5EF4-FFF2-40B4-BE49-F238E27FC236}">
                <a16:creationId xmlns:a16="http://schemas.microsoft.com/office/drawing/2014/main" id="{A3F9B312-2E14-412F-B159-1B5CFBC950F8}"/>
              </a:ext>
            </a:extLst>
          </p:cNvPr>
          <p:cNvSpPr>
            <a:spLocks noGrp="1"/>
          </p:cNvSpPr>
          <p:nvPr>
            <p:ph type="ftr" sz="quarter" idx="11"/>
          </p:nvPr>
        </p:nvSpPr>
        <p:spPr/>
        <p:txBody>
          <a:bodyPr/>
          <a:lstStyle/>
          <a:p>
            <a:r>
              <a:rPr lang="en-US"/>
              <a:t>STAC 11</a:t>
            </a:r>
            <a:endParaRPr lang="en-US" dirty="0"/>
          </a:p>
        </p:txBody>
      </p:sp>
      <p:sp>
        <p:nvSpPr>
          <p:cNvPr id="7" name="Espace réservé du numéro de diapositive 6">
            <a:extLst>
              <a:ext uri="{FF2B5EF4-FFF2-40B4-BE49-F238E27FC236}">
                <a16:creationId xmlns:a16="http://schemas.microsoft.com/office/drawing/2014/main" id="{36F8A9F2-4AC4-44E0-A812-1987099A8237}"/>
              </a:ext>
            </a:extLst>
          </p:cNvPr>
          <p:cNvSpPr>
            <a:spLocks noGrp="1"/>
          </p:cNvSpPr>
          <p:nvPr>
            <p:ph type="sldNum" sz="quarter" idx="12"/>
          </p:nvPr>
        </p:nvSpPr>
        <p:spPr/>
        <p:txBody>
          <a:bodyPr/>
          <a:lstStyle/>
          <a:p>
            <a:fld id="{6D22F896-40B5-4ADD-8801-0D06FADFA095}" type="slidenum">
              <a:rPr lang="en-US" smtClean="0"/>
              <a:t>14</a:t>
            </a:fld>
            <a:endParaRPr lang="en-US" dirty="0"/>
          </a:p>
        </p:txBody>
      </p:sp>
      <p:sp>
        <p:nvSpPr>
          <p:cNvPr id="8" name="Espace réservé de la date 7">
            <a:extLst>
              <a:ext uri="{FF2B5EF4-FFF2-40B4-BE49-F238E27FC236}">
                <a16:creationId xmlns:a16="http://schemas.microsoft.com/office/drawing/2014/main" id="{F1527D79-229F-493B-82BC-1ECBE9B39943}"/>
              </a:ext>
            </a:extLst>
          </p:cNvPr>
          <p:cNvSpPr>
            <a:spLocks noGrp="1"/>
          </p:cNvSpPr>
          <p:nvPr>
            <p:ph type="dt" sz="half" idx="10"/>
          </p:nvPr>
        </p:nvSpPr>
        <p:spPr/>
        <p:txBody>
          <a:bodyPr/>
          <a:lstStyle/>
          <a:p>
            <a:r>
              <a:rPr lang="en-US"/>
              <a:t>6/30/2025 - 7/04/2025</a:t>
            </a:r>
            <a:endParaRPr lang="en-US" dirty="0"/>
          </a:p>
        </p:txBody>
      </p:sp>
    </p:spTree>
    <p:extLst>
      <p:ext uri="{BB962C8B-B14F-4D97-AF65-F5344CB8AC3E}">
        <p14:creationId xmlns:p14="http://schemas.microsoft.com/office/powerpoint/2010/main" val="12958694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54EE44B4-5AD0-44F1-883B-BE660BA9CAE5}"/>
              </a:ext>
            </a:extLst>
          </p:cNvPr>
          <p:cNvSpPr>
            <a:spLocks noGrp="1"/>
          </p:cNvSpPr>
          <p:nvPr>
            <p:ph type="title"/>
          </p:nvPr>
        </p:nvSpPr>
        <p:spPr/>
        <p:txBody>
          <a:bodyPr/>
          <a:lstStyle/>
          <a:p>
            <a:endParaRPr lang="en-US" dirty="0"/>
          </a:p>
        </p:txBody>
      </p:sp>
      <p:sp>
        <p:nvSpPr>
          <p:cNvPr id="5" name="Espace réservé du contenu 4">
            <a:extLst>
              <a:ext uri="{FF2B5EF4-FFF2-40B4-BE49-F238E27FC236}">
                <a16:creationId xmlns:a16="http://schemas.microsoft.com/office/drawing/2014/main" id="{C6420490-049D-49D0-B77C-6D49C7073585}"/>
              </a:ext>
            </a:extLst>
          </p:cNvPr>
          <p:cNvSpPr>
            <a:spLocks noGrp="1"/>
          </p:cNvSpPr>
          <p:nvPr>
            <p:ph idx="1"/>
          </p:nvPr>
        </p:nvSpPr>
        <p:spPr>
          <a:xfrm>
            <a:off x="3590693" y="1383564"/>
            <a:ext cx="8167920" cy="4601183"/>
          </a:xfrm>
        </p:spPr>
        <p:txBody>
          <a:bodyPr>
            <a:normAutofit fontScale="92500" lnSpcReduction="10000"/>
          </a:bodyPr>
          <a:lstStyle/>
          <a:p>
            <a:pPr algn="just">
              <a:lnSpc>
                <a:spcPct val="150000"/>
              </a:lnSpc>
              <a:spcAft>
                <a:spcPts val="600"/>
              </a:spcAft>
              <a:tabLst>
                <a:tab pos="457200" algn="l"/>
              </a:tabLst>
            </a:pPr>
            <a:r>
              <a:rPr lang="en-GB" sz="1800" dirty="0">
                <a:effectLst/>
                <a:latin typeface="Arial" panose="020B0604020202020204" pitchFamily="34" charset="0"/>
                <a:ea typeface="Times New Roman" panose="02020603050405020304" pitchFamily="18" charset="0"/>
                <a:cs typeface="Arial" panose="020B0604020202020204" pitchFamily="34" charset="0"/>
              </a:rPr>
              <a:t>The species experts discussed the survey responses and noted that the number of Contracting Parties responding was not as expected and some sawfish range states were not represented in the survey responses.</a:t>
            </a:r>
            <a:r>
              <a:rPr lang="en-GB" sz="1800" b="1" dirty="0">
                <a:effectLst/>
                <a:latin typeface="Arial" panose="020B0604020202020204" pitchFamily="34" charset="0"/>
                <a:ea typeface="Times New Roman" panose="02020603050405020304" pitchFamily="18" charset="0"/>
                <a:cs typeface="Arial" panose="020B0604020202020204" pitchFamily="34" charset="0"/>
              </a:rPr>
              <a:t> </a:t>
            </a:r>
            <a:endParaRPr lang="fr-FR" sz="1800" dirty="0">
              <a:effectLst/>
              <a:latin typeface="Arial" panose="020B0604020202020204" pitchFamily="34" charset="0"/>
              <a:ea typeface="Liberation Serif" panose="02020603050405020304" pitchFamily="18" charset="0"/>
              <a:cs typeface="Arial" panose="020B0604020202020204" pitchFamily="34" charset="0"/>
            </a:endParaRPr>
          </a:p>
          <a:p>
            <a:pPr algn="just">
              <a:lnSpc>
                <a:spcPct val="150000"/>
              </a:lnSpc>
              <a:spcAft>
                <a:spcPts val="600"/>
              </a:spcAft>
              <a:tabLst>
                <a:tab pos="457200" algn="l"/>
              </a:tabLst>
            </a:pPr>
            <a:r>
              <a:rPr lang="en-GB" sz="1800" dirty="0">
                <a:effectLst/>
                <a:latin typeface="Arial" panose="020B0604020202020204" pitchFamily="34" charset="0"/>
                <a:ea typeface="Times New Roman" panose="02020603050405020304" pitchFamily="18" charset="0"/>
                <a:cs typeface="Arial" panose="020B0604020202020204" pitchFamily="34" charset="0"/>
              </a:rPr>
              <a:t>Of the responses received, common themes were the lack of basic scientific information available on sawfish occurrence and species biology, as well as the lack of resources for sawfish conservation and management, followed by the need to build implementation capacity and support public awareness.</a:t>
            </a:r>
            <a:endParaRPr lang="fr-FR" sz="1800" dirty="0">
              <a:effectLst/>
              <a:latin typeface="Arial" panose="020B0604020202020204" pitchFamily="34" charset="0"/>
              <a:ea typeface="Liberation Serif" panose="02020603050405020304" pitchFamily="18" charset="0"/>
              <a:cs typeface="Arial" panose="020B0604020202020204" pitchFamily="34" charset="0"/>
            </a:endParaRPr>
          </a:p>
          <a:p>
            <a:pPr algn="just">
              <a:lnSpc>
                <a:spcPct val="150000"/>
              </a:lnSpc>
              <a:spcAft>
                <a:spcPts val="600"/>
              </a:spcAft>
              <a:tabLst>
                <a:tab pos="457200" algn="l"/>
              </a:tabLst>
            </a:pPr>
            <a:r>
              <a:rPr lang="en-GB" sz="1800" dirty="0">
                <a:effectLst/>
                <a:latin typeface="Arial" panose="020B0604020202020204" pitchFamily="34" charset="0"/>
                <a:ea typeface="Times New Roman" panose="02020603050405020304" pitchFamily="18" charset="0"/>
                <a:cs typeface="Arial" panose="020B0604020202020204" pitchFamily="34" charset="0"/>
              </a:rPr>
              <a:t>The species experts concluded that enhanced engagement from SPAW Contracting Parties, especially from key sawfish range states, is essential to the successful implementation of the recommendations on sawfish adopted at COP12. </a:t>
            </a:r>
            <a:endParaRPr lang="fr-FR" sz="1800" dirty="0">
              <a:effectLst/>
              <a:latin typeface="Arial" panose="020B0604020202020204" pitchFamily="34" charset="0"/>
              <a:ea typeface="Liberation Serif" panose="02020603050405020304" pitchFamily="18" charset="0"/>
              <a:cs typeface="Arial" panose="020B0604020202020204" pitchFamily="34" charset="0"/>
            </a:endParaRPr>
          </a:p>
        </p:txBody>
      </p:sp>
      <p:sp>
        <p:nvSpPr>
          <p:cNvPr id="6" name="Espace réservé du pied de page 5">
            <a:extLst>
              <a:ext uri="{FF2B5EF4-FFF2-40B4-BE49-F238E27FC236}">
                <a16:creationId xmlns:a16="http://schemas.microsoft.com/office/drawing/2014/main" id="{A3F9B312-2E14-412F-B159-1B5CFBC950F8}"/>
              </a:ext>
            </a:extLst>
          </p:cNvPr>
          <p:cNvSpPr>
            <a:spLocks noGrp="1"/>
          </p:cNvSpPr>
          <p:nvPr>
            <p:ph type="ftr" sz="quarter" idx="11"/>
          </p:nvPr>
        </p:nvSpPr>
        <p:spPr/>
        <p:txBody>
          <a:bodyPr/>
          <a:lstStyle/>
          <a:p>
            <a:r>
              <a:rPr lang="en-US"/>
              <a:t>STAC 11</a:t>
            </a:r>
            <a:endParaRPr lang="en-US" dirty="0"/>
          </a:p>
        </p:txBody>
      </p:sp>
      <p:sp>
        <p:nvSpPr>
          <p:cNvPr id="7" name="Espace réservé du numéro de diapositive 6">
            <a:extLst>
              <a:ext uri="{FF2B5EF4-FFF2-40B4-BE49-F238E27FC236}">
                <a16:creationId xmlns:a16="http://schemas.microsoft.com/office/drawing/2014/main" id="{36F8A9F2-4AC4-44E0-A812-1987099A8237}"/>
              </a:ext>
            </a:extLst>
          </p:cNvPr>
          <p:cNvSpPr>
            <a:spLocks noGrp="1"/>
          </p:cNvSpPr>
          <p:nvPr>
            <p:ph type="sldNum" sz="quarter" idx="12"/>
          </p:nvPr>
        </p:nvSpPr>
        <p:spPr/>
        <p:txBody>
          <a:bodyPr/>
          <a:lstStyle/>
          <a:p>
            <a:fld id="{6D22F896-40B5-4ADD-8801-0D06FADFA095}" type="slidenum">
              <a:rPr lang="en-US" smtClean="0"/>
              <a:t>15</a:t>
            </a:fld>
            <a:endParaRPr lang="en-US" dirty="0"/>
          </a:p>
        </p:txBody>
      </p:sp>
      <p:sp>
        <p:nvSpPr>
          <p:cNvPr id="8" name="Espace réservé de la date 7">
            <a:extLst>
              <a:ext uri="{FF2B5EF4-FFF2-40B4-BE49-F238E27FC236}">
                <a16:creationId xmlns:a16="http://schemas.microsoft.com/office/drawing/2014/main" id="{F1527D79-229F-493B-82BC-1ECBE9B39943}"/>
              </a:ext>
            </a:extLst>
          </p:cNvPr>
          <p:cNvSpPr>
            <a:spLocks noGrp="1"/>
          </p:cNvSpPr>
          <p:nvPr>
            <p:ph type="dt" sz="half" idx="10"/>
          </p:nvPr>
        </p:nvSpPr>
        <p:spPr/>
        <p:txBody>
          <a:bodyPr/>
          <a:lstStyle/>
          <a:p>
            <a:r>
              <a:rPr lang="en-US"/>
              <a:t>6/30/2025 - 7/04/2025</a:t>
            </a:r>
            <a:endParaRPr lang="en-US" dirty="0"/>
          </a:p>
        </p:txBody>
      </p:sp>
      <p:sp>
        <p:nvSpPr>
          <p:cNvPr id="9" name="Titre 3">
            <a:extLst>
              <a:ext uri="{FF2B5EF4-FFF2-40B4-BE49-F238E27FC236}">
                <a16:creationId xmlns:a16="http://schemas.microsoft.com/office/drawing/2014/main" id="{CFABFB20-FA92-4E7D-9B53-E19B821AA98B}"/>
              </a:ext>
            </a:extLst>
          </p:cNvPr>
          <p:cNvSpPr txBox="1">
            <a:spLocks/>
          </p:cNvSpPr>
          <p:nvPr/>
        </p:nvSpPr>
        <p:spPr>
          <a:xfrm>
            <a:off x="3245500" y="-386899"/>
            <a:ext cx="8652091" cy="175880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Helvetica" pitchFamily="2" charset="0"/>
                <a:ea typeface="+mj-ea"/>
                <a:cs typeface="+mj-cs"/>
              </a:defRPr>
            </a:lvl1pPr>
          </a:lstStyle>
          <a:p>
            <a:r>
              <a:rPr lang="en-US">
                <a:solidFill>
                  <a:schemeClr val="tx1"/>
                </a:solidFill>
              </a:rPr>
              <a:t>Recommendation for Sawfish conservation</a:t>
            </a:r>
            <a:endParaRPr lang="en-US" dirty="0">
              <a:solidFill>
                <a:schemeClr val="tx1"/>
              </a:solidFill>
            </a:endParaRPr>
          </a:p>
        </p:txBody>
      </p:sp>
    </p:spTree>
    <p:extLst>
      <p:ext uri="{BB962C8B-B14F-4D97-AF65-F5344CB8AC3E}">
        <p14:creationId xmlns:p14="http://schemas.microsoft.com/office/powerpoint/2010/main" val="2818817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54EE44B4-5AD0-44F1-883B-BE660BA9CAE5}"/>
              </a:ext>
            </a:extLst>
          </p:cNvPr>
          <p:cNvSpPr>
            <a:spLocks noGrp="1"/>
          </p:cNvSpPr>
          <p:nvPr>
            <p:ph type="title"/>
          </p:nvPr>
        </p:nvSpPr>
        <p:spPr/>
        <p:txBody>
          <a:bodyPr/>
          <a:lstStyle/>
          <a:p>
            <a:endParaRPr lang="en-US" dirty="0"/>
          </a:p>
        </p:txBody>
      </p:sp>
      <p:sp>
        <p:nvSpPr>
          <p:cNvPr id="5" name="Espace réservé du contenu 4">
            <a:extLst>
              <a:ext uri="{FF2B5EF4-FFF2-40B4-BE49-F238E27FC236}">
                <a16:creationId xmlns:a16="http://schemas.microsoft.com/office/drawing/2014/main" id="{C6420490-049D-49D0-B77C-6D49C7073585}"/>
              </a:ext>
            </a:extLst>
          </p:cNvPr>
          <p:cNvSpPr>
            <a:spLocks noGrp="1"/>
          </p:cNvSpPr>
          <p:nvPr>
            <p:ph idx="1"/>
          </p:nvPr>
        </p:nvSpPr>
        <p:spPr/>
        <p:txBody>
          <a:bodyPr/>
          <a:lstStyle/>
          <a:p>
            <a:pPr>
              <a:lnSpc>
                <a:spcPct val="115000"/>
              </a:lnSpc>
              <a:spcBef>
                <a:spcPts val="1180"/>
              </a:spcBef>
              <a:spcAft>
                <a:spcPts val="600"/>
              </a:spcAft>
              <a:tabLst>
                <a:tab pos="457200" algn="l"/>
              </a:tabLst>
            </a:pPr>
            <a:r>
              <a:rPr lang="en-GB" sz="1800" dirty="0">
                <a:effectLst/>
                <a:latin typeface="Arial" panose="020B0604020202020204" pitchFamily="34" charset="0"/>
                <a:ea typeface="Times New Roman" panose="02020603050405020304" pitchFamily="18" charset="0"/>
                <a:cs typeface="Arial" panose="020B0604020202020204" pitchFamily="34" charset="0"/>
              </a:rPr>
              <a:t>In order to raise awareness, to assist Contracting Parties in their commitment, and to address the need for information on sawfish biology, conservation, and management identified in the survey, the Species Working Group recommends that:</a:t>
            </a:r>
            <a:endParaRPr lang="fr-FR" sz="1800" dirty="0">
              <a:effectLst/>
              <a:latin typeface="Arial" panose="020B0604020202020204" pitchFamily="34" charset="0"/>
              <a:ea typeface="Liberation Serif" panose="02020603050405020304" pitchFamily="18" charset="0"/>
              <a:cs typeface="Arial" panose="020B0604020202020204" pitchFamily="34" charset="0"/>
            </a:endParaRPr>
          </a:p>
          <a:p>
            <a:pPr lvl="2">
              <a:lnSpc>
                <a:spcPct val="115000"/>
              </a:lnSpc>
              <a:spcBef>
                <a:spcPts val="1180"/>
              </a:spcBef>
              <a:spcAft>
                <a:spcPts val="600"/>
              </a:spcAft>
              <a:buFont typeface="Wingdings" panose="05000000000000000000" pitchFamily="2" charset="2"/>
              <a:buChar char="Ø"/>
              <a:tabLst>
                <a:tab pos="457200" algn="l"/>
              </a:tabLst>
            </a:pPr>
            <a:r>
              <a:rPr lang="en-GB" sz="1800" dirty="0">
                <a:effectLst/>
                <a:latin typeface="Arial" panose="020B0604020202020204" pitchFamily="34" charset="0"/>
                <a:ea typeface="Times New Roman" panose="02020603050405020304" pitchFamily="18" charset="0"/>
                <a:cs typeface="Arial" panose="020B0604020202020204" pitchFamily="34" charset="0"/>
              </a:rPr>
              <a:t>“The Cartagena Convention Secretariat invite a sawfish expert to present on sawfish in the Wider Caribbean Region at the next STAC meeting.”</a:t>
            </a:r>
            <a:endParaRPr lang="fr-FR" sz="1800" dirty="0">
              <a:effectLst/>
              <a:latin typeface="Arial" panose="020B0604020202020204" pitchFamily="34" charset="0"/>
              <a:ea typeface="Liberation Serif" panose="02020603050405020304" pitchFamily="18"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6" name="Espace réservé du pied de page 5">
            <a:extLst>
              <a:ext uri="{FF2B5EF4-FFF2-40B4-BE49-F238E27FC236}">
                <a16:creationId xmlns:a16="http://schemas.microsoft.com/office/drawing/2014/main" id="{A3F9B312-2E14-412F-B159-1B5CFBC950F8}"/>
              </a:ext>
            </a:extLst>
          </p:cNvPr>
          <p:cNvSpPr>
            <a:spLocks noGrp="1"/>
          </p:cNvSpPr>
          <p:nvPr>
            <p:ph type="ftr" sz="quarter" idx="11"/>
          </p:nvPr>
        </p:nvSpPr>
        <p:spPr/>
        <p:txBody>
          <a:bodyPr/>
          <a:lstStyle/>
          <a:p>
            <a:r>
              <a:rPr lang="en-US"/>
              <a:t>STAC 11</a:t>
            </a:r>
            <a:endParaRPr lang="en-US" dirty="0"/>
          </a:p>
        </p:txBody>
      </p:sp>
      <p:sp>
        <p:nvSpPr>
          <p:cNvPr id="7" name="Espace réservé du numéro de diapositive 6">
            <a:extLst>
              <a:ext uri="{FF2B5EF4-FFF2-40B4-BE49-F238E27FC236}">
                <a16:creationId xmlns:a16="http://schemas.microsoft.com/office/drawing/2014/main" id="{36F8A9F2-4AC4-44E0-A812-1987099A8237}"/>
              </a:ext>
            </a:extLst>
          </p:cNvPr>
          <p:cNvSpPr>
            <a:spLocks noGrp="1"/>
          </p:cNvSpPr>
          <p:nvPr>
            <p:ph type="sldNum" sz="quarter" idx="12"/>
          </p:nvPr>
        </p:nvSpPr>
        <p:spPr/>
        <p:txBody>
          <a:bodyPr/>
          <a:lstStyle/>
          <a:p>
            <a:fld id="{6D22F896-40B5-4ADD-8801-0D06FADFA095}" type="slidenum">
              <a:rPr lang="en-US" smtClean="0"/>
              <a:t>16</a:t>
            </a:fld>
            <a:endParaRPr lang="en-US" dirty="0"/>
          </a:p>
        </p:txBody>
      </p:sp>
      <p:sp>
        <p:nvSpPr>
          <p:cNvPr id="8" name="Espace réservé de la date 7">
            <a:extLst>
              <a:ext uri="{FF2B5EF4-FFF2-40B4-BE49-F238E27FC236}">
                <a16:creationId xmlns:a16="http://schemas.microsoft.com/office/drawing/2014/main" id="{F1527D79-229F-493B-82BC-1ECBE9B39943}"/>
              </a:ext>
            </a:extLst>
          </p:cNvPr>
          <p:cNvSpPr>
            <a:spLocks noGrp="1"/>
          </p:cNvSpPr>
          <p:nvPr>
            <p:ph type="dt" sz="half" idx="10"/>
          </p:nvPr>
        </p:nvSpPr>
        <p:spPr/>
        <p:txBody>
          <a:bodyPr/>
          <a:lstStyle/>
          <a:p>
            <a:r>
              <a:rPr lang="en-US"/>
              <a:t>6/30/2025 - 7/04/2025</a:t>
            </a:r>
            <a:endParaRPr lang="en-US" dirty="0"/>
          </a:p>
        </p:txBody>
      </p:sp>
      <p:sp>
        <p:nvSpPr>
          <p:cNvPr id="9" name="Titre 3">
            <a:extLst>
              <a:ext uri="{FF2B5EF4-FFF2-40B4-BE49-F238E27FC236}">
                <a16:creationId xmlns:a16="http://schemas.microsoft.com/office/drawing/2014/main" id="{8DE678F2-CC0B-41BA-B685-D141D8950B2C}"/>
              </a:ext>
            </a:extLst>
          </p:cNvPr>
          <p:cNvSpPr txBox="1">
            <a:spLocks/>
          </p:cNvSpPr>
          <p:nvPr/>
        </p:nvSpPr>
        <p:spPr>
          <a:xfrm>
            <a:off x="3245500" y="-386899"/>
            <a:ext cx="8652091" cy="175880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Helvetica" pitchFamily="2" charset="0"/>
                <a:ea typeface="+mj-ea"/>
                <a:cs typeface="+mj-cs"/>
              </a:defRPr>
            </a:lvl1pPr>
          </a:lstStyle>
          <a:p>
            <a:r>
              <a:rPr lang="en-US" dirty="0">
                <a:solidFill>
                  <a:schemeClr val="tx1"/>
                </a:solidFill>
                <a:latin typeface="Arial" panose="020B0604020202020204" pitchFamily="34" charset="0"/>
                <a:cs typeface="Arial" panose="020B0604020202020204" pitchFamily="34" charset="0"/>
              </a:rPr>
              <a:t>Recommendation for Sawfish conservation</a:t>
            </a:r>
          </a:p>
        </p:txBody>
      </p:sp>
    </p:spTree>
    <p:extLst>
      <p:ext uri="{BB962C8B-B14F-4D97-AF65-F5344CB8AC3E}">
        <p14:creationId xmlns:p14="http://schemas.microsoft.com/office/powerpoint/2010/main" val="5351473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Espace réservé du contenu 9">
            <a:extLst>
              <a:ext uri="{FF2B5EF4-FFF2-40B4-BE49-F238E27FC236}">
                <a16:creationId xmlns:a16="http://schemas.microsoft.com/office/drawing/2014/main" id="{61D7FB88-09C1-411F-B582-CC631A05F1F9}"/>
              </a:ext>
            </a:extLst>
          </p:cNvPr>
          <p:cNvPicPr>
            <a:picLocks noGrp="1" noChangeAspect="1"/>
          </p:cNvPicPr>
          <p:nvPr>
            <p:ph idx="1"/>
          </p:nvPr>
        </p:nvPicPr>
        <p:blipFill>
          <a:blip r:embed="rId3"/>
          <a:stretch>
            <a:fillRect/>
          </a:stretch>
        </p:blipFill>
        <p:spPr>
          <a:xfrm>
            <a:off x="2438134" y="679173"/>
            <a:ext cx="2715793" cy="3077899"/>
          </a:xfrm>
          <a:prstGeom prst="rect">
            <a:avLst/>
          </a:prstGeom>
          <a:ln>
            <a:noFill/>
          </a:ln>
          <a:effectLst>
            <a:softEdge rad="112500"/>
          </a:effectLst>
        </p:spPr>
      </p:pic>
      <p:sp>
        <p:nvSpPr>
          <p:cNvPr id="2" name="Titre 1">
            <a:extLst>
              <a:ext uri="{FF2B5EF4-FFF2-40B4-BE49-F238E27FC236}">
                <a16:creationId xmlns:a16="http://schemas.microsoft.com/office/drawing/2014/main" id="{A143E522-B3F4-45D0-B6DB-6E1F42C3F6CB}"/>
              </a:ext>
            </a:extLst>
          </p:cNvPr>
          <p:cNvSpPr>
            <a:spLocks noGrp="1"/>
          </p:cNvSpPr>
          <p:nvPr>
            <p:ph type="title"/>
          </p:nvPr>
        </p:nvSpPr>
        <p:spPr>
          <a:xfrm>
            <a:off x="252919" y="2757488"/>
            <a:ext cx="2947482" cy="2967532"/>
          </a:xfrm>
        </p:spPr>
        <p:txBody>
          <a:bodyPr/>
          <a:lstStyle/>
          <a:p>
            <a:r>
              <a:rPr lang="en-US" dirty="0"/>
              <a:t>Thank you for your attention</a:t>
            </a:r>
          </a:p>
        </p:txBody>
      </p:sp>
      <p:sp>
        <p:nvSpPr>
          <p:cNvPr id="4" name="Espace réservé du pied de page 3">
            <a:extLst>
              <a:ext uri="{FF2B5EF4-FFF2-40B4-BE49-F238E27FC236}">
                <a16:creationId xmlns:a16="http://schemas.microsoft.com/office/drawing/2014/main" id="{2F26D498-5C0C-4E05-83F7-DAB356159BCB}"/>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lumMod val="50000"/>
                    <a:lumOff val="50000"/>
                  </a:srgbClr>
                </a:solidFill>
                <a:effectLst/>
                <a:uLnTx/>
                <a:uFillTx/>
                <a:latin typeface="Helvetica" pitchFamily="2" charset="0"/>
                <a:ea typeface="+mn-ea"/>
                <a:cs typeface="+mn-cs"/>
              </a:rPr>
              <a:t>STAC 11</a:t>
            </a:r>
            <a:endParaRPr kumimoji="0" lang="en-US" sz="1100" b="0" i="0" u="none" strike="noStrike" kern="1200" cap="none" spc="0" normalizeH="0" baseline="0" noProof="0" dirty="0">
              <a:ln>
                <a:noFill/>
              </a:ln>
              <a:solidFill>
                <a:srgbClr val="000000">
                  <a:lumMod val="50000"/>
                  <a:lumOff val="50000"/>
                </a:srgbClr>
              </a:solidFill>
              <a:effectLst/>
              <a:uLnTx/>
              <a:uFillTx/>
              <a:latin typeface="Helvetica" pitchFamily="2" charset="0"/>
              <a:ea typeface="+mn-ea"/>
              <a:cs typeface="+mn-cs"/>
            </a:endParaRPr>
          </a:p>
        </p:txBody>
      </p:sp>
      <p:sp>
        <p:nvSpPr>
          <p:cNvPr id="5" name="Espace réservé du numéro de diapositive 4">
            <a:extLst>
              <a:ext uri="{FF2B5EF4-FFF2-40B4-BE49-F238E27FC236}">
                <a16:creationId xmlns:a16="http://schemas.microsoft.com/office/drawing/2014/main" id="{24C01749-2013-420A-8C60-22A324EA2C1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200" b="1" i="0" u="none" strike="noStrike" kern="1200" cap="none" spc="0" normalizeH="0" baseline="0" noProof="0" smtClean="0">
                <a:ln>
                  <a:noFill/>
                </a:ln>
                <a:solidFill>
                  <a:srgbClr val="40BAD2"/>
                </a:solidFill>
                <a:effectLst/>
                <a:uLnTx/>
                <a:uFillTx/>
                <a:latin typeface="Helvetica" pitchFamily="2"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1" i="0" u="none" strike="noStrike" kern="1200" cap="none" spc="0" normalizeH="0" baseline="0" noProof="0" dirty="0">
              <a:ln>
                <a:noFill/>
              </a:ln>
              <a:solidFill>
                <a:srgbClr val="40BAD2"/>
              </a:solidFill>
              <a:effectLst/>
              <a:uLnTx/>
              <a:uFillTx/>
              <a:latin typeface="Helvetica" pitchFamily="2" charset="0"/>
              <a:ea typeface="+mn-ea"/>
              <a:cs typeface="+mn-cs"/>
            </a:endParaRPr>
          </a:p>
        </p:txBody>
      </p:sp>
      <p:sp>
        <p:nvSpPr>
          <p:cNvPr id="6" name="Espace réservé de la date 5">
            <a:extLst>
              <a:ext uri="{FF2B5EF4-FFF2-40B4-BE49-F238E27FC236}">
                <a16:creationId xmlns:a16="http://schemas.microsoft.com/office/drawing/2014/main" id="{116E4C1D-31F9-4D4B-B204-07C207E17F4D}"/>
              </a:ext>
            </a:extLst>
          </p:cNvPr>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lumMod val="50000"/>
                    <a:lumOff val="50000"/>
                  </a:srgbClr>
                </a:solidFill>
                <a:effectLst/>
                <a:uLnTx/>
                <a:uFillTx/>
                <a:latin typeface="Helvetica" pitchFamily="2" charset="0"/>
                <a:ea typeface="+mn-ea"/>
                <a:cs typeface="+mn-cs"/>
              </a:rPr>
              <a:t>6/30/2025 - 7/04/2025</a:t>
            </a:r>
            <a:endParaRPr kumimoji="0" lang="en-US" sz="1100" b="0" i="0" u="none" strike="noStrike" kern="1200" cap="none" spc="0" normalizeH="0" baseline="0" noProof="0" dirty="0">
              <a:ln>
                <a:noFill/>
              </a:ln>
              <a:solidFill>
                <a:srgbClr val="000000">
                  <a:lumMod val="50000"/>
                  <a:lumOff val="50000"/>
                </a:srgbClr>
              </a:solidFill>
              <a:effectLst/>
              <a:uLnTx/>
              <a:uFillTx/>
              <a:latin typeface="Helvetica" pitchFamily="2" charset="0"/>
              <a:ea typeface="+mn-ea"/>
              <a:cs typeface="+mn-cs"/>
            </a:endParaRPr>
          </a:p>
        </p:txBody>
      </p:sp>
      <p:pic>
        <p:nvPicPr>
          <p:cNvPr id="12" name="Image 11">
            <a:extLst>
              <a:ext uri="{FF2B5EF4-FFF2-40B4-BE49-F238E27FC236}">
                <a16:creationId xmlns:a16="http://schemas.microsoft.com/office/drawing/2014/main" id="{18287063-AEA5-4342-94F2-CAC91A81804E}"/>
              </a:ext>
            </a:extLst>
          </p:cNvPr>
          <p:cNvPicPr>
            <a:picLocks noChangeAspect="1"/>
          </p:cNvPicPr>
          <p:nvPr/>
        </p:nvPicPr>
        <p:blipFill>
          <a:blip r:embed="rId4"/>
          <a:stretch>
            <a:fillRect/>
          </a:stretch>
        </p:blipFill>
        <p:spPr>
          <a:xfrm>
            <a:off x="5153927" y="445253"/>
            <a:ext cx="4227931" cy="3170948"/>
          </a:xfrm>
          <a:prstGeom prst="rect">
            <a:avLst/>
          </a:prstGeom>
          <a:ln>
            <a:noFill/>
          </a:ln>
          <a:effectLst>
            <a:softEdge rad="112500"/>
          </a:effectLst>
        </p:spPr>
      </p:pic>
      <p:pic>
        <p:nvPicPr>
          <p:cNvPr id="14" name="Image 13">
            <a:extLst>
              <a:ext uri="{FF2B5EF4-FFF2-40B4-BE49-F238E27FC236}">
                <a16:creationId xmlns:a16="http://schemas.microsoft.com/office/drawing/2014/main" id="{32EFC733-432F-440A-BCB8-DA87150C6381}"/>
              </a:ext>
            </a:extLst>
          </p:cNvPr>
          <p:cNvPicPr>
            <a:picLocks noChangeAspect="1"/>
          </p:cNvPicPr>
          <p:nvPr/>
        </p:nvPicPr>
        <p:blipFill>
          <a:blip r:embed="rId5"/>
          <a:stretch>
            <a:fillRect/>
          </a:stretch>
        </p:blipFill>
        <p:spPr>
          <a:xfrm>
            <a:off x="6858495" y="3611285"/>
            <a:ext cx="4410495" cy="3165781"/>
          </a:xfrm>
          <a:prstGeom prst="rect">
            <a:avLst/>
          </a:prstGeom>
          <a:ln>
            <a:noFill/>
          </a:ln>
          <a:effectLst>
            <a:softEdge rad="112500"/>
          </a:effectLst>
        </p:spPr>
      </p:pic>
      <p:pic>
        <p:nvPicPr>
          <p:cNvPr id="16" name="Image 15">
            <a:extLst>
              <a:ext uri="{FF2B5EF4-FFF2-40B4-BE49-F238E27FC236}">
                <a16:creationId xmlns:a16="http://schemas.microsoft.com/office/drawing/2014/main" id="{0C0B1CC9-7638-45CE-AAF1-EB332E9673E9}"/>
              </a:ext>
            </a:extLst>
          </p:cNvPr>
          <p:cNvPicPr>
            <a:picLocks noChangeAspect="1"/>
          </p:cNvPicPr>
          <p:nvPr/>
        </p:nvPicPr>
        <p:blipFill>
          <a:blip r:embed="rId6"/>
          <a:stretch>
            <a:fillRect/>
          </a:stretch>
        </p:blipFill>
        <p:spPr>
          <a:xfrm>
            <a:off x="9381858" y="230901"/>
            <a:ext cx="2715793" cy="3380384"/>
          </a:xfrm>
          <a:prstGeom prst="rect">
            <a:avLst/>
          </a:prstGeom>
          <a:ln>
            <a:noFill/>
          </a:ln>
          <a:effectLst>
            <a:softEdge rad="112500"/>
          </a:effectLst>
        </p:spPr>
      </p:pic>
      <p:pic>
        <p:nvPicPr>
          <p:cNvPr id="18" name="Image 17">
            <a:extLst>
              <a:ext uri="{FF2B5EF4-FFF2-40B4-BE49-F238E27FC236}">
                <a16:creationId xmlns:a16="http://schemas.microsoft.com/office/drawing/2014/main" id="{C7CECB66-BFAC-4E7C-8FF9-345D3FE8CA2C}"/>
              </a:ext>
            </a:extLst>
          </p:cNvPr>
          <p:cNvPicPr>
            <a:picLocks noChangeAspect="1"/>
          </p:cNvPicPr>
          <p:nvPr/>
        </p:nvPicPr>
        <p:blipFill>
          <a:blip r:embed="rId7"/>
          <a:stretch>
            <a:fillRect/>
          </a:stretch>
        </p:blipFill>
        <p:spPr>
          <a:xfrm>
            <a:off x="3317441" y="3757072"/>
            <a:ext cx="3376510" cy="2679770"/>
          </a:xfrm>
          <a:prstGeom prst="rect">
            <a:avLst/>
          </a:prstGeom>
          <a:ln>
            <a:noFill/>
          </a:ln>
          <a:effectLst>
            <a:softEdge rad="112500"/>
          </a:effectLst>
        </p:spPr>
      </p:pic>
    </p:spTree>
    <p:extLst>
      <p:ext uri="{BB962C8B-B14F-4D97-AF65-F5344CB8AC3E}">
        <p14:creationId xmlns:p14="http://schemas.microsoft.com/office/powerpoint/2010/main" val="29011389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143E522-B3F4-45D0-B6DB-6E1F42C3F6CB}"/>
              </a:ext>
            </a:extLst>
          </p:cNvPr>
          <p:cNvSpPr>
            <a:spLocks noGrp="1"/>
          </p:cNvSpPr>
          <p:nvPr>
            <p:ph type="title"/>
          </p:nvPr>
        </p:nvSpPr>
        <p:spPr/>
        <p:txBody>
          <a:bodyPr/>
          <a:lstStyle/>
          <a:p>
            <a:r>
              <a:rPr lang="en-US" dirty="0"/>
              <a:t>Agenda</a:t>
            </a:r>
          </a:p>
        </p:txBody>
      </p:sp>
      <p:sp>
        <p:nvSpPr>
          <p:cNvPr id="3" name="Espace réservé du contenu 2">
            <a:extLst>
              <a:ext uri="{FF2B5EF4-FFF2-40B4-BE49-F238E27FC236}">
                <a16:creationId xmlns:a16="http://schemas.microsoft.com/office/drawing/2014/main" id="{7EF0941D-FB80-4789-B06D-853F27B7A6A9}"/>
              </a:ext>
            </a:extLst>
          </p:cNvPr>
          <p:cNvSpPr>
            <a:spLocks noGrp="1"/>
          </p:cNvSpPr>
          <p:nvPr>
            <p:ph idx="1"/>
          </p:nvPr>
        </p:nvSpPr>
        <p:spPr>
          <a:xfrm>
            <a:off x="4012725" y="604380"/>
            <a:ext cx="7760176" cy="5120640"/>
          </a:xfrm>
        </p:spPr>
        <p:txBody>
          <a:bodyPr>
            <a:normAutofit/>
          </a:bodyPr>
          <a:lstStyle/>
          <a:p>
            <a:pPr marL="457200" indent="-457200">
              <a:buFont typeface="+mj-lt"/>
              <a:buAutoNum type="arabicPeriod"/>
            </a:pPr>
            <a:endParaRPr lang="en-US" sz="1800" dirty="0">
              <a:effectLst/>
              <a:latin typeface="Arial" panose="020B0604020202020204" pitchFamily="34" charset="0"/>
              <a:ea typeface="Arial Unicode MS"/>
            </a:endParaRPr>
          </a:p>
          <a:p>
            <a:pPr marL="342900" indent="-342900">
              <a:buFont typeface="+mj-lt"/>
              <a:buAutoNum type="arabicPeriod"/>
            </a:pPr>
            <a:r>
              <a:rPr lang="en-US" sz="1800" dirty="0">
                <a:latin typeface="Arial" panose="020B0604020202020204" pitchFamily="34" charset="0"/>
                <a:ea typeface="Arial Unicode MS"/>
              </a:rPr>
              <a:t>Species proposal - 0</a:t>
            </a:r>
            <a:endParaRPr lang="en-US" sz="1800" dirty="0">
              <a:effectLst/>
              <a:latin typeface="Arial" panose="020B0604020202020204" pitchFamily="34" charset="0"/>
              <a:ea typeface="Arial Unicode MS"/>
            </a:endParaRPr>
          </a:p>
          <a:p>
            <a:pPr marL="342900" indent="-342900">
              <a:buFont typeface="+mj-lt"/>
              <a:buAutoNum type="arabicPeriod"/>
            </a:pPr>
            <a:r>
              <a:rPr lang="en-US" sz="1800" dirty="0">
                <a:latin typeface="Arial" panose="020B0604020202020204" pitchFamily="34" charset="0"/>
                <a:ea typeface="Arial Unicode MS"/>
              </a:rPr>
              <a:t>Recommendations for the conservation of Sawfishes (</a:t>
            </a:r>
            <a:r>
              <a:rPr lang="en-US" sz="1800" dirty="0" err="1">
                <a:latin typeface="Arial" panose="020B0604020202020204" pitchFamily="34" charset="0"/>
                <a:ea typeface="Arial Unicode MS"/>
              </a:rPr>
              <a:t>Pristidae</a:t>
            </a:r>
            <a:r>
              <a:rPr lang="en-US" sz="1800" dirty="0">
                <a:latin typeface="Arial" panose="020B0604020202020204" pitchFamily="34" charset="0"/>
                <a:ea typeface="Arial Unicode MS"/>
              </a:rPr>
              <a:t>) in the Wider Caribbean Region </a:t>
            </a:r>
          </a:p>
          <a:p>
            <a:pPr lvl="1">
              <a:buFont typeface="Wingdings" panose="05000000000000000000" pitchFamily="2" charset="2"/>
              <a:buChar char="Ø"/>
            </a:pPr>
            <a:r>
              <a:rPr lang="en-US" sz="1600" dirty="0">
                <a:latin typeface="Arial" panose="020B0604020202020204" pitchFamily="34" charset="0"/>
                <a:ea typeface="Arial Unicode MS"/>
              </a:rPr>
              <a:t>Presentation of the sawfish biology and knowledge state of art – Olga </a:t>
            </a:r>
            <a:r>
              <a:rPr lang="en-US" sz="1600" dirty="0" err="1">
                <a:latin typeface="Arial" panose="020B0604020202020204" pitchFamily="34" charset="0"/>
                <a:ea typeface="Arial Unicode MS"/>
              </a:rPr>
              <a:t>Koubrak</a:t>
            </a:r>
            <a:endParaRPr lang="en-US" sz="1600" dirty="0">
              <a:latin typeface="Arial" panose="020B0604020202020204" pitchFamily="34" charset="0"/>
              <a:ea typeface="Arial Unicode MS"/>
            </a:endParaRPr>
          </a:p>
          <a:p>
            <a:pPr marL="342900" indent="-342900">
              <a:buFont typeface="+mj-lt"/>
              <a:buAutoNum type="arabicPeriod"/>
            </a:pPr>
            <a:r>
              <a:rPr lang="en-US" sz="1800" dirty="0">
                <a:effectLst/>
                <a:latin typeface="Arial" panose="020B0604020202020204" pitchFamily="34" charset="0"/>
                <a:ea typeface="Arial Unicode MS"/>
              </a:rPr>
              <a:t>Report on the conservation of Nassau Grouper (</a:t>
            </a:r>
            <a:r>
              <a:rPr lang="en-US" sz="1800" dirty="0" err="1">
                <a:effectLst/>
                <a:latin typeface="Arial" panose="020B0604020202020204" pitchFamily="34" charset="0"/>
                <a:ea typeface="Arial Unicode MS"/>
              </a:rPr>
              <a:t>Epinephelus</a:t>
            </a:r>
            <a:r>
              <a:rPr lang="en-US" sz="1800" dirty="0">
                <a:effectLst/>
                <a:latin typeface="Arial" panose="020B0604020202020204" pitchFamily="34" charset="0"/>
                <a:ea typeface="Arial Unicode MS"/>
              </a:rPr>
              <a:t> </a:t>
            </a:r>
            <a:r>
              <a:rPr lang="en-US" sz="1800" dirty="0" err="1">
                <a:effectLst/>
                <a:latin typeface="Arial" panose="020B0604020202020204" pitchFamily="34" charset="0"/>
                <a:ea typeface="Arial Unicode MS"/>
              </a:rPr>
              <a:t>striatus</a:t>
            </a:r>
            <a:r>
              <a:rPr lang="en-US" sz="1800" dirty="0">
                <a:effectLst/>
                <a:latin typeface="Arial" panose="020B0604020202020204" pitchFamily="34" charset="0"/>
                <a:ea typeface="Arial Unicode MS"/>
              </a:rPr>
              <a:t>) </a:t>
            </a:r>
          </a:p>
          <a:p>
            <a:pPr marL="342900" indent="-342900">
              <a:buFont typeface="+mj-lt"/>
              <a:buAutoNum type="arabicPeriod"/>
            </a:pPr>
            <a:r>
              <a:rPr lang="en-US" sz="1800" dirty="0">
                <a:latin typeface="Arial" panose="020B0604020202020204" pitchFamily="34" charset="0"/>
              </a:rPr>
              <a:t>Develop a set of prioritized recommendations for the conservation and management of parrotfish in the Caribbean</a:t>
            </a:r>
            <a:endParaRPr lang="fr-FR" sz="1800" dirty="0">
              <a:latin typeface="Arial" panose="020B0604020202020204" pitchFamily="34" charset="0"/>
            </a:endParaRPr>
          </a:p>
          <a:p>
            <a:pPr marL="342900" indent="-342900">
              <a:buFont typeface="+mj-lt"/>
              <a:buAutoNum type="arabicPeriod"/>
            </a:pPr>
            <a:r>
              <a:rPr lang="en-US" sz="1800" dirty="0">
                <a:effectLst/>
                <a:latin typeface="Arial" panose="020B0604020202020204" pitchFamily="34" charset="0"/>
                <a:ea typeface="Arial Unicode MS"/>
              </a:rPr>
              <a:t>Report of the conservation and management recommendations for the Whale Shark (Annex II), Giant Manta Ray (Annex II) and Hammerhead Sharks (Annex III) in the Wider Caribbean Region</a:t>
            </a:r>
            <a:endParaRPr lang="en-US" dirty="0"/>
          </a:p>
        </p:txBody>
      </p:sp>
      <p:sp>
        <p:nvSpPr>
          <p:cNvPr id="4" name="Espace réservé du pied de page 3">
            <a:extLst>
              <a:ext uri="{FF2B5EF4-FFF2-40B4-BE49-F238E27FC236}">
                <a16:creationId xmlns:a16="http://schemas.microsoft.com/office/drawing/2014/main" id="{2F26D498-5C0C-4E05-83F7-DAB356159BCB}"/>
              </a:ext>
            </a:extLst>
          </p:cNvPr>
          <p:cNvSpPr>
            <a:spLocks noGrp="1"/>
          </p:cNvSpPr>
          <p:nvPr>
            <p:ph type="ftr" sz="quarter" idx="11"/>
          </p:nvPr>
        </p:nvSpPr>
        <p:spPr/>
        <p:txBody>
          <a:bodyPr/>
          <a:lstStyle/>
          <a:p>
            <a:r>
              <a:rPr lang="en-US"/>
              <a:t>STAC 11</a:t>
            </a:r>
            <a:endParaRPr lang="en-US" dirty="0"/>
          </a:p>
        </p:txBody>
      </p:sp>
      <p:sp>
        <p:nvSpPr>
          <p:cNvPr id="5" name="Espace réservé du numéro de diapositive 4">
            <a:extLst>
              <a:ext uri="{FF2B5EF4-FFF2-40B4-BE49-F238E27FC236}">
                <a16:creationId xmlns:a16="http://schemas.microsoft.com/office/drawing/2014/main" id="{24C01749-2013-420A-8C60-22A324EA2C1B}"/>
              </a:ext>
            </a:extLst>
          </p:cNvPr>
          <p:cNvSpPr>
            <a:spLocks noGrp="1"/>
          </p:cNvSpPr>
          <p:nvPr>
            <p:ph type="sldNum" sz="quarter" idx="12"/>
          </p:nvPr>
        </p:nvSpPr>
        <p:spPr/>
        <p:txBody>
          <a:bodyPr/>
          <a:lstStyle/>
          <a:p>
            <a:fld id="{6D22F896-40B5-4ADD-8801-0D06FADFA095}" type="slidenum">
              <a:rPr lang="en-US" smtClean="0"/>
              <a:t>2</a:t>
            </a:fld>
            <a:endParaRPr lang="en-US" dirty="0"/>
          </a:p>
        </p:txBody>
      </p:sp>
      <p:sp>
        <p:nvSpPr>
          <p:cNvPr id="6" name="Espace réservé de la date 5">
            <a:extLst>
              <a:ext uri="{FF2B5EF4-FFF2-40B4-BE49-F238E27FC236}">
                <a16:creationId xmlns:a16="http://schemas.microsoft.com/office/drawing/2014/main" id="{116E4C1D-31F9-4D4B-B204-07C207E17F4D}"/>
              </a:ext>
            </a:extLst>
          </p:cNvPr>
          <p:cNvSpPr>
            <a:spLocks noGrp="1"/>
          </p:cNvSpPr>
          <p:nvPr>
            <p:ph type="dt" sz="half" idx="10"/>
          </p:nvPr>
        </p:nvSpPr>
        <p:spPr/>
        <p:txBody>
          <a:bodyPr/>
          <a:lstStyle/>
          <a:p>
            <a:r>
              <a:rPr lang="en-US"/>
              <a:t>6/30/2025 - 7/04/2025</a:t>
            </a:r>
            <a:endParaRPr lang="en-US" dirty="0"/>
          </a:p>
        </p:txBody>
      </p:sp>
    </p:spTree>
    <p:extLst>
      <p:ext uri="{BB962C8B-B14F-4D97-AF65-F5344CB8AC3E}">
        <p14:creationId xmlns:p14="http://schemas.microsoft.com/office/powerpoint/2010/main" val="27682270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A0518AEC-6B8A-466A-AECF-A25D75FE0452}"/>
              </a:ext>
            </a:extLst>
          </p:cNvPr>
          <p:cNvSpPr>
            <a:spLocks noGrp="1"/>
          </p:cNvSpPr>
          <p:nvPr>
            <p:ph type="title"/>
          </p:nvPr>
        </p:nvSpPr>
        <p:spPr/>
        <p:txBody>
          <a:bodyPr/>
          <a:lstStyle/>
          <a:p>
            <a:r>
              <a:rPr lang="en-US" dirty="0"/>
              <a:t>Working groups</a:t>
            </a:r>
          </a:p>
        </p:txBody>
      </p:sp>
      <p:sp>
        <p:nvSpPr>
          <p:cNvPr id="5" name="Espace réservé du contenu 4">
            <a:extLst>
              <a:ext uri="{FF2B5EF4-FFF2-40B4-BE49-F238E27FC236}">
                <a16:creationId xmlns:a16="http://schemas.microsoft.com/office/drawing/2014/main" id="{9965EF0A-262F-48A5-9B23-02BE61C4552D}"/>
              </a:ext>
            </a:extLst>
          </p:cNvPr>
          <p:cNvSpPr>
            <a:spLocks noGrp="1"/>
          </p:cNvSpPr>
          <p:nvPr>
            <p:ph idx="1"/>
          </p:nvPr>
        </p:nvSpPr>
        <p:spPr>
          <a:xfrm>
            <a:off x="3590693" y="864108"/>
            <a:ext cx="7593775" cy="954644"/>
          </a:xfrm>
        </p:spPr>
        <p:txBody>
          <a:bodyPr/>
          <a:lstStyle/>
          <a:p>
            <a:r>
              <a:rPr lang="en-US" b="1" dirty="0">
                <a:solidFill>
                  <a:srgbClr val="002060"/>
                </a:solidFill>
              </a:rPr>
              <a:t>UNEP(DEPI)/CAR WG.42 INF. 12/Rev.1 </a:t>
            </a:r>
            <a:r>
              <a:rPr lang="en-US" dirty="0">
                <a:solidFill>
                  <a:srgbClr val="002060"/>
                </a:solidFill>
              </a:rPr>
              <a:t>Terms of Reference of the SPAW STAC Ad Hoc Working Groups </a:t>
            </a:r>
            <a:endParaRPr lang="fr-FR" dirty="0">
              <a:solidFill>
                <a:srgbClr val="002060"/>
              </a:solidFill>
            </a:endParaRPr>
          </a:p>
          <a:p>
            <a:endParaRPr lang="en-US" dirty="0"/>
          </a:p>
        </p:txBody>
      </p:sp>
      <p:sp>
        <p:nvSpPr>
          <p:cNvPr id="6" name="Espace réservé du pied de page 5">
            <a:extLst>
              <a:ext uri="{FF2B5EF4-FFF2-40B4-BE49-F238E27FC236}">
                <a16:creationId xmlns:a16="http://schemas.microsoft.com/office/drawing/2014/main" id="{2F45F8EC-AB52-429B-94D1-E00552C0E7DE}"/>
              </a:ext>
            </a:extLst>
          </p:cNvPr>
          <p:cNvSpPr>
            <a:spLocks noGrp="1"/>
          </p:cNvSpPr>
          <p:nvPr>
            <p:ph type="ftr" sz="quarter" idx="11"/>
          </p:nvPr>
        </p:nvSpPr>
        <p:spPr/>
        <p:txBody>
          <a:bodyPr/>
          <a:lstStyle/>
          <a:p>
            <a:r>
              <a:rPr lang="en-US"/>
              <a:t>STAC 11</a:t>
            </a:r>
            <a:endParaRPr lang="en-US" dirty="0"/>
          </a:p>
        </p:txBody>
      </p:sp>
      <p:sp>
        <p:nvSpPr>
          <p:cNvPr id="7" name="Espace réservé du numéro de diapositive 6">
            <a:extLst>
              <a:ext uri="{FF2B5EF4-FFF2-40B4-BE49-F238E27FC236}">
                <a16:creationId xmlns:a16="http://schemas.microsoft.com/office/drawing/2014/main" id="{26E19384-EAF5-4D44-9E85-74CB61FB2523}"/>
              </a:ext>
            </a:extLst>
          </p:cNvPr>
          <p:cNvSpPr>
            <a:spLocks noGrp="1"/>
          </p:cNvSpPr>
          <p:nvPr>
            <p:ph type="sldNum" sz="quarter" idx="12"/>
          </p:nvPr>
        </p:nvSpPr>
        <p:spPr/>
        <p:txBody>
          <a:bodyPr/>
          <a:lstStyle/>
          <a:p>
            <a:fld id="{6D22F896-40B5-4ADD-8801-0D06FADFA095}" type="slidenum">
              <a:rPr lang="en-US" smtClean="0"/>
              <a:t>3</a:t>
            </a:fld>
            <a:endParaRPr lang="en-US" dirty="0"/>
          </a:p>
        </p:txBody>
      </p:sp>
      <p:sp>
        <p:nvSpPr>
          <p:cNvPr id="8" name="Espace réservé de la date 7">
            <a:extLst>
              <a:ext uri="{FF2B5EF4-FFF2-40B4-BE49-F238E27FC236}">
                <a16:creationId xmlns:a16="http://schemas.microsoft.com/office/drawing/2014/main" id="{6CA94004-AA67-4CC8-896C-D95C08B6707F}"/>
              </a:ext>
            </a:extLst>
          </p:cNvPr>
          <p:cNvSpPr>
            <a:spLocks noGrp="1"/>
          </p:cNvSpPr>
          <p:nvPr>
            <p:ph type="dt" sz="half" idx="10"/>
          </p:nvPr>
        </p:nvSpPr>
        <p:spPr/>
        <p:txBody>
          <a:bodyPr/>
          <a:lstStyle/>
          <a:p>
            <a:r>
              <a:rPr lang="en-US"/>
              <a:t>6/30/2025 - 7/04/2025</a:t>
            </a:r>
            <a:endParaRPr lang="en-US" dirty="0"/>
          </a:p>
        </p:txBody>
      </p:sp>
      <p:graphicFrame>
        <p:nvGraphicFramePr>
          <p:cNvPr id="9" name="Diagramme 8">
            <a:extLst>
              <a:ext uri="{FF2B5EF4-FFF2-40B4-BE49-F238E27FC236}">
                <a16:creationId xmlns:a16="http://schemas.microsoft.com/office/drawing/2014/main" id="{E68849FF-EB84-47C7-B95F-C823B138E513}"/>
              </a:ext>
            </a:extLst>
          </p:cNvPr>
          <p:cNvGraphicFramePr/>
          <p:nvPr>
            <p:extLst>
              <p:ext uri="{D42A27DB-BD31-4B8C-83A1-F6EECF244321}">
                <p14:modId xmlns:p14="http://schemas.microsoft.com/office/powerpoint/2010/main" val="848347944"/>
              </p:ext>
            </p:extLst>
          </p:nvPr>
        </p:nvGraphicFramePr>
        <p:xfrm>
          <a:off x="4101118" y="1341430"/>
          <a:ext cx="6572924" cy="49461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079884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A0518AEC-6B8A-466A-AECF-A25D75FE0452}"/>
              </a:ext>
            </a:extLst>
          </p:cNvPr>
          <p:cNvSpPr>
            <a:spLocks noGrp="1"/>
          </p:cNvSpPr>
          <p:nvPr>
            <p:ph type="title"/>
          </p:nvPr>
        </p:nvSpPr>
        <p:spPr/>
        <p:txBody>
          <a:bodyPr/>
          <a:lstStyle/>
          <a:p>
            <a:r>
              <a:rPr lang="en-US" dirty="0"/>
              <a:t>List of Experts</a:t>
            </a:r>
          </a:p>
        </p:txBody>
      </p:sp>
      <p:sp>
        <p:nvSpPr>
          <p:cNvPr id="5" name="Espace réservé du contenu 4">
            <a:extLst>
              <a:ext uri="{FF2B5EF4-FFF2-40B4-BE49-F238E27FC236}">
                <a16:creationId xmlns:a16="http://schemas.microsoft.com/office/drawing/2014/main" id="{9965EF0A-262F-48A5-9B23-02BE61C4552D}"/>
              </a:ext>
            </a:extLst>
          </p:cNvPr>
          <p:cNvSpPr>
            <a:spLocks noGrp="1"/>
          </p:cNvSpPr>
          <p:nvPr>
            <p:ph idx="1"/>
          </p:nvPr>
        </p:nvSpPr>
        <p:spPr>
          <a:xfrm>
            <a:off x="3409822" y="4608718"/>
            <a:ext cx="8226169" cy="1800225"/>
          </a:xfrm>
        </p:spPr>
        <p:txBody>
          <a:bodyPr>
            <a:normAutofit lnSpcReduction="10000"/>
          </a:bodyPr>
          <a:lstStyle/>
          <a:p>
            <a:pPr marL="0" lvl="0" indent="0" algn="just">
              <a:lnSpc>
                <a:spcPct val="115000"/>
              </a:lnSpc>
              <a:spcAft>
                <a:spcPts val="600"/>
              </a:spcAft>
              <a:buNone/>
              <a:tabLst>
                <a:tab pos="457200" algn="l"/>
              </a:tabLst>
            </a:pPr>
            <a:r>
              <a:rPr lang="en-GB" sz="1800" dirty="0">
                <a:effectLst/>
                <a:latin typeface="Arial" panose="020B0604020202020204" pitchFamily="34" charset="0"/>
                <a:ea typeface="Times New Roman" panose="02020603050405020304" pitchFamily="18" charset="0"/>
                <a:cs typeface="Arial" panose="020B0604020202020204" pitchFamily="34" charset="0"/>
              </a:rPr>
              <a:t>The current species working group is composed </a:t>
            </a:r>
            <a:r>
              <a:rPr lang="en-GB" sz="1800" b="1" dirty="0">
                <a:effectLst/>
                <a:latin typeface="Arial" panose="020B0604020202020204" pitchFamily="34" charset="0"/>
                <a:ea typeface="Times New Roman" panose="02020603050405020304" pitchFamily="18" charset="0"/>
                <a:cs typeface="Arial" panose="020B0604020202020204" pitchFamily="34" charset="0"/>
              </a:rPr>
              <a:t>of 16 experts nominated from 9 countries, 11 nominated from 11 observers</a:t>
            </a:r>
          </a:p>
          <a:p>
            <a:pPr marL="0" lvl="0" indent="0" algn="just">
              <a:lnSpc>
                <a:spcPct val="115000"/>
              </a:lnSpc>
              <a:spcAft>
                <a:spcPts val="600"/>
              </a:spcAft>
              <a:buNone/>
              <a:tabLst>
                <a:tab pos="457200" algn="l"/>
              </a:tabLst>
            </a:pPr>
            <a:r>
              <a:rPr lang="en-GB" sz="1800" b="1" dirty="0">
                <a:effectLst/>
                <a:latin typeface="Arial" panose="020B0604020202020204" pitchFamily="34" charset="0"/>
                <a:ea typeface="Times New Roman" panose="02020603050405020304" pitchFamily="18" charset="0"/>
                <a:cs typeface="Arial" panose="020B0604020202020204" pitchFamily="34" charset="0"/>
              </a:rPr>
              <a:t>Mean meeting by task : (except for the task on Parrotfish) 5 meetings</a:t>
            </a:r>
          </a:p>
          <a:p>
            <a:pPr marL="0" lvl="0" indent="0" algn="just">
              <a:lnSpc>
                <a:spcPct val="115000"/>
              </a:lnSpc>
              <a:spcAft>
                <a:spcPts val="600"/>
              </a:spcAft>
              <a:buNone/>
              <a:tabLst>
                <a:tab pos="457200" algn="l"/>
              </a:tabLst>
            </a:pPr>
            <a:r>
              <a:rPr lang="en-GB" sz="1800" b="1" dirty="0">
                <a:latin typeface="Arial" panose="020B0604020202020204" pitchFamily="34" charset="0"/>
                <a:ea typeface="Liberation Serif" panose="02020603050405020304" pitchFamily="18" charset="0"/>
                <a:cs typeface="Arial" panose="020B0604020202020204" pitchFamily="34" charset="0"/>
              </a:rPr>
              <a:t>Mean participation by task : 3 experts</a:t>
            </a:r>
            <a:endParaRPr lang="fr-FR" sz="1800" dirty="0">
              <a:effectLst/>
              <a:latin typeface="Arial" panose="020B0604020202020204" pitchFamily="34" charset="0"/>
              <a:ea typeface="Liberation Serif" panose="02020603050405020304" pitchFamily="18"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6" name="Espace réservé du pied de page 5">
            <a:extLst>
              <a:ext uri="{FF2B5EF4-FFF2-40B4-BE49-F238E27FC236}">
                <a16:creationId xmlns:a16="http://schemas.microsoft.com/office/drawing/2014/main" id="{2F45F8EC-AB52-429B-94D1-E00552C0E7DE}"/>
              </a:ext>
            </a:extLst>
          </p:cNvPr>
          <p:cNvSpPr>
            <a:spLocks noGrp="1"/>
          </p:cNvSpPr>
          <p:nvPr>
            <p:ph type="ftr" sz="quarter" idx="11"/>
          </p:nvPr>
        </p:nvSpPr>
        <p:spPr/>
        <p:txBody>
          <a:bodyPr/>
          <a:lstStyle/>
          <a:p>
            <a:r>
              <a:rPr lang="en-US"/>
              <a:t>STAC 11</a:t>
            </a:r>
            <a:endParaRPr lang="en-US" dirty="0"/>
          </a:p>
        </p:txBody>
      </p:sp>
      <p:sp>
        <p:nvSpPr>
          <p:cNvPr id="7" name="Espace réservé du numéro de diapositive 6">
            <a:extLst>
              <a:ext uri="{FF2B5EF4-FFF2-40B4-BE49-F238E27FC236}">
                <a16:creationId xmlns:a16="http://schemas.microsoft.com/office/drawing/2014/main" id="{26E19384-EAF5-4D44-9E85-74CB61FB2523}"/>
              </a:ext>
            </a:extLst>
          </p:cNvPr>
          <p:cNvSpPr>
            <a:spLocks noGrp="1"/>
          </p:cNvSpPr>
          <p:nvPr>
            <p:ph type="sldNum" sz="quarter" idx="12"/>
          </p:nvPr>
        </p:nvSpPr>
        <p:spPr/>
        <p:txBody>
          <a:bodyPr/>
          <a:lstStyle/>
          <a:p>
            <a:fld id="{6D22F896-40B5-4ADD-8801-0D06FADFA095}" type="slidenum">
              <a:rPr lang="en-US" smtClean="0"/>
              <a:t>4</a:t>
            </a:fld>
            <a:endParaRPr lang="en-US" dirty="0"/>
          </a:p>
        </p:txBody>
      </p:sp>
      <p:sp>
        <p:nvSpPr>
          <p:cNvPr id="8" name="Espace réservé de la date 7">
            <a:extLst>
              <a:ext uri="{FF2B5EF4-FFF2-40B4-BE49-F238E27FC236}">
                <a16:creationId xmlns:a16="http://schemas.microsoft.com/office/drawing/2014/main" id="{6CA94004-AA67-4CC8-896C-D95C08B6707F}"/>
              </a:ext>
            </a:extLst>
          </p:cNvPr>
          <p:cNvSpPr>
            <a:spLocks noGrp="1"/>
          </p:cNvSpPr>
          <p:nvPr>
            <p:ph type="dt" sz="half" idx="10"/>
          </p:nvPr>
        </p:nvSpPr>
        <p:spPr/>
        <p:txBody>
          <a:bodyPr/>
          <a:lstStyle/>
          <a:p>
            <a:r>
              <a:rPr lang="en-US"/>
              <a:t>6/30/2025 - 7/04/2025</a:t>
            </a:r>
            <a:endParaRPr lang="en-US" dirty="0"/>
          </a:p>
        </p:txBody>
      </p:sp>
      <p:graphicFrame>
        <p:nvGraphicFramePr>
          <p:cNvPr id="2" name="Tableau 1">
            <a:extLst>
              <a:ext uri="{FF2B5EF4-FFF2-40B4-BE49-F238E27FC236}">
                <a16:creationId xmlns:a16="http://schemas.microsoft.com/office/drawing/2014/main" id="{158902EF-89CA-4B77-B30C-5D7021988824}"/>
              </a:ext>
            </a:extLst>
          </p:cNvPr>
          <p:cNvGraphicFramePr>
            <a:graphicFrameLocks noGrp="1"/>
          </p:cNvGraphicFramePr>
          <p:nvPr>
            <p:extLst>
              <p:ext uri="{D42A27DB-BD31-4B8C-83A1-F6EECF244321}">
                <p14:modId xmlns:p14="http://schemas.microsoft.com/office/powerpoint/2010/main" val="911319848"/>
              </p:ext>
            </p:extLst>
          </p:nvPr>
        </p:nvGraphicFramePr>
        <p:xfrm>
          <a:off x="3504642" y="449056"/>
          <a:ext cx="3454400" cy="3600450"/>
        </p:xfrm>
        <a:graphic>
          <a:graphicData uri="http://schemas.openxmlformats.org/drawingml/2006/table">
            <a:tbl>
              <a:tblPr>
                <a:tableStyleId>{5C22544A-7EE6-4342-B048-85BDC9FD1C3A}</a:tableStyleId>
              </a:tblPr>
              <a:tblGrid>
                <a:gridCol w="2159000">
                  <a:extLst>
                    <a:ext uri="{9D8B030D-6E8A-4147-A177-3AD203B41FA5}">
                      <a16:colId xmlns:a16="http://schemas.microsoft.com/office/drawing/2014/main" val="1910610567"/>
                    </a:ext>
                  </a:extLst>
                </a:gridCol>
                <a:gridCol w="1295400">
                  <a:extLst>
                    <a:ext uri="{9D8B030D-6E8A-4147-A177-3AD203B41FA5}">
                      <a16:colId xmlns:a16="http://schemas.microsoft.com/office/drawing/2014/main" val="4056776323"/>
                    </a:ext>
                  </a:extLst>
                </a:gridCol>
              </a:tblGrid>
              <a:tr h="400050">
                <a:tc>
                  <a:txBody>
                    <a:bodyPr/>
                    <a:lstStyle/>
                    <a:p>
                      <a:pPr algn="l" fontAlgn="ctr"/>
                      <a:r>
                        <a:rPr lang="fr-FR" sz="1200" u="sng" strike="noStrike">
                          <a:effectLst/>
                        </a:rPr>
                        <a:t>Species / Especies / Espèces</a:t>
                      </a:r>
                      <a:endParaRPr lang="fr-FR" sz="1200" b="1" i="0" u="sng" strike="noStrike">
                        <a:solidFill>
                          <a:srgbClr val="000000"/>
                        </a:solidFill>
                        <a:effectLst/>
                        <a:latin typeface="Times New Roman" panose="02020603050405020304" pitchFamily="18" charset="0"/>
                      </a:endParaRPr>
                    </a:p>
                  </a:txBody>
                  <a:tcPr marL="9525" marR="9525" marT="9525" marB="0" anchor="ctr"/>
                </a:tc>
                <a:tc>
                  <a:txBody>
                    <a:bodyPr/>
                    <a:lstStyle/>
                    <a:p>
                      <a:pPr algn="l" fontAlgn="ctr"/>
                      <a:r>
                        <a:rPr lang="fr-FR" sz="1200" u="none" strike="noStrike" dirty="0" err="1">
                          <a:effectLst/>
                        </a:rPr>
                        <a:t>Afiliation</a:t>
                      </a:r>
                      <a:endParaRPr lang="fr-FR" sz="1200" b="1"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3525658272"/>
                  </a:ext>
                </a:extLst>
              </a:tr>
              <a:tr h="200025">
                <a:tc>
                  <a:txBody>
                    <a:bodyPr/>
                    <a:lstStyle/>
                    <a:p>
                      <a:pPr algn="l" fontAlgn="b"/>
                      <a:r>
                        <a:rPr lang="fr-FR" sz="1200" u="none" strike="noStrike">
                          <a:effectLst/>
                        </a:rPr>
                        <a:t>Julia Horrocks</a:t>
                      </a:r>
                      <a:endParaRPr lang="fr-FR" sz="1200" b="0" i="0" u="none" strike="noStrike">
                        <a:solidFill>
                          <a:srgbClr val="000000"/>
                        </a:solidFill>
                        <a:effectLst/>
                        <a:latin typeface="Times New Roman" panose="02020603050405020304" pitchFamily="18" charset="0"/>
                      </a:endParaRPr>
                    </a:p>
                  </a:txBody>
                  <a:tcPr marL="9525" marR="9525" marT="9525" marB="0" anchor="b"/>
                </a:tc>
                <a:tc>
                  <a:txBody>
                    <a:bodyPr/>
                    <a:lstStyle/>
                    <a:p>
                      <a:pPr algn="l" fontAlgn="b"/>
                      <a:r>
                        <a:rPr lang="fr-FR" sz="1200" u="none" strike="noStrike">
                          <a:effectLst/>
                        </a:rPr>
                        <a:t>Barbados</a:t>
                      </a:r>
                      <a:endParaRPr lang="fr-FR" sz="1200" b="0" i="0" u="none" strike="noStrike">
                        <a:solidFill>
                          <a:srgbClr val="000000"/>
                        </a:solidFill>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2487116149"/>
                  </a:ext>
                </a:extLst>
              </a:tr>
              <a:tr h="200025">
                <a:tc>
                  <a:txBody>
                    <a:bodyPr/>
                    <a:lstStyle/>
                    <a:p>
                      <a:pPr algn="l" fontAlgn="b"/>
                      <a:r>
                        <a:rPr lang="fr-FR" sz="1200" u="none" strike="noStrike">
                          <a:effectLst/>
                        </a:rPr>
                        <a:t>Andrea Polanco</a:t>
                      </a:r>
                      <a:endParaRPr lang="fr-FR" sz="1200" b="0" i="0" u="none" strike="noStrike">
                        <a:solidFill>
                          <a:srgbClr val="000000"/>
                        </a:solidFill>
                        <a:effectLst/>
                        <a:latin typeface="Times New Roman" panose="02020603050405020304" pitchFamily="18" charset="0"/>
                      </a:endParaRPr>
                    </a:p>
                  </a:txBody>
                  <a:tcPr marL="9525" marR="9525" marT="9525" marB="0" anchor="b"/>
                </a:tc>
                <a:tc>
                  <a:txBody>
                    <a:bodyPr/>
                    <a:lstStyle/>
                    <a:p>
                      <a:pPr algn="l" fontAlgn="b"/>
                      <a:r>
                        <a:rPr lang="fr-FR" sz="1200" u="none" strike="noStrike">
                          <a:effectLst/>
                        </a:rPr>
                        <a:t>Colombia</a:t>
                      </a:r>
                      <a:endParaRPr lang="fr-FR" sz="1200" b="0" i="0" u="none" strike="noStrike">
                        <a:solidFill>
                          <a:srgbClr val="000000"/>
                        </a:solidFill>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3147691645"/>
                  </a:ext>
                </a:extLst>
              </a:tr>
              <a:tr h="200025">
                <a:tc>
                  <a:txBody>
                    <a:bodyPr/>
                    <a:lstStyle/>
                    <a:p>
                      <a:pPr algn="l" fontAlgn="b"/>
                      <a:r>
                        <a:rPr lang="fr-FR" sz="1200" u="none" strike="noStrike">
                          <a:effectLst/>
                        </a:rPr>
                        <a:t>Milena Benavides</a:t>
                      </a:r>
                      <a:endParaRPr lang="fr-FR" sz="1200" b="0" i="0" u="none" strike="noStrike">
                        <a:solidFill>
                          <a:srgbClr val="000000"/>
                        </a:solidFill>
                        <a:effectLst/>
                        <a:latin typeface="Times New Roman" panose="02020603050405020304" pitchFamily="18" charset="0"/>
                      </a:endParaRPr>
                    </a:p>
                  </a:txBody>
                  <a:tcPr marL="9525" marR="9525" marT="9525" marB="0" anchor="b"/>
                </a:tc>
                <a:tc>
                  <a:txBody>
                    <a:bodyPr/>
                    <a:lstStyle/>
                    <a:p>
                      <a:pPr algn="l" fontAlgn="b"/>
                      <a:r>
                        <a:rPr lang="fr-FR" sz="1200" u="none" strike="noStrike">
                          <a:effectLst/>
                        </a:rPr>
                        <a:t>Colombia</a:t>
                      </a:r>
                      <a:endParaRPr lang="fr-FR" sz="1200" b="0" i="0" u="none" strike="noStrike">
                        <a:solidFill>
                          <a:srgbClr val="000000"/>
                        </a:solidFill>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509157910"/>
                  </a:ext>
                </a:extLst>
              </a:tr>
              <a:tr h="200025">
                <a:tc>
                  <a:txBody>
                    <a:bodyPr/>
                    <a:lstStyle/>
                    <a:p>
                      <a:pPr algn="l" fontAlgn="b"/>
                      <a:r>
                        <a:rPr lang="fr-FR" sz="1200" u="none" strike="noStrike">
                          <a:effectLst/>
                        </a:rPr>
                        <a:t>Dannerys Beatriz Baez Taveras</a:t>
                      </a:r>
                      <a:endParaRPr lang="fr-FR" sz="1200" b="0" i="0" u="none" strike="noStrike">
                        <a:solidFill>
                          <a:srgbClr val="000000"/>
                        </a:solidFill>
                        <a:effectLst/>
                        <a:latin typeface="Times New Roman" panose="02020603050405020304" pitchFamily="18" charset="0"/>
                      </a:endParaRPr>
                    </a:p>
                  </a:txBody>
                  <a:tcPr marL="9525" marR="9525" marT="9525" marB="0" anchor="b"/>
                </a:tc>
                <a:tc>
                  <a:txBody>
                    <a:bodyPr/>
                    <a:lstStyle/>
                    <a:p>
                      <a:pPr algn="l" fontAlgn="b"/>
                      <a:r>
                        <a:rPr lang="fr-FR" sz="1200" u="none" strike="noStrike">
                          <a:effectLst/>
                        </a:rPr>
                        <a:t>Dominican Republic</a:t>
                      </a:r>
                      <a:endParaRPr lang="fr-FR" sz="1200" b="0" i="0" u="none" strike="noStrike">
                        <a:solidFill>
                          <a:srgbClr val="000000"/>
                        </a:solidFill>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3386347233"/>
                  </a:ext>
                </a:extLst>
              </a:tr>
              <a:tr h="200025">
                <a:tc>
                  <a:txBody>
                    <a:bodyPr/>
                    <a:lstStyle/>
                    <a:p>
                      <a:pPr algn="l" fontAlgn="b"/>
                      <a:r>
                        <a:rPr lang="fr-FR" sz="1200" u="none" strike="noStrike">
                          <a:effectLst/>
                        </a:rPr>
                        <a:t>Bienvenido Marchena</a:t>
                      </a:r>
                      <a:endParaRPr lang="fr-FR" sz="1200" b="0" i="0" u="none" strike="noStrike">
                        <a:solidFill>
                          <a:srgbClr val="000000"/>
                        </a:solidFill>
                        <a:effectLst/>
                        <a:latin typeface="Times New Roman" panose="02020603050405020304" pitchFamily="18" charset="0"/>
                      </a:endParaRPr>
                    </a:p>
                  </a:txBody>
                  <a:tcPr marL="9525" marR="9525" marT="9525" marB="0" anchor="b"/>
                </a:tc>
                <a:tc>
                  <a:txBody>
                    <a:bodyPr/>
                    <a:lstStyle/>
                    <a:p>
                      <a:pPr algn="l" fontAlgn="b"/>
                      <a:r>
                        <a:rPr lang="fr-FR" sz="1200" u="none" strike="noStrike">
                          <a:effectLst/>
                        </a:rPr>
                        <a:t>Dominican Republic</a:t>
                      </a:r>
                      <a:endParaRPr lang="fr-FR" sz="1200" b="0" i="0" u="none" strike="noStrike">
                        <a:solidFill>
                          <a:srgbClr val="000000"/>
                        </a:solidFill>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1341652551"/>
                  </a:ext>
                </a:extLst>
              </a:tr>
              <a:tr h="200025">
                <a:tc>
                  <a:txBody>
                    <a:bodyPr/>
                    <a:lstStyle/>
                    <a:p>
                      <a:pPr algn="l" fontAlgn="b"/>
                      <a:r>
                        <a:rPr lang="fr-FR" sz="1200" u="none" strike="noStrike">
                          <a:effectLst/>
                        </a:rPr>
                        <a:t>Marcos Casilla Mariñez</a:t>
                      </a:r>
                      <a:endParaRPr lang="fr-FR" sz="1200" b="0" i="0" u="none" strike="noStrike">
                        <a:solidFill>
                          <a:srgbClr val="000000"/>
                        </a:solidFill>
                        <a:effectLst/>
                        <a:latin typeface="Times New Roman" panose="02020603050405020304" pitchFamily="18" charset="0"/>
                      </a:endParaRPr>
                    </a:p>
                  </a:txBody>
                  <a:tcPr marL="9525" marR="9525" marT="9525" marB="0" anchor="b"/>
                </a:tc>
                <a:tc>
                  <a:txBody>
                    <a:bodyPr/>
                    <a:lstStyle/>
                    <a:p>
                      <a:pPr algn="l" fontAlgn="b"/>
                      <a:r>
                        <a:rPr lang="fr-FR" sz="1200" u="none" strike="noStrike">
                          <a:effectLst/>
                        </a:rPr>
                        <a:t>Dominican Republic</a:t>
                      </a:r>
                      <a:endParaRPr lang="fr-FR" sz="1200" b="0" i="0" u="none" strike="noStrike">
                        <a:solidFill>
                          <a:srgbClr val="000000"/>
                        </a:solidFill>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1145808086"/>
                  </a:ext>
                </a:extLst>
              </a:tr>
              <a:tr h="200025">
                <a:tc>
                  <a:txBody>
                    <a:bodyPr/>
                    <a:lstStyle/>
                    <a:p>
                      <a:pPr algn="l" fontAlgn="b"/>
                      <a:r>
                        <a:rPr lang="fr-FR" sz="1200" u="none" strike="noStrike">
                          <a:effectLst/>
                        </a:rPr>
                        <a:t>Mr. Iván Figueroa Reyes</a:t>
                      </a:r>
                      <a:endParaRPr lang="fr-FR" sz="1200" b="0" i="0" u="none" strike="noStrike">
                        <a:solidFill>
                          <a:srgbClr val="000000"/>
                        </a:solidFill>
                        <a:effectLst/>
                        <a:latin typeface="Times New Roman" panose="02020603050405020304" pitchFamily="18" charset="0"/>
                      </a:endParaRPr>
                    </a:p>
                  </a:txBody>
                  <a:tcPr marL="9525" marR="9525" marT="9525" marB="0" anchor="b"/>
                </a:tc>
                <a:tc>
                  <a:txBody>
                    <a:bodyPr/>
                    <a:lstStyle/>
                    <a:p>
                      <a:pPr algn="l" fontAlgn="b"/>
                      <a:r>
                        <a:rPr lang="fr-FR" sz="1200" u="none" strike="noStrike">
                          <a:effectLst/>
                        </a:rPr>
                        <a:t>Cuba</a:t>
                      </a:r>
                      <a:endParaRPr lang="fr-FR" sz="1200" b="0" i="0" u="none" strike="noStrike">
                        <a:solidFill>
                          <a:srgbClr val="000000"/>
                        </a:solidFill>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3224418599"/>
                  </a:ext>
                </a:extLst>
              </a:tr>
              <a:tr h="200025">
                <a:tc>
                  <a:txBody>
                    <a:bodyPr/>
                    <a:lstStyle/>
                    <a:p>
                      <a:pPr algn="l" fontAlgn="b"/>
                      <a:r>
                        <a:rPr lang="fr-FR" sz="1200" u="none" strike="noStrike">
                          <a:effectLst/>
                        </a:rPr>
                        <a:t>Mrs. Indra Contrera Caballero</a:t>
                      </a:r>
                      <a:endParaRPr lang="fr-FR" sz="1200" b="0" i="0" u="none" strike="noStrike">
                        <a:solidFill>
                          <a:srgbClr val="000000"/>
                        </a:solidFill>
                        <a:effectLst/>
                        <a:latin typeface="Times New Roman" panose="02020603050405020304" pitchFamily="18" charset="0"/>
                      </a:endParaRPr>
                    </a:p>
                  </a:txBody>
                  <a:tcPr marL="9525" marR="9525" marT="9525" marB="0" anchor="b"/>
                </a:tc>
                <a:tc>
                  <a:txBody>
                    <a:bodyPr/>
                    <a:lstStyle/>
                    <a:p>
                      <a:pPr algn="l" fontAlgn="b"/>
                      <a:r>
                        <a:rPr lang="fr-FR" sz="1200" u="none" strike="noStrike">
                          <a:effectLst/>
                        </a:rPr>
                        <a:t>Cuba</a:t>
                      </a:r>
                      <a:endParaRPr lang="fr-FR" sz="1200" b="0" i="0" u="none" strike="noStrike">
                        <a:solidFill>
                          <a:srgbClr val="000000"/>
                        </a:solidFill>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432151121"/>
                  </a:ext>
                </a:extLst>
              </a:tr>
              <a:tr h="200025">
                <a:tc>
                  <a:txBody>
                    <a:bodyPr/>
                    <a:lstStyle/>
                    <a:p>
                      <a:pPr algn="l" fontAlgn="b"/>
                      <a:r>
                        <a:rPr lang="fr-FR" sz="1200" u="none" strike="noStrike">
                          <a:effectLst/>
                        </a:rPr>
                        <a:t>Océane Beaufort</a:t>
                      </a:r>
                      <a:endParaRPr lang="fr-FR" sz="1200" b="0" i="0" u="none" strike="noStrike">
                        <a:solidFill>
                          <a:srgbClr val="000000"/>
                        </a:solidFill>
                        <a:effectLst/>
                        <a:latin typeface="Times New Roman" panose="02020603050405020304" pitchFamily="18" charset="0"/>
                      </a:endParaRPr>
                    </a:p>
                  </a:txBody>
                  <a:tcPr marL="9525" marR="9525" marT="9525" marB="0" anchor="b"/>
                </a:tc>
                <a:tc>
                  <a:txBody>
                    <a:bodyPr/>
                    <a:lstStyle/>
                    <a:p>
                      <a:pPr algn="l" fontAlgn="b"/>
                      <a:r>
                        <a:rPr lang="fr-FR" sz="1200" u="none" strike="noStrike">
                          <a:effectLst/>
                        </a:rPr>
                        <a:t>France</a:t>
                      </a:r>
                      <a:endParaRPr lang="fr-FR" sz="1200" b="0" i="0" u="none" strike="noStrike">
                        <a:solidFill>
                          <a:srgbClr val="000000"/>
                        </a:solidFill>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870065082"/>
                  </a:ext>
                </a:extLst>
              </a:tr>
              <a:tr h="200025">
                <a:tc>
                  <a:txBody>
                    <a:bodyPr/>
                    <a:lstStyle/>
                    <a:p>
                      <a:pPr algn="l" fontAlgn="b"/>
                      <a:r>
                        <a:rPr lang="fr-FR" sz="1200" u="none" strike="noStrike">
                          <a:effectLst/>
                        </a:rPr>
                        <a:t>Sietske van der Wal</a:t>
                      </a:r>
                      <a:endParaRPr lang="fr-FR" sz="1200" b="0" i="0" u="none" strike="noStrike">
                        <a:solidFill>
                          <a:srgbClr val="000000"/>
                        </a:solidFill>
                        <a:effectLst/>
                        <a:latin typeface="Times New Roman" panose="02020603050405020304" pitchFamily="18" charset="0"/>
                      </a:endParaRPr>
                    </a:p>
                  </a:txBody>
                  <a:tcPr marL="9525" marR="9525" marT="9525" marB="0" anchor="b"/>
                </a:tc>
                <a:tc>
                  <a:txBody>
                    <a:bodyPr/>
                    <a:lstStyle/>
                    <a:p>
                      <a:pPr algn="l" fontAlgn="b"/>
                      <a:r>
                        <a:rPr lang="fr-FR" sz="1200" u="none" strike="noStrike">
                          <a:effectLst/>
                        </a:rPr>
                        <a:t>Netherlands</a:t>
                      </a:r>
                      <a:endParaRPr lang="fr-FR" sz="1200" b="0" i="0" u="none" strike="noStrike">
                        <a:solidFill>
                          <a:srgbClr val="000000"/>
                        </a:solidFill>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1199505543"/>
                  </a:ext>
                </a:extLst>
              </a:tr>
              <a:tr h="200025">
                <a:tc>
                  <a:txBody>
                    <a:bodyPr/>
                    <a:lstStyle/>
                    <a:p>
                      <a:pPr algn="l" fontAlgn="b"/>
                      <a:r>
                        <a:rPr lang="fr-FR" sz="1200" u="none" strike="noStrike">
                          <a:effectLst/>
                        </a:rPr>
                        <a:t>Anna Venema</a:t>
                      </a:r>
                      <a:endParaRPr lang="fr-FR" sz="1200" b="0" i="0" u="none" strike="noStrike">
                        <a:solidFill>
                          <a:srgbClr val="000000"/>
                        </a:solidFill>
                        <a:effectLst/>
                        <a:latin typeface="Times New Roman" panose="02020603050405020304" pitchFamily="18" charset="0"/>
                      </a:endParaRPr>
                    </a:p>
                  </a:txBody>
                  <a:tcPr marL="9525" marR="9525" marT="9525" marB="0" anchor="b"/>
                </a:tc>
                <a:tc>
                  <a:txBody>
                    <a:bodyPr/>
                    <a:lstStyle/>
                    <a:p>
                      <a:pPr algn="l" fontAlgn="b"/>
                      <a:r>
                        <a:rPr lang="fr-FR" sz="1200" u="none" strike="noStrike">
                          <a:effectLst/>
                        </a:rPr>
                        <a:t>Netherlands</a:t>
                      </a:r>
                      <a:endParaRPr lang="fr-FR" sz="1200" b="0" i="0" u="none" strike="noStrike">
                        <a:solidFill>
                          <a:srgbClr val="000000"/>
                        </a:solidFill>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2526115180"/>
                  </a:ext>
                </a:extLst>
              </a:tr>
              <a:tr h="200025">
                <a:tc>
                  <a:txBody>
                    <a:bodyPr/>
                    <a:lstStyle/>
                    <a:p>
                      <a:pPr algn="l" fontAlgn="b"/>
                      <a:r>
                        <a:rPr lang="fr-FR" sz="1200" u="none" strike="noStrike">
                          <a:effectLst/>
                        </a:rPr>
                        <a:t>Marino Eugenio Abrego</a:t>
                      </a:r>
                      <a:endParaRPr lang="fr-FR" sz="1200" b="0" i="0" u="none" strike="noStrike">
                        <a:solidFill>
                          <a:srgbClr val="000000"/>
                        </a:solidFill>
                        <a:effectLst/>
                        <a:latin typeface="Times New Roman" panose="02020603050405020304" pitchFamily="18" charset="0"/>
                      </a:endParaRPr>
                    </a:p>
                  </a:txBody>
                  <a:tcPr marL="9525" marR="9525" marT="9525" marB="0" anchor="b"/>
                </a:tc>
                <a:tc>
                  <a:txBody>
                    <a:bodyPr/>
                    <a:lstStyle/>
                    <a:p>
                      <a:pPr algn="l" fontAlgn="b"/>
                      <a:r>
                        <a:rPr lang="fr-FR" sz="1200" u="none" strike="noStrike">
                          <a:effectLst/>
                        </a:rPr>
                        <a:t>Panama</a:t>
                      </a:r>
                      <a:endParaRPr lang="fr-FR" sz="1200" b="0" i="0" u="none" strike="noStrike">
                        <a:solidFill>
                          <a:srgbClr val="000000"/>
                        </a:solidFill>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3049799591"/>
                  </a:ext>
                </a:extLst>
              </a:tr>
              <a:tr h="200025">
                <a:tc>
                  <a:txBody>
                    <a:bodyPr/>
                    <a:lstStyle/>
                    <a:p>
                      <a:pPr algn="l" fontAlgn="b"/>
                      <a:r>
                        <a:rPr lang="fr-FR" sz="1200" u="none" strike="noStrike">
                          <a:effectLst/>
                        </a:rPr>
                        <a:t>Dra Lissette Trejos</a:t>
                      </a:r>
                      <a:endParaRPr lang="fr-FR" sz="1200" b="0" i="0" u="none" strike="noStrike">
                        <a:solidFill>
                          <a:srgbClr val="000000"/>
                        </a:solidFill>
                        <a:effectLst/>
                        <a:latin typeface="Times New Roman" panose="02020603050405020304" pitchFamily="18" charset="0"/>
                      </a:endParaRPr>
                    </a:p>
                  </a:txBody>
                  <a:tcPr marL="9525" marR="9525" marT="9525" marB="0" anchor="b"/>
                </a:tc>
                <a:tc>
                  <a:txBody>
                    <a:bodyPr/>
                    <a:lstStyle/>
                    <a:p>
                      <a:pPr algn="l" fontAlgn="b"/>
                      <a:r>
                        <a:rPr lang="fr-FR" sz="1200" u="none" strike="noStrike">
                          <a:effectLst/>
                        </a:rPr>
                        <a:t>Panama</a:t>
                      </a:r>
                      <a:endParaRPr lang="fr-FR" sz="1200" b="0" i="0" u="none" strike="noStrike">
                        <a:solidFill>
                          <a:srgbClr val="000000"/>
                        </a:solidFill>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3315319975"/>
                  </a:ext>
                </a:extLst>
              </a:tr>
              <a:tr h="200025">
                <a:tc>
                  <a:txBody>
                    <a:bodyPr/>
                    <a:lstStyle/>
                    <a:p>
                      <a:pPr algn="l" fontAlgn="b"/>
                      <a:r>
                        <a:rPr lang="fr-FR" sz="1200" u="none" strike="noStrike">
                          <a:effectLst/>
                        </a:rPr>
                        <a:t>Kristen Koyama</a:t>
                      </a:r>
                      <a:endParaRPr lang="fr-FR" sz="1200" b="0" i="0" u="none" strike="noStrike">
                        <a:solidFill>
                          <a:srgbClr val="000000"/>
                        </a:solidFill>
                        <a:effectLst/>
                        <a:latin typeface="Times New Roman" panose="02020603050405020304" pitchFamily="18" charset="0"/>
                      </a:endParaRPr>
                    </a:p>
                  </a:txBody>
                  <a:tcPr marL="9525" marR="9525" marT="9525" marB="0" anchor="b"/>
                </a:tc>
                <a:tc>
                  <a:txBody>
                    <a:bodyPr/>
                    <a:lstStyle/>
                    <a:p>
                      <a:pPr algn="l" fontAlgn="b"/>
                      <a:r>
                        <a:rPr lang="fr-FR" sz="1200" u="none" strike="noStrike">
                          <a:effectLst/>
                        </a:rPr>
                        <a:t>USA</a:t>
                      </a:r>
                      <a:endParaRPr lang="fr-FR" sz="1200" b="0" i="0" u="none" strike="noStrike">
                        <a:solidFill>
                          <a:srgbClr val="000000"/>
                        </a:solidFill>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221774278"/>
                  </a:ext>
                </a:extLst>
              </a:tr>
              <a:tr h="200025">
                <a:tc>
                  <a:txBody>
                    <a:bodyPr/>
                    <a:lstStyle/>
                    <a:p>
                      <a:pPr algn="l" fontAlgn="b"/>
                      <a:r>
                        <a:rPr lang="fr-FR" sz="1200" u="none" strike="noStrike">
                          <a:effectLst/>
                        </a:rPr>
                        <a:t>Angela Somma</a:t>
                      </a:r>
                      <a:endParaRPr lang="fr-FR" sz="1200" b="0" i="0" u="none" strike="noStrike">
                        <a:solidFill>
                          <a:srgbClr val="000000"/>
                        </a:solidFill>
                        <a:effectLst/>
                        <a:latin typeface="Times New Roman" panose="02020603050405020304" pitchFamily="18" charset="0"/>
                      </a:endParaRPr>
                    </a:p>
                  </a:txBody>
                  <a:tcPr marL="9525" marR="9525" marT="9525" marB="0" anchor="b"/>
                </a:tc>
                <a:tc>
                  <a:txBody>
                    <a:bodyPr/>
                    <a:lstStyle/>
                    <a:p>
                      <a:pPr algn="l" fontAlgn="b"/>
                      <a:r>
                        <a:rPr lang="fr-FR" sz="1200" u="none" strike="noStrike">
                          <a:effectLst/>
                        </a:rPr>
                        <a:t>USA</a:t>
                      </a:r>
                      <a:endParaRPr lang="fr-FR" sz="1200" b="0" i="0" u="none" strike="noStrike">
                        <a:solidFill>
                          <a:srgbClr val="000000"/>
                        </a:solidFill>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1176095132"/>
                  </a:ext>
                </a:extLst>
              </a:tr>
              <a:tr h="200025">
                <a:tc>
                  <a:txBody>
                    <a:bodyPr/>
                    <a:lstStyle/>
                    <a:p>
                      <a:pPr algn="l" fontAlgn="b"/>
                      <a:r>
                        <a:rPr lang="fr-FR" sz="1200" u="none" strike="noStrike">
                          <a:effectLst/>
                        </a:rPr>
                        <a:t>Betzabey Motta</a:t>
                      </a:r>
                      <a:endParaRPr lang="fr-FR" sz="1200" b="0" i="0" u="none" strike="noStrike">
                        <a:solidFill>
                          <a:srgbClr val="000000"/>
                        </a:solidFill>
                        <a:effectLst/>
                        <a:latin typeface="Times New Roman" panose="02020603050405020304" pitchFamily="18" charset="0"/>
                      </a:endParaRPr>
                    </a:p>
                  </a:txBody>
                  <a:tcPr marL="9525" marR="9525" marT="9525" marB="0" anchor="b"/>
                </a:tc>
                <a:tc>
                  <a:txBody>
                    <a:bodyPr/>
                    <a:lstStyle/>
                    <a:p>
                      <a:pPr algn="l" fontAlgn="b"/>
                      <a:r>
                        <a:rPr lang="fr-FR" sz="1200" u="none" strike="noStrike" dirty="0">
                          <a:effectLst/>
                        </a:rPr>
                        <a:t>Venezuela</a:t>
                      </a:r>
                      <a:endParaRPr lang="fr-FR" sz="1200" b="0" i="0" u="none" strike="noStrike" dirty="0">
                        <a:solidFill>
                          <a:srgbClr val="000000"/>
                        </a:solidFill>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3015165265"/>
                  </a:ext>
                </a:extLst>
              </a:tr>
            </a:tbl>
          </a:graphicData>
        </a:graphic>
      </p:graphicFrame>
      <p:graphicFrame>
        <p:nvGraphicFramePr>
          <p:cNvPr id="3" name="Tableau 2">
            <a:extLst>
              <a:ext uri="{FF2B5EF4-FFF2-40B4-BE49-F238E27FC236}">
                <a16:creationId xmlns:a16="http://schemas.microsoft.com/office/drawing/2014/main" id="{87767C2E-9504-4680-9E07-661CD32A4FB9}"/>
              </a:ext>
            </a:extLst>
          </p:cNvPr>
          <p:cNvGraphicFramePr>
            <a:graphicFrameLocks noGrp="1"/>
          </p:cNvGraphicFramePr>
          <p:nvPr>
            <p:extLst>
              <p:ext uri="{D42A27DB-BD31-4B8C-83A1-F6EECF244321}">
                <p14:modId xmlns:p14="http://schemas.microsoft.com/office/powerpoint/2010/main" val="1100898641"/>
              </p:ext>
            </p:extLst>
          </p:nvPr>
        </p:nvGraphicFramePr>
        <p:xfrm>
          <a:off x="7549197" y="873987"/>
          <a:ext cx="3454400" cy="3133725"/>
        </p:xfrm>
        <a:graphic>
          <a:graphicData uri="http://schemas.openxmlformats.org/drawingml/2006/table">
            <a:tbl>
              <a:tblPr>
                <a:tableStyleId>{5C22544A-7EE6-4342-B048-85BDC9FD1C3A}</a:tableStyleId>
              </a:tblPr>
              <a:tblGrid>
                <a:gridCol w="2159000">
                  <a:extLst>
                    <a:ext uri="{9D8B030D-6E8A-4147-A177-3AD203B41FA5}">
                      <a16:colId xmlns:a16="http://schemas.microsoft.com/office/drawing/2014/main" val="588101942"/>
                    </a:ext>
                  </a:extLst>
                </a:gridCol>
                <a:gridCol w="1295400">
                  <a:extLst>
                    <a:ext uri="{9D8B030D-6E8A-4147-A177-3AD203B41FA5}">
                      <a16:colId xmlns:a16="http://schemas.microsoft.com/office/drawing/2014/main" val="702504439"/>
                    </a:ext>
                  </a:extLst>
                </a:gridCol>
              </a:tblGrid>
              <a:tr h="200025">
                <a:tc gridSpan="2">
                  <a:txBody>
                    <a:bodyPr/>
                    <a:lstStyle/>
                    <a:p>
                      <a:pPr algn="ctr" fontAlgn="b"/>
                      <a:r>
                        <a:rPr lang="fr-FR" sz="1200" b="0" i="0" u="none" strike="noStrike" dirty="0">
                          <a:solidFill>
                            <a:srgbClr val="000000"/>
                          </a:solidFill>
                          <a:effectLst/>
                          <a:latin typeface="Univers" panose="020B0503020202020204" pitchFamily="34" charset="0"/>
                        </a:rPr>
                        <a:t>Observer</a:t>
                      </a:r>
                    </a:p>
                  </a:txBody>
                  <a:tcPr marL="9525" marR="9525" marT="9525" marB="0" anchor="ctr"/>
                </a:tc>
                <a:tc hMerge="1">
                  <a:txBody>
                    <a:bodyPr/>
                    <a:lstStyle/>
                    <a:p>
                      <a:pPr algn="l" fontAlgn="b"/>
                      <a:endParaRPr lang="fr-FR" sz="1200" b="0" i="0" u="none" strike="noStrike" dirty="0">
                        <a:solidFill>
                          <a:srgbClr val="000000"/>
                        </a:solidFill>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3693245916"/>
                  </a:ext>
                </a:extLst>
              </a:tr>
              <a:tr h="200025">
                <a:tc>
                  <a:txBody>
                    <a:bodyPr/>
                    <a:lstStyle/>
                    <a:p>
                      <a:pPr algn="l" fontAlgn="ctr"/>
                      <a:r>
                        <a:rPr lang="fr-FR" sz="1200" u="sng" strike="noStrike">
                          <a:effectLst/>
                        </a:rPr>
                        <a:t>Species / Especies / Espèces</a:t>
                      </a:r>
                      <a:endParaRPr lang="fr-FR" sz="1200" b="1" i="0" u="sng" strike="noStrike">
                        <a:solidFill>
                          <a:srgbClr val="000000"/>
                        </a:solidFill>
                        <a:effectLst/>
                        <a:latin typeface="Times New Roman" panose="02020603050405020304" pitchFamily="18" charset="0"/>
                      </a:endParaRPr>
                    </a:p>
                  </a:txBody>
                  <a:tcPr marL="9525" marR="9525" marT="9525" marB="0" anchor="ctr"/>
                </a:tc>
                <a:tc>
                  <a:txBody>
                    <a:bodyPr/>
                    <a:lstStyle/>
                    <a:p>
                      <a:pPr algn="l" fontAlgn="ctr"/>
                      <a:r>
                        <a:rPr lang="fr-FR" sz="1200" u="none" strike="noStrike" dirty="0" err="1">
                          <a:effectLst/>
                        </a:rPr>
                        <a:t>Afiliation</a:t>
                      </a:r>
                      <a:endParaRPr lang="fr-FR" sz="1200" b="1"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707337642"/>
                  </a:ext>
                </a:extLst>
              </a:tr>
              <a:tr h="200025">
                <a:tc>
                  <a:txBody>
                    <a:bodyPr/>
                    <a:lstStyle/>
                    <a:p>
                      <a:pPr algn="l" fontAlgn="b"/>
                      <a:r>
                        <a:rPr lang="fr-FR" sz="1200" u="none" strike="noStrike" dirty="0">
                          <a:effectLst/>
                        </a:rPr>
                        <a:t>Susan </a:t>
                      </a:r>
                      <a:r>
                        <a:rPr lang="fr-FR" sz="1200" u="none" strike="noStrike" dirty="0" err="1">
                          <a:effectLst/>
                        </a:rPr>
                        <a:t>Millward</a:t>
                      </a:r>
                      <a:endParaRPr lang="fr-FR" sz="1200" b="0"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l" fontAlgn="b"/>
                      <a:r>
                        <a:rPr lang="fr-FR" sz="1200" u="none" strike="noStrike" dirty="0">
                          <a:effectLst/>
                        </a:rPr>
                        <a:t>AWI</a:t>
                      </a:r>
                      <a:endParaRPr lang="fr-FR" sz="1200" b="0" i="0" u="none" strike="noStrike" dirty="0">
                        <a:solidFill>
                          <a:srgbClr val="000000"/>
                        </a:solidFill>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1390126372"/>
                  </a:ext>
                </a:extLst>
              </a:tr>
              <a:tr h="200025">
                <a:tc>
                  <a:txBody>
                    <a:bodyPr/>
                    <a:lstStyle/>
                    <a:p>
                      <a:pPr algn="l" fontAlgn="b"/>
                      <a:r>
                        <a:rPr lang="fr-FR" sz="1200" u="none" strike="noStrike">
                          <a:effectLst/>
                        </a:rPr>
                        <a:t>Monica Borobia-Hill</a:t>
                      </a:r>
                      <a:endParaRPr lang="fr-FR" sz="1200" b="0" i="0" u="none" strike="noStrike">
                        <a:solidFill>
                          <a:srgbClr val="000000"/>
                        </a:solidFill>
                        <a:effectLst/>
                        <a:latin typeface="Times New Roman" panose="02020603050405020304" pitchFamily="18" charset="0"/>
                      </a:endParaRPr>
                    </a:p>
                  </a:txBody>
                  <a:tcPr marL="9525" marR="9525" marT="9525" marB="0" anchor="b"/>
                </a:tc>
                <a:tc>
                  <a:txBody>
                    <a:bodyPr/>
                    <a:lstStyle/>
                    <a:p>
                      <a:pPr algn="l" fontAlgn="b"/>
                      <a:r>
                        <a:rPr lang="fr-FR" sz="1200" u="none" strike="noStrike">
                          <a:effectLst/>
                        </a:rPr>
                        <a:t>Monitor Caribbean</a:t>
                      </a:r>
                      <a:endParaRPr lang="fr-FR" sz="1200" b="0" i="0" u="none" strike="noStrike">
                        <a:solidFill>
                          <a:srgbClr val="000000"/>
                        </a:solidFill>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2284005946"/>
                  </a:ext>
                </a:extLst>
              </a:tr>
              <a:tr h="200025">
                <a:tc>
                  <a:txBody>
                    <a:bodyPr/>
                    <a:lstStyle/>
                    <a:p>
                      <a:pPr algn="l" fontAlgn="b"/>
                      <a:r>
                        <a:rPr lang="fr-FR" sz="1200" u="none" strike="noStrike">
                          <a:effectLst/>
                        </a:rPr>
                        <a:t>Courtney Vails</a:t>
                      </a:r>
                      <a:endParaRPr lang="fr-FR" sz="1200" b="0" i="0" u="none" strike="noStrike">
                        <a:solidFill>
                          <a:srgbClr val="000000"/>
                        </a:solidFill>
                        <a:effectLst/>
                        <a:latin typeface="Times New Roman" panose="02020603050405020304" pitchFamily="18" charset="0"/>
                      </a:endParaRPr>
                    </a:p>
                  </a:txBody>
                  <a:tcPr marL="9525" marR="9525" marT="9525" marB="0" anchor="b"/>
                </a:tc>
                <a:tc>
                  <a:txBody>
                    <a:bodyPr/>
                    <a:lstStyle/>
                    <a:p>
                      <a:pPr algn="l" fontAlgn="b"/>
                      <a:r>
                        <a:rPr lang="fr-FR" sz="1200" u="none" strike="noStrike">
                          <a:effectLst/>
                        </a:rPr>
                        <a:t>Lighkeepers</a:t>
                      </a:r>
                      <a:endParaRPr lang="fr-FR" sz="1200" b="0" i="0" u="none" strike="noStrike">
                        <a:solidFill>
                          <a:srgbClr val="000000"/>
                        </a:solidFill>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1666519310"/>
                  </a:ext>
                </a:extLst>
              </a:tr>
              <a:tr h="200025">
                <a:tc>
                  <a:txBody>
                    <a:bodyPr/>
                    <a:lstStyle/>
                    <a:p>
                      <a:pPr algn="l" fontAlgn="b"/>
                      <a:r>
                        <a:rPr lang="fr-FR" sz="1200" u="none" strike="noStrike">
                          <a:effectLst/>
                        </a:rPr>
                        <a:t>Jeffrey Bernus</a:t>
                      </a:r>
                      <a:endParaRPr lang="fr-FR" sz="1200" b="0" i="0" u="none" strike="noStrike">
                        <a:solidFill>
                          <a:srgbClr val="000000"/>
                        </a:solidFill>
                        <a:effectLst/>
                        <a:latin typeface="Times New Roman" panose="02020603050405020304" pitchFamily="18" charset="0"/>
                      </a:endParaRPr>
                    </a:p>
                  </a:txBody>
                  <a:tcPr marL="9525" marR="9525" marT="9525" marB="0" anchor="b"/>
                </a:tc>
                <a:tc>
                  <a:txBody>
                    <a:bodyPr/>
                    <a:lstStyle/>
                    <a:p>
                      <a:pPr algn="l" fontAlgn="b"/>
                      <a:r>
                        <a:rPr lang="fr-FR" sz="1200" u="none" strike="noStrike">
                          <a:effectLst/>
                        </a:rPr>
                        <a:t>CCS</a:t>
                      </a:r>
                      <a:endParaRPr lang="fr-FR" sz="1200" b="0" i="0" u="none" strike="noStrike">
                        <a:solidFill>
                          <a:srgbClr val="000000"/>
                        </a:solidFill>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2649373306"/>
                  </a:ext>
                </a:extLst>
              </a:tr>
              <a:tr h="200025">
                <a:tc>
                  <a:txBody>
                    <a:bodyPr/>
                    <a:lstStyle/>
                    <a:p>
                      <a:pPr algn="l" fontAlgn="b"/>
                      <a:r>
                        <a:rPr lang="fr-FR" sz="1200" u="none" strike="noStrike">
                          <a:effectLst/>
                        </a:rPr>
                        <a:t>Jaime Bolaños-Jiménez</a:t>
                      </a:r>
                      <a:endParaRPr lang="fr-FR" sz="1200" b="0" i="0" u="none" strike="noStrike">
                        <a:solidFill>
                          <a:srgbClr val="000000"/>
                        </a:solidFill>
                        <a:effectLst/>
                        <a:latin typeface="Times New Roman" panose="02020603050405020304" pitchFamily="18" charset="0"/>
                      </a:endParaRPr>
                    </a:p>
                  </a:txBody>
                  <a:tcPr marL="9525" marR="9525" marT="9525" marB="0" anchor="b"/>
                </a:tc>
                <a:tc>
                  <a:txBody>
                    <a:bodyPr/>
                    <a:lstStyle/>
                    <a:p>
                      <a:pPr algn="l" fontAlgn="b"/>
                      <a:r>
                        <a:rPr lang="fr-FR" sz="1200" u="none" strike="noStrike">
                          <a:effectLst/>
                        </a:rPr>
                        <a:t>Caribbean-Wide Orca Project (CWOP)</a:t>
                      </a:r>
                      <a:endParaRPr lang="fr-FR" sz="1200" b="0" i="0" u="none" strike="noStrike">
                        <a:solidFill>
                          <a:srgbClr val="000000"/>
                        </a:solidFill>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282587399"/>
                  </a:ext>
                </a:extLst>
              </a:tr>
              <a:tr h="200025">
                <a:tc>
                  <a:txBody>
                    <a:bodyPr/>
                    <a:lstStyle/>
                    <a:p>
                      <a:pPr algn="l" fontAlgn="b"/>
                      <a:r>
                        <a:rPr lang="fr-FR" sz="1200" u="none" strike="noStrike">
                          <a:effectLst/>
                        </a:rPr>
                        <a:t>Lindsay Porter</a:t>
                      </a:r>
                      <a:endParaRPr lang="fr-FR" sz="1200" b="0" i="0" u="none" strike="noStrike">
                        <a:solidFill>
                          <a:srgbClr val="000000"/>
                        </a:solidFill>
                        <a:effectLst/>
                        <a:latin typeface="Times New Roman" panose="02020603050405020304" pitchFamily="18" charset="0"/>
                      </a:endParaRPr>
                    </a:p>
                  </a:txBody>
                  <a:tcPr marL="9525" marR="9525" marT="9525" marB="0" anchor="b"/>
                </a:tc>
                <a:tc>
                  <a:txBody>
                    <a:bodyPr/>
                    <a:lstStyle/>
                    <a:p>
                      <a:pPr algn="l" fontAlgn="b"/>
                      <a:r>
                        <a:rPr lang="fr-FR" sz="1200" u="none" strike="noStrike">
                          <a:effectLst/>
                        </a:rPr>
                        <a:t>IWC</a:t>
                      </a:r>
                      <a:endParaRPr lang="fr-FR" sz="1200" b="0" i="0" u="none" strike="noStrike">
                        <a:solidFill>
                          <a:srgbClr val="000000"/>
                        </a:solidFill>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3154108969"/>
                  </a:ext>
                </a:extLst>
              </a:tr>
              <a:tr h="200025">
                <a:tc>
                  <a:txBody>
                    <a:bodyPr/>
                    <a:lstStyle/>
                    <a:p>
                      <a:pPr algn="l" fontAlgn="b"/>
                      <a:r>
                        <a:rPr lang="fr-FR" sz="1200" u="none" strike="noStrike">
                          <a:effectLst/>
                        </a:rPr>
                        <a:t>Roxanne Francisca</a:t>
                      </a:r>
                      <a:endParaRPr lang="fr-FR" sz="1200" b="0" i="0" u="none" strike="noStrike">
                        <a:solidFill>
                          <a:srgbClr val="000000"/>
                        </a:solidFill>
                        <a:effectLst/>
                        <a:latin typeface="Times New Roman" panose="02020603050405020304" pitchFamily="18" charset="0"/>
                      </a:endParaRPr>
                    </a:p>
                  </a:txBody>
                  <a:tcPr marL="9525" marR="9525" marT="9525" marB="0" anchor="b"/>
                </a:tc>
                <a:tc>
                  <a:txBody>
                    <a:bodyPr/>
                    <a:lstStyle/>
                    <a:p>
                      <a:pPr algn="l" fontAlgn="b"/>
                      <a:r>
                        <a:rPr lang="fr-FR" sz="1200" u="none" strike="noStrike">
                          <a:effectLst/>
                        </a:rPr>
                        <a:t>DCNA</a:t>
                      </a:r>
                      <a:endParaRPr lang="fr-FR" sz="1200" b="0" i="0" u="none" strike="noStrike">
                        <a:solidFill>
                          <a:srgbClr val="000000"/>
                        </a:solidFill>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3492935139"/>
                  </a:ext>
                </a:extLst>
              </a:tr>
              <a:tr h="200025">
                <a:tc>
                  <a:txBody>
                    <a:bodyPr/>
                    <a:lstStyle/>
                    <a:p>
                      <a:pPr algn="l" fontAlgn="b"/>
                      <a:r>
                        <a:rPr lang="fr-FR" sz="1200" u="none" strike="noStrike">
                          <a:effectLst/>
                        </a:rPr>
                        <a:t>Olga Koubrak</a:t>
                      </a:r>
                      <a:endParaRPr lang="fr-FR" sz="1200" b="0" i="0" u="none" strike="noStrike">
                        <a:solidFill>
                          <a:srgbClr val="000000"/>
                        </a:solidFill>
                        <a:effectLst/>
                        <a:latin typeface="Times New Roman" panose="02020603050405020304" pitchFamily="18" charset="0"/>
                      </a:endParaRPr>
                    </a:p>
                  </a:txBody>
                  <a:tcPr marL="9525" marR="9525" marT="9525" marB="0" anchor="b"/>
                </a:tc>
                <a:tc>
                  <a:txBody>
                    <a:bodyPr/>
                    <a:lstStyle/>
                    <a:p>
                      <a:pPr algn="l" fontAlgn="b"/>
                      <a:r>
                        <a:rPr lang="fr-FR" sz="1200" u="none" strike="noStrike">
                          <a:effectLst/>
                        </a:rPr>
                        <a:t>SeaLife Law</a:t>
                      </a:r>
                      <a:endParaRPr lang="fr-FR" sz="1200" b="0" i="0" u="none" strike="noStrike">
                        <a:solidFill>
                          <a:srgbClr val="000000"/>
                        </a:solidFill>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900350330"/>
                  </a:ext>
                </a:extLst>
              </a:tr>
              <a:tr h="200025">
                <a:tc>
                  <a:txBody>
                    <a:bodyPr/>
                    <a:lstStyle/>
                    <a:p>
                      <a:pPr algn="l" fontAlgn="b"/>
                      <a:r>
                        <a:rPr lang="fr-FR" sz="1200" u="none" strike="noStrike">
                          <a:effectLst/>
                        </a:rPr>
                        <a:t>Sonja Fordham</a:t>
                      </a:r>
                      <a:endParaRPr lang="fr-FR" sz="1200" b="0" i="0" u="none" strike="noStrike">
                        <a:solidFill>
                          <a:srgbClr val="000000"/>
                        </a:solidFill>
                        <a:effectLst/>
                        <a:latin typeface="Times New Roman" panose="02020603050405020304" pitchFamily="18" charset="0"/>
                      </a:endParaRPr>
                    </a:p>
                  </a:txBody>
                  <a:tcPr marL="9525" marR="9525" marT="9525" marB="0" anchor="b"/>
                </a:tc>
                <a:tc>
                  <a:txBody>
                    <a:bodyPr/>
                    <a:lstStyle/>
                    <a:p>
                      <a:pPr algn="l" fontAlgn="b"/>
                      <a:r>
                        <a:rPr lang="fr-FR" sz="1200" u="none" strike="noStrike">
                          <a:effectLst/>
                        </a:rPr>
                        <a:t>Shark Advocates International</a:t>
                      </a:r>
                      <a:endParaRPr lang="fr-FR" sz="1200" b="0" i="0" u="none" strike="noStrike">
                        <a:solidFill>
                          <a:srgbClr val="000000"/>
                        </a:solidFill>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2382250013"/>
                  </a:ext>
                </a:extLst>
              </a:tr>
              <a:tr h="200025">
                <a:tc>
                  <a:txBody>
                    <a:bodyPr/>
                    <a:lstStyle/>
                    <a:p>
                      <a:pPr algn="l" fontAlgn="b"/>
                      <a:r>
                        <a:rPr lang="fr-FR" sz="1200" u="none" strike="noStrike">
                          <a:effectLst/>
                        </a:rPr>
                        <a:t>Myles Philipps</a:t>
                      </a:r>
                      <a:endParaRPr lang="fr-FR" sz="1200" b="0" i="0" u="none" strike="noStrike">
                        <a:solidFill>
                          <a:srgbClr val="000000"/>
                        </a:solidFill>
                        <a:effectLst/>
                        <a:latin typeface="Times New Roman" panose="02020603050405020304" pitchFamily="18" charset="0"/>
                      </a:endParaRPr>
                    </a:p>
                  </a:txBody>
                  <a:tcPr marL="9525" marR="9525" marT="9525" marB="0" anchor="b"/>
                </a:tc>
                <a:tc>
                  <a:txBody>
                    <a:bodyPr/>
                    <a:lstStyle/>
                    <a:p>
                      <a:pPr algn="l" fontAlgn="b"/>
                      <a:r>
                        <a:rPr lang="fr-FR" sz="1200" u="none" strike="noStrike">
                          <a:effectLst/>
                        </a:rPr>
                        <a:t>WECAFC</a:t>
                      </a:r>
                      <a:endParaRPr lang="fr-FR" sz="1200" b="0" i="0" u="none" strike="noStrike">
                        <a:solidFill>
                          <a:srgbClr val="000000"/>
                        </a:solidFill>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1482761524"/>
                  </a:ext>
                </a:extLst>
              </a:tr>
              <a:tr h="200025">
                <a:tc>
                  <a:txBody>
                    <a:bodyPr/>
                    <a:lstStyle/>
                    <a:p>
                      <a:pPr algn="l" fontAlgn="b"/>
                      <a:r>
                        <a:rPr lang="fr-FR" sz="1200" u="none" strike="noStrike">
                          <a:effectLst/>
                        </a:rPr>
                        <a:t>Nuno Barros</a:t>
                      </a:r>
                      <a:endParaRPr lang="fr-FR" sz="1200" b="0" i="0" u="none" strike="noStrike">
                        <a:solidFill>
                          <a:srgbClr val="000000"/>
                        </a:solidFill>
                        <a:effectLst/>
                        <a:latin typeface="Times New Roman" panose="02020603050405020304" pitchFamily="18" charset="0"/>
                      </a:endParaRPr>
                    </a:p>
                  </a:txBody>
                  <a:tcPr marL="9525" marR="9525" marT="9525" marB="0" anchor="b"/>
                </a:tc>
                <a:tc>
                  <a:txBody>
                    <a:bodyPr/>
                    <a:lstStyle/>
                    <a:p>
                      <a:pPr algn="l" fontAlgn="b"/>
                      <a:r>
                        <a:rPr lang="fr-FR" sz="1200" u="none" strike="noStrike" dirty="0">
                          <a:effectLst/>
                        </a:rPr>
                        <a:t>Manta Trust</a:t>
                      </a:r>
                      <a:endParaRPr lang="fr-FR" sz="1200" b="0" i="0" u="none" strike="noStrike" dirty="0">
                        <a:solidFill>
                          <a:srgbClr val="000000"/>
                        </a:solidFill>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1383809767"/>
                  </a:ext>
                </a:extLst>
              </a:tr>
            </a:tbl>
          </a:graphicData>
        </a:graphic>
      </p:graphicFrame>
    </p:spTree>
    <p:extLst>
      <p:ext uri="{BB962C8B-B14F-4D97-AF65-F5344CB8AC3E}">
        <p14:creationId xmlns:p14="http://schemas.microsoft.com/office/powerpoint/2010/main" val="9071045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A0518AEC-6B8A-466A-AECF-A25D75FE0452}"/>
              </a:ext>
            </a:extLst>
          </p:cNvPr>
          <p:cNvSpPr>
            <a:spLocks noGrp="1"/>
          </p:cNvSpPr>
          <p:nvPr>
            <p:ph type="title"/>
          </p:nvPr>
        </p:nvSpPr>
        <p:spPr/>
        <p:txBody>
          <a:bodyPr/>
          <a:lstStyle/>
          <a:p>
            <a:r>
              <a:rPr lang="en-US" dirty="0"/>
              <a:t>Tasks defined by STAC10</a:t>
            </a:r>
          </a:p>
        </p:txBody>
      </p:sp>
      <p:sp>
        <p:nvSpPr>
          <p:cNvPr id="5" name="Espace réservé du contenu 4">
            <a:extLst>
              <a:ext uri="{FF2B5EF4-FFF2-40B4-BE49-F238E27FC236}">
                <a16:creationId xmlns:a16="http://schemas.microsoft.com/office/drawing/2014/main" id="{9965EF0A-262F-48A5-9B23-02BE61C4552D}"/>
              </a:ext>
            </a:extLst>
          </p:cNvPr>
          <p:cNvSpPr>
            <a:spLocks noGrp="1"/>
          </p:cNvSpPr>
          <p:nvPr>
            <p:ph idx="1"/>
          </p:nvPr>
        </p:nvSpPr>
        <p:spPr>
          <a:xfrm>
            <a:off x="3200401" y="457199"/>
            <a:ext cx="8497936" cy="6264275"/>
          </a:xfrm>
        </p:spPr>
        <p:txBody>
          <a:bodyPr>
            <a:normAutofit lnSpcReduction="10000"/>
          </a:bodyPr>
          <a:lstStyle/>
          <a:p>
            <a:pPr algn="just">
              <a:lnSpc>
                <a:spcPct val="115000"/>
              </a:lnSpc>
              <a:spcAft>
                <a:spcPts val="600"/>
              </a:spcAft>
              <a:buFont typeface="Wingdings" panose="05000000000000000000" pitchFamily="2" charset="2"/>
              <a:buChar char="§"/>
              <a:tabLst>
                <a:tab pos="457200" algn="l"/>
              </a:tabLst>
            </a:pPr>
            <a:r>
              <a:rPr lang="en-GB"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Mandatory task</a:t>
            </a:r>
            <a:r>
              <a:rPr lang="en-GB"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fr-FR" sz="1600" dirty="0">
              <a:effectLst/>
              <a:latin typeface="Arial" panose="020B0604020202020204" pitchFamily="34" charset="0"/>
              <a:ea typeface="Liberation Serif" panose="02020603050405020304" pitchFamily="18" charset="0"/>
              <a:cs typeface="Arial" panose="020B0604020202020204" pitchFamily="34" charset="0"/>
            </a:endParaRPr>
          </a:p>
          <a:p>
            <a:pPr marL="342900" lvl="0" indent="-342900" algn="just">
              <a:lnSpc>
                <a:spcPct val="115000"/>
              </a:lnSpc>
              <a:spcAft>
                <a:spcPts val="600"/>
              </a:spcAft>
              <a:buFont typeface="Arial" panose="020B0604020202020204" pitchFamily="34" charset="0"/>
              <a:buChar char="⮚"/>
              <a:tabLst>
                <a:tab pos="457200" algn="l"/>
              </a:tabLst>
            </a:pPr>
            <a:r>
              <a:rPr lang="en-GB"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Task 1</a:t>
            </a:r>
            <a:r>
              <a:rPr lang="en-GB"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Review, evaluate, and provide recommendations on proposals from Contracting Parties to add new species to the SPAW Protocol Annexes or change the listing status of species currently on the Annexes.</a:t>
            </a:r>
            <a:endParaRPr lang="fr-FR" sz="1600" dirty="0">
              <a:effectLst/>
              <a:latin typeface="Arial" panose="020B0604020202020204" pitchFamily="34" charset="0"/>
              <a:ea typeface="Noto Sans Symbols"/>
              <a:cs typeface="Arial" panose="020B0604020202020204" pitchFamily="34" charset="0"/>
            </a:endParaRPr>
          </a:p>
          <a:p>
            <a:pPr algn="just">
              <a:lnSpc>
                <a:spcPct val="115000"/>
              </a:lnSpc>
              <a:spcAft>
                <a:spcPts val="600"/>
              </a:spcAft>
              <a:buFont typeface="Wingdings" panose="05000000000000000000" pitchFamily="2" charset="2"/>
              <a:buChar char="§"/>
              <a:tabLst>
                <a:tab pos="457200" algn="l"/>
              </a:tabLst>
            </a:pPr>
            <a:r>
              <a:rPr lang="en-GB"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Specific tasks</a:t>
            </a:r>
            <a:r>
              <a:rPr lang="en-GB"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GB" sz="1600" dirty="0">
                <a:effectLst/>
                <a:latin typeface="Arial" panose="020B0604020202020204" pitchFamily="34" charset="0"/>
                <a:ea typeface="Times New Roman" panose="02020603050405020304" pitchFamily="18" charset="0"/>
                <a:cs typeface="Arial" panose="020B0604020202020204" pitchFamily="34" charset="0"/>
              </a:rPr>
              <a:t>as mandated by STAC10:</a:t>
            </a:r>
            <a:endParaRPr lang="fr-FR" sz="1600" dirty="0">
              <a:effectLst/>
              <a:latin typeface="Arial" panose="020B0604020202020204" pitchFamily="34" charset="0"/>
              <a:ea typeface="Noto Sans Symbols"/>
              <a:cs typeface="Arial" panose="020B0604020202020204" pitchFamily="34" charset="0"/>
            </a:endParaRPr>
          </a:p>
          <a:p>
            <a:pPr marL="742950" lvl="1" indent="-285750" algn="just">
              <a:lnSpc>
                <a:spcPct val="115000"/>
              </a:lnSpc>
              <a:spcAft>
                <a:spcPts val="600"/>
              </a:spcAft>
              <a:buFont typeface="Arial" panose="020B0604020202020204" pitchFamily="34" charset="0"/>
              <a:buChar char="⮚"/>
              <a:tabLst>
                <a:tab pos="457200" algn="l"/>
              </a:tabLst>
            </a:pPr>
            <a:r>
              <a:rPr lang="en-GB"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Task 2</a:t>
            </a:r>
            <a:r>
              <a:rPr lang="en-GB"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Assist the Secretariat and SPAW-RAC with implementation of the recommendations for the conservation of Sawfishes (</a:t>
            </a:r>
            <a:r>
              <a:rPr lang="en-GB" sz="16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Pristidae</a:t>
            </a:r>
            <a:r>
              <a:rPr lang="en-GB"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in UNEP (DEPI) CAR WG.43/INF.25, paragraphs 6-11, as appropriate.</a:t>
            </a:r>
            <a:endParaRPr lang="fr-FR" sz="1600" dirty="0">
              <a:effectLst/>
              <a:latin typeface="Arial" panose="020B0604020202020204" pitchFamily="34" charset="0"/>
              <a:ea typeface="Noto Sans Symbols"/>
              <a:cs typeface="Arial" panose="020B0604020202020204" pitchFamily="34" charset="0"/>
            </a:endParaRPr>
          </a:p>
          <a:p>
            <a:pPr marL="742950" lvl="1" indent="-285750" algn="just">
              <a:lnSpc>
                <a:spcPct val="100000"/>
              </a:lnSpc>
              <a:spcAft>
                <a:spcPts val="600"/>
              </a:spcAft>
              <a:buFont typeface="Arial" panose="020B0604020202020204" pitchFamily="34" charset="0"/>
              <a:buChar char="⮚"/>
              <a:tabLst>
                <a:tab pos="457200" algn="l"/>
              </a:tabLst>
            </a:pPr>
            <a:r>
              <a:rPr lang="en-GB"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Task 3</a:t>
            </a:r>
            <a:r>
              <a:rPr lang="en-GB"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With the Protected Areas Working Group, undertake the joint task in UNEP(DEPI)CAR WG.43/INF.26, paragraph 15, for the conservation of Nassau Grouper (</a:t>
            </a:r>
            <a:r>
              <a:rPr lang="en-GB" sz="16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Epinephelus</a:t>
            </a:r>
            <a:r>
              <a:rPr lang="en-GB"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GB" sz="16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striatus</a:t>
            </a:r>
            <a:r>
              <a:rPr lang="en-GB"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and report progress and make recommendations, as appropriate, to STAC 11.</a:t>
            </a:r>
            <a:endParaRPr lang="fr-FR" sz="1600" dirty="0">
              <a:effectLst/>
              <a:latin typeface="Arial" panose="020B0604020202020204" pitchFamily="34" charset="0"/>
              <a:ea typeface="Noto Sans Symbols"/>
              <a:cs typeface="Arial" panose="020B0604020202020204" pitchFamily="34" charset="0"/>
            </a:endParaRPr>
          </a:p>
          <a:p>
            <a:pPr lvl="1">
              <a:lnSpc>
                <a:spcPct val="100000"/>
              </a:lnSpc>
              <a:buFont typeface="Wingdings" panose="05000000000000000000" pitchFamily="2" charset="2"/>
              <a:buChar char="Ø"/>
            </a:pPr>
            <a:r>
              <a:rPr lang="en-GB" sz="1600" b="1" dirty="0">
                <a:solidFill>
                  <a:srgbClr val="000000"/>
                </a:solidFill>
                <a:latin typeface="Arial" panose="020B0604020202020204" pitchFamily="34" charset="0"/>
                <a:cs typeface="Arial" panose="020B0604020202020204" pitchFamily="34" charset="0"/>
              </a:rPr>
              <a:t>Task 4: </a:t>
            </a:r>
            <a:r>
              <a:rPr lang="en-GB" sz="1600" dirty="0">
                <a:solidFill>
                  <a:srgbClr val="000000"/>
                </a:solidFill>
                <a:latin typeface="Arial" panose="020B0604020202020204" pitchFamily="34" charset="0"/>
                <a:cs typeface="Arial" panose="020B0604020202020204" pitchFamily="34" charset="0"/>
              </a:rPr>
              <a:t>Develop a set of prioritized recommendations for the conservation and management of parrotfish in the Caribbean, using UNEP(DEPI)/CAR WG.42/INF.15 as the basis for such recommendations, as appropriate.</a:t>
            </a:r>
          </a:p>
          <a:p>
            <a:pPr lvl="0" algn="just">
              <a:lnSpc>
                <a:spcPct val="115000"/>
              </a:lnSpc>
              <a:spcAft>
                <a:spcPts val="600"/>
              </a:spcAft>
              <a:buFont typeface="Wingdings" panose="05000000000000000000" pitchFamily="2" charset="2"/>
              <a:buChar char="§"/>
              <a:tabLst>
                <a:tab pos="457200" algn="l"/>
              </a:tabLst>
            </a:pPr>
            <a:r>
              <a:rPr lang="en-GB"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Invited tasks : </a:t>
            </a:r>
            <a:endParaRPr lang="fr-FR" sz="1600" dirty="0">
              <a:solidFill>
                <a:schemeClr val="tx1"/>
              </a:solidFill>
              <a:effectLst/>
              <a:latin typeface="Arial" panose="020B0604020202020204" pitchFamily="34" charset="0"/>
              <a:ea typeface="Noto Sans Symbols"/>
              <a:cs typeface="Arial" panose="020B0604020202020204" pitchFamily="34" charset="0"/>
            </a:endParaRPr>
          </a:p>
          <a:p>
            <a:pPr marL="342900" lvl="0" indent="-342900" algn="just">
              <a:lnSpc>
                <a:spcPct val="115000"/>
              </a:lnSpc>
              <a:spcAft>
                <a:spcPts val="600"/>
              </a:spcAft>
              <a:buFont typeface="Arial" panose="020B0604020202020204" pitchFamily="34" charset="0"/>
              <a:buChar char="⮚"/>
              <a:tabLst>
                <a:tab pos="457200" algn="l"/>
              </a:tabLst>
            </a:pPr>
            <a:r>
              <a:rPr lang="en-GB"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Task 5: </a:t>
            </a:r>
            <a:r>
              <a:rPr lang="en-GB"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SPAW COP12 invited the STAC, through the Species Working Group, to develop conservation and management recommendations for the Whale Shark, Giant Manta Ray and Hammerhead Sharks to be presented to STAC11.</a:t>
            </a:r>
            <a:endParaRPr lang="fr-FR" sz="1600" dirty="0">
              <a:effectLst/>
              <a:latin typeface="Arial" panose="020B0604020202020204" pitchFamily="34" charset="0"/>
              <a:ea typeface="Noto Sans Symbols"/>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6" name="Espace réservé du pied de page 5">
            <a:extLst>
              <a:ext uri="{FF2B5EF4-FFF2-40B4-BE49-F238E27FC236}">
                <a16:creationId xmlns:a16="http://schemas.microsoft.com/office/drawing/2014/main" id="{2F45F8EC-AB52-429B-94D1-E00552C0E7DE}"/>
              </a:ext>
            </a:extLst>
          </p:cNvPr>
          <p:cNvSpPr>
            <a:spLocks noGrp="1"/>
          </p:cNvSpPr>
          <p:nvPr>
            <p:ph type="ftr" sz="quarter" idx="11"/>
          </p:nvPr>
        </p:nvSpPr>
        <p:spPr>
          <a:xfrm>
            <a:off x="3908313" y="6378575"/>
            <a:ext cx="5911517" cy="365125"/>
          </a:xfrm>
        </p:spPr>
        <p:txBody>
          <a:bodyPr/>
          <a:lstStyle/>
          <a:p>
            <a:r>
              <a:rPr lang="en-US"/>
              <a:t>STAC 11</a:t>
            </a:r>
            <a:endParaRPr lang="en-US" dirty="0"/>
          </a:p>
        </p:txBody>
      </p:sp>
      <p:sp>
        <p:nvSpPr>
          <p:cNvPr id="7" name="Espace réservé du numéro de diapositive 6">
            <a:extLst>
              <a:ext uri="{FF2B5EF4-FFF2-40B4-BE49-F238E27FC236}">
                <a16:creationId xmlns:a16="http://schemas.microsoft.com/office/drawing/2014/main" id="{26E19384-EAF5-4D44-9E85-74CB61FB2523}"/>
              </a:ext>
            </a:extLst>
          </p:cNvPr>
          <p:cNvSpPr>
            <a:spLocks noGrp="1"/>
          </p:cNvSpPr>
          <p:nvPr>
            <p:ph type="sldNum" sz="quarter" idx="12"/>
          </p:nvPr>
        </p:nvSpPr>
        <p:spPr/>
        <p:txBody>
          <a:bodyPr/>
          <a:lstStyle/>
          <a:p>
            <a:fld id="{6D22F896-40B5-4ADD-8801-0D06FADFA095}" type="slidenum">
              <a:rPr lang="en-US" smtClean="0"/>
              <a:t>5</a:t>
            </a:fld>
            <a:endParaRPr lang="en-US" dirty="0"/>
          </a:p>
        </p:txBody>
      </p:sp>
      <p:sp>
        <p:nvSpPr>
          <p:cNvPr id="8" name="Espace réservé de la date 7">
            <a:extLst>
              <a:ext uri="{FF2B5EF4-FFF2-40B4-BE49-F238E27FC236}">
                <a16:creationId xmlns:a16="http://schemas.microsoft.com/office/drawing/2014/main" id="{6CA94004-AA67-4CC8-896C-D95C08B6707F}"/>
              </a:ext>
            </a:extLst>
          </p:cNvPr>
          <p:cNvSpPr>
            <a:spLocks noGrp="1"/>
          </p:cNvSpPr>
          <p:nvPr>
            <p:ph type="dt" sz="half" idx="10"/>
          </p:nvPr>
        </p:nvSpPr>
        <p:spPr/>
        <p:txBody>
          <a:bodyPr/>
          <a:lstStyle/>
          <a:p>
            <a:r>
              <a:rPr lang="en-US"/>
              <a:t>6/30/2025 - 7/04/2025</a:t>
            </a:r>
            <a:endParaRPr lang="en-US" dirty="0"/>
          </a:p>
        </p:txBody>
      </p:sp>
    </p:spTree>
    <p:extLst>
      <p:ext uri="{BB962C8B-B14F-4D97-AF65-F5344CB8AC3E}">
        <p14:creationId xmlns:p14="http://schemas.microsoft.com/office/powerpoint/2010/main" val="9770968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A0518AEC-6B8A-466A-AECF-A25D75FE0452}"/>
              </a:ext>
            </a:extLst>
          </p:cNvPr>
          <p:cNvSpPr>
            <a:spLocks noGrp="1"/>
          </p:cNvSpPr>
          <p:nvPr>
            <p:ph type="title"/>
          </p:nvPr>
        </p:nvSpPr>
        <p:spPr/>
        <p:txBody>
          <a:bodyPr/>
          <a:lstStyle/>
          <a:p>
            <a:r>
              <a:rPr lang="en-US" dirty="0"/>
              <a:t>Working groups Species</a:t>
            </a:r>
          </a:p>
        </p:txBody>
      </p:sp>
      <p:sp>
        <p:nvSpPr>
          <p:cNvPr id="5" name="Espace réservé du contenu 4">
            <a:extLst>
              <a:ext uri="{FF2B5EF4-FFF2-40B4-BE49-F238E27FC236}">
                <a16:creationId xmlns:a16="http://schemas.microsoft.com/office/drawing/2014/main" id="{9965EF0A-262F-48A5-9B23-02BE61C4552D}"/>
              </a:ext>
            </a:extLst>
          </p:cNvPr>
          <p:cNvSpPr>
            <a:spLocks noGrp="1"/>
          </p:cNvSpPr>
          <p:nvPr>
            <p:ph idx="1"/>
          </p:nvPr>
        </p:nvSpPr>
        <p:spPr>
          <a:xfrm>
            <a:off x="3590693" y="864108"/>
            <a:ext cx="7593775" cy="954644"/>
          </a:xfrm>
        </p:spPr>
        <p:txBody>
          <a:bodyPr/>
          <a:lstStyle/>
          <a:p>
            <a:r>
              <a:rPr lang="fr-FR" b="1" dirty="0" err="1">
                <a:solidFill>
                  <a:srgbClr val="002060"/>
                </a:solidFill>
              </a:rPr>
              <a:t>Task</a:t>
            </a:r>
            <a:r>
              <a:rPr lang="fr-FR" b="1" dirty="0">
                <a:solidFill>
                  <a:srgbClr val="002060"/>
                </a:solidFill>
              </a:rPr>
              <a:t> 1 : no </a:t>
            </a:r>
            <a:r>
              <a:rPr lang="fr-FR" b="1" dirty="0" err="1">
                <a:solidFill>
                  <a:srgbClr val="002060"/>
                </a:solidFill>
              </a:rPr>
              <a:t>species</a:t>
            </a:r>
            <a:r>
              <a:rPr lang="fr-FR" b="1" dirty="0">
                <a:solidFill>
                  <a:srgbClr val="002060"/>
                </a:solidFill>
              </a:rPr>
              <a:t> </a:t>
            </a:r>
            <a:r>
              <a:rPr lang="fr-FR" b="1" dirty="0" err="1">
                <a:solidFill>
                  <a:srgbClr val="002060"/>
                </a:solidFill>
              </a:rPr>
              <a:t>proposal</a:t>
            </a:r>
            <a:r>
              <a:rPr lang="fr-FR" b="1" dirty="0">
                <a:solidFill>
                  <a:srgbClr val="002060"/>
                </a:solidFill>
              </a:rPr>
              <a:t> for </a:t>
            </a:r>
            <a:r>
              <a:rPr lang="fr-FR" b="1" dirty="0" err="1">
                <a:solidFill>
                  <a:srgbClr val="002060"/>
                </a:solidFill>
              </a:rPr>
              <a:t>this</a:t>
            </a:r>
            <a:r>
              <a:rPr lang="fr-FR" b="1" dirty="0">
                <a:solidFill>
                  <a:srgbClr val="002060"/>
                </a:solidFill>
              </a:rPr>
              <a:t> biennal</a:t>
            </a:r>
            <a:endParaRPr lang="fr-FR" dirty="0">
              <a:solidFill>
                <a:srgbClr val="002060"/>
              </a:solidFill>
            </a:endParaRPr>
          </a:p>
          <a:p>
            <a:endParaRPr lang="en-US" dirty="0"/>
          </a:p>
        </p:txBody>
      </p:sp>
      <p:sp>
        <p:nvSpPr>
          <p:cNvPr id="6" name="Espace réservé du pied de page 5">
            <a:extLst>
              <a:ext uri="{FF2B5EF4-FFF2-40B4-BE49-F238E27FC236}">
                <a16:creationId xmlns:a16="http://schemas.microsoft.com/office/drawing/2014/main" id="{2F45F8EC-AB52-429B-94D1-E00552C0E7DE}"/>
              </a:ext>
            </a:extLst>
          </p:cNvPr>
          <p:cNvSpPr>
            <a:spLocks noGrp="1"/>
          </p:cNvSpPr>
          <p:nvPr>
            <p:ph type="ftr" sz="quarter" idx="11"/>
          </p:nvPr>
        </p:nvSpPr>
        <p:spPr/>
        <p:txBody>
          <a:bodyPr/>
          <a:lstStyle/>
          <a:p>
            <a:r>
              <a:rPr lang="en-US"/>
              <a:t>STAC 11</a:t>
            </a:r>
            <a:endParaRPr lang="en-US" dirty="0"/>
          </a:p>
        </p:txBody>
      </p:sp>
      <p:sp>
        <p:nvSpPr>
          <p:cNvPr id="7" name="Espace réservé du numéro de diapositive 6">
            <a:extLst>
              <a:ext uri="{FF2B5EF4-FFF2-40B4-BE49-F238E27FC236}">
                <a16:creationId xmlns:a16="http://schemas.microsoft.com/office/drawing/2014/main" id="{26E19384-EAF5-4D44-9E85-74CB61FB2523}"/>
              </a:ext>
            </a:extLst>
          </p:cNvPr>
          <p:cNvSpPr>
            <a:spLocks noGrp="1"/>
          </p:cNvSpPr>
          <p:nvPr>
            <p:ph type="sldNum" sz="quarter" idx="12"/>
          </p:nvPr>
        </p:nvSpPr>
        <p:spPr/>
        <p:txBody>
          <a:bodyPr/>
          <a:lstStyle/>
          <a:p>
            <a:fld id="{6D22F896-40B5-4ADD-8801-0D06FADFA095}" type="slidenum">
              <a:rPr lang="en-US" smtClean="0"/>
              <a:t>6</a:t>
            </a:fld>
            <a:endParaRPr lang="en-US" dirty="0"/>
          </a:p>
        </p:txBody>
      </p:sp>
      <p:sp>
        <p:nvSpPr>
          <p:cNvPr id="8" name="Espace réservé de la date 7">
            <a:extLst>
              <a:ext uri="{FF2B5EF4-FFF2-40B4-BE49-F238E27FC236}">
                <a16:creationId xmlns:a16="http://schemas.microsoft.com/office/drawing/2014/main" id="{6CA94004-AA67-4CC8-896C-D95C08B6707F}"/>
              </a:ext>
            </a:extLst>
          </p:cNvPr>
          <p:cNvSpPr>
            <a:spLocks noGrp="1"/>
          </p:cNvSpPr>
          <p:nvPr>
            <p:ph type="dt" sz="half" idx="10"/>
          </p:nvPr>
        </p:nvSpPr>
        <p:spPr/>
        <p:txBody>
          <a:bodyPr/>
          <a:lstStyle/>
          <a:p>
            <a:r>
              <a:rPr lang="en-US"/>
              <a:t>6/30/2025 - 7/04/2025</a:t>
            </a:r>
            <a:endParaRPr lang="en-US" dirty="0"/>
          </a:p>
        </p:txBody>
      </p:sp>
      <p:graphicFrame>
        <p:nvGraphicFramePr>
          <p:cNvPr id="11" name="Graphique 10">
            <a:extLst>
              <a:ext uri="{FF2B5EF4-FFF2-40B4-BE49-F238E27FC236}">
                <a16:creationId xmlns:a16="http://schemas.microsoft.com/office/drawing/2014/main" id="{C3DA3D83-A041-4EC7-B7AF-1F83533D98E2}"/>
              </a:ext>
            </a:extLst>
          </p:cNvPr>
          <p:cNvGraphicFramePr>
            <a:graphicFrameLocks/>
          </p:cNvGraphicFramePr>
          <p:nvPr>
            <p:extLst>
              <p:ext uri="{D42A27DB-BD31-4B8C-83A1-F6EECF244321}">
                <p14:modId xmlns:p14="http://schemas.microsoft.com/office/powerpoint/2010/main" val="1753163884"/>
              </p:ext>
            </p:extLst>
          </p:nvPr>
        </p:nvGraphicFramePr>
        <p:xfrm>
          <a:off x="3221723" y="1600200"/>
          <a:ext cx="8499222" cy="41248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588301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pied de page 5">
            <a:extLst>
              <a:ext uri="{FF2B5EF4-FFF2-40B4-BE49-F238E27FC236}">
                <a16:creationId xmlns:a16="http://schemas.microsoft.com/office/drawing/2014/main" id="{2F45F8EC-AB52-429B-94D1-E00552C0E7DE}"/>
              </a:ext>
            </a:extLst>
          </p:cNvPr>
          <p:cNvSpPr>
            <a:spLocks noGrp="1"/>
          </p:cNvSpPr>
          <p:nvPr>
            <p:ph type="ftr" sz="quarter" idx="11"/>
          </p:nvPr>
        </p:nvSpPr>
        <p:spPr/>
        <p:txBody>
          <a:bodyPr/>
          <a:lstStyle/>
          <a:p>
            <a:r>
              <a:rPr lang="en-US"/>
              <a:t>STAC 11</a:t>
            </a:r>
            <a:endParaRPr lang="en-US" dirty="0"/>
          </a:p>
        </p:txBody>
      </p:sp>
      <p:sp>
        <p:nvSpPr>
          <p:cNvPr id="7" name="Espace réservé du numéro de diapositive 6">
            <a:extLst>
              <a:ext uri="{FF2B5EF4-FFF2-40B4-BE49-F238E27FC236}">
                <a16:creationId xmlns:a16="http://schemas.microsoft.com/office/drawing/2014/main" id="{26E19384-EAF5-4D44-9E85-74CB61FB2523}"/>
              </a:ext>
            </a:extLst>
          </p:cNvPr>
          <p:cNvSpPr>
            <a:spLocks noGrp="1"/>
          </p:cNvSpPr>
          <p:nvPr>
            <p:ph type="sldNum" sz="quarter" idx="12"/>
          </p:nvPr>
        </p:nvSpPr>
        <p:spPr/>
        <p:txBody>
          <a:bodyPr/>
          <a:lstStyle/>
          <a:p>
            <a:fld id="{6D22F896-40B5-4ADD-8801-0D06FADFA095}" type="slidenum">
              <a:rPr lang="en-US" smtClean="0"/>
              <a:t>7</a:t>
            </a:fld>
            <a:endParaRPr lang="en-US" dirty="0"/>
          </a:p>
        </p:txBody>
      </p:sp>
      <p:sp>
        <p:nvSpPr>
          <p:cNvPr id="8" name="Espace réservé de la date 7">
            <a:extLst>
              <a:ext uri="{FF2B5EF4-FFF2-40B4-BE49-F238E27FC236}">
                <a16:creationId xmlns:a16="http://schemas.microsoft.com/office/drawing/2014/main" id="{6CA94004-AA67-4CC8-896C-D95C08B6707F}"/>
              </a:ext>
            </a:extLst>
          </p:cNvPr>
          <p:cNvSpPr>
            <a:spLocks noGrp="1"/>
          </p:cNvSpPr>
          <p:nvPr>
            <p:ph type="dt" sz="half" idx="10"/>
          </p:nvPr>
        </p:nvSpPr>
        <p:spPr/>
        <p:txBody>
          <a:bodyPr/>
          <a:lstStyle/>
          <a:p>
            <a:r>
              <a:rPr lang="en-US"/>
              <a:t>6/30/2025 - 7/04/2025</a:t>
            </a:r>
            <a:endParaRPr lang="en-US" dirty="0"/>
          </a:p>
        </p:txBody>
      </p:sp>
      <p:graphicFrame>
        <p:nvGraphicFramePr>
          <p:cNvPr id="2" name="Tableau 1">
            <a:extLst>
              <a:ext uri="{FF2B5EF4-FFF2-40B4-BE49-F238E27FC236}">
                <a16:creationId xmlns:a16="http://schemas.microsoft.com/office/drawing/2014/main" id="{09A907FC-5635-4A08-9D81-51E9C7109464}"/>
              </a:ext>
            </a:extLst>
          </p:cNvPr>
          <p:cNvGraphicFramePr>
            <a:graphicFrameLocks noGrp="1"/>
          </p:cNvGraphicFramePr>
          <p:nvPr>
            <p:extLst>
              <p:ext uri="{D42A27DB-BD31-4B8C-83A1-F6EECF244321}">
                <p14:modId xmlns:p14="http://schemas.microsoft.com/office/powerpoint/2010/main" val="2440869666"/>
              </p:ext>
            </p:extLst>
          </p:nvPr>
        </p:nvGraphicFramePr>
        <p:xfrm>
          <a:off x="1" y="41561"/>
          <a:ext cx="11856029" cy="6678589"/>
        </p:xfrm>
        <a:graphic>
          <a:graphicData uri="http://schemas.openxmlformats.org/drawingml/2006/table">
            <a:tbl>
              <a:tblPr/>
              <a:tblGrid>
                <a:gridCol w="1815472">
                  <a:extLst>
                    <a:ext uri="{9D8B030D-6E8A-4147-A177-3AD203B41FA5}">
                      <a16:colId xmlns:a16="http://schemas.microsoft.com/office/drawing/2014/main" val="2493512394"/>
                    </a:ext>
                  </a:extLst>
                </a:gridCol>
                <a:gridCol w="1815472">
                  <a:extLst>
                    <a:ext uri="{9D8B030D-6E8A-4147-A177-3AD203B41FA5}">
                      <a16:colId xmlns:a16="http://schemas.microsoft.com/office/drawing/2014/main" val="578374827"/>
                    </a:ext>
                  </a:extLst>
                </a:gridCol>
                <a:gridCol w="1817528">
                  <a:extLst>
                    <a:ext uri="{9D8B030D-6E8A-4147-A177-3AD203B41FA5}">
                      <a16:colId xmlns:a16="http://schemas.microsoft.com/office/drawing/2014/main" val="1548203453"/>
                    </a:ext>
                  </a:extLst>
                </a:gridCol>
                <a:gridCol w="492889">
                  <a:extLst>
                    <a:ext uri="{9D8B030D-6E8A-4147-A177-3AD203B41FA5}">
                      <a16:colId xmlns:a16="http://schemas.microsoft.com/office/drawing/2014/main" val="417028040"/>
                    </a:ext>
                  </a:extLst>
                </a:gridCol>
                <a:gridCol w="492889">
                  <a:extLst>
                    <a:ext uri="{9D8B030D-6E8A-4147-A177-3AD203B41FA5}">
                      <a16:colId xmlns:a16="http://schemas.microsoft.com/office/drawing/2014/main" val="2305860054"/>
                    </a:ext>
                  </a:extLst>
                </a:gridCol>
                <a:gridCol w="492889">
                  <a:extLst>
                    <a:ext uri="{9D8B030D-6E8A-4147-A177-3AD203B41FA5}">
                      <a16:colId xmlns:a16="http://schemas.microsoft.com/office/drawing/2014/main" val="1388203834"/>
                    </a:ext>
                  </a:extLst>
                </a:gridCol>
                <a:gridCol w="492889">
                  <a:extLst>
                    <a:ext uri="{9D8B030D-6E8A-4147-A177-3AD203B41FA5}">
                      <a16:colId xmlns:a16="http://schemas.microsoft.com/office/drawing/2014/main" val="4215167846"/>
                    </a:ext>
                  </a:extLst>
                </a:gridCol>
                <a:gridCol w="492889">
                  <a:extLst>
                    <a:ext uri="{9D8B030D-6E8A-4147-A177-3AD203B41FA5}">
                      <a16:colId xmlns:a16="http://schemas.microsoft.com/office/drawing/2014/main" val="3458923444"/>
                    </a:ext>
                  </a:extLst>
                </a:gridCol>
                <a:gridCol w="492889">
                  <a:extLst>
                    <a:ext uri="{9D8B030D-6E8A-4147-A177-3AD203B41FA5}">
                      <a16:colId xmlns:a16="http://schemas.microsoft.com/office/drawing/2014/main" val="1085347473"/>
                    </a:ext>
                  </a:extLst>
                </a:gridCol>
                <a:gridCol w="492889">
                  <a:extLst>
                    <a:ext uri="{9D8B030D-6E8A-4147-A177-3AD203B41FA5}">
                      <a16:colId xmlns:a16="http://schemas.microsoft.com/office/drawing/2014/main" val="1793447133"/>
                    </a:ext>
                  </a:extLst>
                </a:gridCol>
                <a:gridCol w="492889">
                  <a:extLst>
                    <a:ext uri="{9D8B030D-6E8A-4147-A177-3AD203B41FA5}">
                      <a16:colId xmlns:a16="http://schemas.microsoft.com/office/drawing/2014/main" val="2117840323"/>
                    </a:ext>
                  </a:extLst>
                </a:gridCol>
                <a:gridCol w="492889">
                  <a:extLst>
                    <a:ext uri="{9D8B030D-6E8A-4147-A177-3AD203B41FA5}">
                      <a16:colId xmlns:a16="http://schemas.microsoft.com/office/drawing/2014/main" val="3293334702"/>
                    </a:ext>
                  </a:extLst>
                </a:gridCol>
                <a:gridCol w="492889">
                  <a:extLst>
                    <a:ext uri="{9D8B030D-6E8A-4147-A177-3AD203B41FA5}">
                      <a16:colId xmlns:a16="http://schemas.microsoft.com/office/drawing/2014/main" val="1644612041"/>
                    </a:ext>
                  </a:extLst>
                </a:gridCol>
                <a:gridCol w="492889">
                  <a:extLst>
                    <a:ext uri="{9D8B030D-6E8A-4147-A177-3AD203B41FA5}">
                      <a16:colId xmlns:a16="http://schemas.microsoft.com/office/drawing/2014/main" val="4238256749"/>
                    </a:ext>
                  </a:extLst>
                </a:gridCol>
                <a:gridCol w="492889">
                  <a:extLst>
                    <a:ext uri="{9D8B030D-6E8A-4147-A177-3AD203B41FA5}">
                      <a16:colId xmlns:a16="http://schemas.microsoft.com/office/drawing/2014/main" val="2249713427"/>
                    </a:ext>
                  </a:extLst>
                </a:gridCol>
                <a:gridCol w="492889">
                  <a:extLst>
                    <a:ext uri="{9D8B030D-6E8A-4147-A177-3AD203B41FA5}">
                      <a16:colId xmlns:a16="http://schemas.microsoft.com/office/drawing/2014/main" val="1263896077"/>
                    </a:ext>
                  </a:extLst>
                </a:gridCol>
              </a:tblGrid>
              <a:tr h="261355">
                <a:tc rowSpan="2">
                  <a:txBody>
                    <a:bodyPr/>
                    <a:lstStyle/>
                    <a:p>
                      <a:pPr algn="ctr" fontAlgn="ctr"/>
                      <a:r>
                        <a:rPr lang="fr-FR" sz="1000" b="1" i="0" u="none" strike="noStrike" dirty="0">
                          <a:solidFill>
                            <a:srgbClr val="000000"/>
                          </a:solidFill>
                          <a:effectLst/>
                          <a:latin typeface="Calibri" panose="020F0502020204030204" pitchFamily="34" charset="0"/>
                        </a:rPr>
                        <a:t>WG</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rowSpan="2">
                  <a:txBody>
                    <a:bodyPr/>
                    <a:lstStyle/>
                    <a:p>
                      <a:pPr algn="ctr" fontAlgn="ctr"/>
                      <a:r>
                        <a:rPr lang="fr-FR" sz="1000" b="1" i="0" u="none" strike="noStrike" dirty="0" err="1">
                          <a:solidFill>
                            <a:srgbClr val="000000"/>
                          </a:solidFill>
                          <a:effectLst/>
                          <a:latin typeface="Calibri" panose="020F0502020204030204" pitchFamily="34" charset="0"/>
                        </a:rPr>
                        <a:t>Tasks</a:t>
                      </a:r>
                      <a:endParaRPr lang="fr-FR" sz="1000" b="1" i="0" u="none" strike="noStrike" dirty="0">
                        <a:solidFill>
                          <a:srgbClr val="000000"/>
                        </a:solidFill>
                        <a:effectLst/>
                        <a:latin typeface="Calibri" panose="020F0502020204030204" pitchFamily="34" charset="0"/>
                      </a:endParaRP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rowSpan="2">
                  <a:txBody>
                    <a:bodyPr/>
                    <a:lstStyle/>
                    <a:p>
                      <a:pPr algn="ctr" fontAlgn="ctr"/>
                      <a:r>
                        <a:rPr lang="fr-FR" sz="1000" b="1" i="0" u="none" strike="noStrike" dirty="0" err="1">
                          <a:solidFill>
                            <a:srgbClr val="000000"/>
                          </a:solidFill>
                          <a:effectLst/>
                          <a:latin typeface="Calibri" panose="020F0502020204030204" pitchFamily="34" charset="0"/>
                        </a:rPr>
                        <a:t>Milestones</a:t>
                      </a:r>
                      <a:endParaRPr lang="fr-FR" sz="1000" b="1" i="0" u="none" strike="noStrike" dirty="0">
                        <a:solidFill>
                          <a:srgbClr val="000000"/>
                        </a:solidFill>
                        <a:effectLst/>
                        <a:latin typeface="Calibri" panose="020F0502020204030204" pitchFamily="34" charset="0"/>
                      </a:endParaRP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gridSpan="10">
                  <a:txBody>
                    <a:bodyPr/>
                    <a:lstStyle/>
                    <a:p>
                      <a:pPr algn="ctr" fontAlgn="ctr"/>
                      <a:r>
                        <a:rPr lang="fr-FR" sz="1100" b="1" i="0" u="none" strike="noStrike" dirty="0">
                          <a:solidFill>
                            <a:srgbClr val="000000"/>
                          </a:solidFill>
                          <a:effectLst/>
                          <a:latin typeface="Calibri" panose="020F0502020204030204" pitchFamily="34" charset="0"/>
                        </a:rPr>
                        <a:t>2024</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gridSpan="3">
                  <a:txBody>
                    <a:bodyPr/>
                    <a:lstStyle/>
                    <a:p>
                      <a:pPr algn="ctr" fontAlgn="ctr"/>
                      <a:r>
                        <a:rPr lang="fr-FR" sz="1100" b="1" i="0" u="none" strike="noStrike">
                          <a:solidFill>
                            <a:srgbClr val="000000"/>
                          </a:solidFill>
                          <a:effectLst/>
                          <a:latin typeface="Calibri" panose="020F0502020204030204" pitchFamily="34" charset="0"/>
                        </a:rPr>
                        <a:t>2025</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470494288"/>
                  </a:ext>
                </a:extLst>
              </a:tr>
              <a:tr h="261355">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ctr" fontAlgn="ctr"/>
                      <a:r>
                        <a:rPr lang="fr-FR" sz="1100" b="0" i="0" u="none" strike="noStrike" dirty="0">
                          <a:solidFill>
                            <a:srgbClr val="000000"/>
                          </a:solidFill>
                          <a:effectLst/>
                          <a:latin typeface="Calibri" panose="020F0502020204030204" pitchFamily="34" charset="0"/>
                        </a:rPr>
                        <a:t>March</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1100" b="0" i="0" u="none" strike="noStrike" dirty="0">
                          <a:solidFill>
                            <a:srgbClr val="000000"/>
                          </a:solidFill>
                          <a:effectLst/>
                          <a:latin typeface="Calibri" panose="020F0502020204030204" pitchFamily="34" charset="0"/>
                        </a:rPr>
                        <a:t>April</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1100" b="0" i="0" u="none" strike="noStrike" dirty="0">
                          <a:solidFill>
                            <a:srgbClr val="000000"/>
                          </a:solidFill>
                          <a:effectLst/>
                          <a:latin typeface="Calibri" panose="020F0502020204030204" pitchFamily="34" charset="0"/>
                        </a:rPr>
                        <a:t>May</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1100" b="0" i="0" u="none" strike="noStrike" dirty="0">
                          <a:solidFill>
                            <a:srgbClr val="000000"/>
                          </a:solidFill>
                          <a:effectLst/>
                          <a:latin typeface="Calibri" panose="020F0502020204030204" pitchFamily="34" charset="0"/>
                        </a:rPr>
                        <a:t>June</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1100" b="0" i="0" u="none" strike="noStrike" dirty="0">
                          <a:solidFill>
                            <a:srgbClr val="000000"/>
                          </a:solidFill>
                          <a:effectLst/>
                          <a:latin typeface="Calibri" panose="020F0502020204030204" pitchFamily="34" charset="0"/>
                        </a:rPr>
                        <a:t>July</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1100" b="0" i="0" u="none" strike="noStrike" dirty="0" err="1">
                          <a:solidFill>
                            <a:srgbClr val="000000"/>
                          </a:solidFill>
                          <a:effectLst/>
                          <a:latin typeface="Calibri" panose="020F0502020204030204" pitchFamily="34" charset="0"/>
                        </a:rPr>
                        <a:t>Aug</a:t>
                      </a:r>
                      <a:endParaRPr lang="fr-FR" sz="1100" b="0" i="0" u="none" strike="noStrike" dirty="0">
                        <a:solidFill>
                          <a:srgbClr val="000000"/>
                        </a:solidFill>
                        <a:effectLst/>
                        <a:latin typeface="Calibri" panose="020F0502020204030204" pitchFamily="34" charset="0"/>
                      </a:endParaRP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1100" b="0" i="0" u="none" strike="noStrike" dirty="0">
                          <a:solidFill>
                            <a:srgbClr val="000000"/>
                          </a:solidFill>
                          <a:effectLst/>
                          <a:latin typeface="Calibri" panose="020F0502020204030204" pitchFamily="34" charset="0"/>
                        </a:rPr>
                        <a:t>Sept</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1100" b="0" i="0" u="none" strike="noStrike" dirty="0" err="1">
                          <a:solidFill>
                            <a:srgbClr val="000000"/>
                          </a:solidFill>
                          <a:effectLst/>
                          <a:latin typeface="Calibri" panose="020F0502020204030204" pitchFamily="34" charset="0"/>
                        </a:rPr>
                        <a:t>Oct</a:t>
                      </a:r>
                      <a:endParaRPr lang="fr-FR" sz="1100" b="0" i="0" u="none" strike="noStrike" dirty="0">
                        <a:solidFill>
                          <a:srgbClr val="000000"/>
                        </a:solidFill>
                        <a:effectLst/>
                        <a:latin typeface="Calibri" panose="020F0502020204030204" pitchFamily="34" charset="0"/>
                      </a:endParaRP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1100" b="0" i="0" u="none" strike="noStrike" dirty="0" err="1">
                          <a:solidFill>
                            <a:srgbClr val="000000"/>
                          </a:solidFill>
                          <a:effectLst/>
                          <a:latin typeface="Calibri" panose="020F0502020204030204" pitchFamily="34" charset="0"/>
                        </a:rPr>
                        <a:t>Nov</a:t>
                      </a:r>
                      <a:endParaRPr lang="fr-FR" sz="1100" b="0" i="0" u="none" strike="noStrike" dirty="0">
                        <a:solidFill>
                          <a:srgbClr val="000000"/>
                        </a:solidFill>
                        <a:effectLst/>
                        <a:latin typeface="Calibri" panose="020F0502020204030204" pitchFamily="34" charset="0"/>
                      </a:endParaRP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1100" b="0" i="0" u="none" strike="noStrike" dirty="0" err="1">
                          <a:solidFill>
                            <a:srgbClr val="000000"/>
                          </a:solidFill>
                          <a:effectLst/>
                          <a:latin typeface="Calibri" panose="020F0502020204030204" pitchFamily="34" charset="0"/>
                        </a:rPr>
                        <a:t>Dec</a:t>
                      </a:r>
                      <a:endParaRPr lang="fr-FR" sz="1100" b="0" i="0" u="none" strike="noStrike" dirty="0">
                        <a:solidFill>
                          <a:srgbClr val="000000"/>
                        </a:solidFill>
                        <a:effectLst/>
                        <a:latin typeface="Calibri" panose="020F0502020204030204" pitchFamily="34" charset="0"/>
                      </a:endParaRP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1100" b="0" i="0" u="none" strike="noStrike" dirty="0" err="1">
                          <a:solidFill>
                            <a:srgbClr val="000000"/>
                          </a:solidFill>
                          <a:effectLst/>
                          <a:latin typeface="Calibri" panose="020F0502020204030204" pitchFamily="34" charset="0"/>
                        </a:rPr>
                        <a:t>January</a:t>
                      </a:r>
                      <a:endParaRPr lang="fr-FR" sz="1100" b="0" i="0" u="none" strike="noStrike" dirty="0">
                        <a:solidFill>
                          <a:srgbClr val="000000"/>
                        </a:solidFill>
                        <a:effectLst/>
                        <a:latin typeface="Calibri" panose="020F0502020204030204" pitchFamily="34" charset="0"/>
                      </a:endParaRP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1100" b="0" i="0" u="none" strike="noStrike" dirty="0" err="1">
                          <a:solidFill>
                            <a:srgbClr val="000000"/>
                          </a:solidFill>
                          <a:effectLst/>
                          <a:latin typeface="Calibri" panose="020F0502020204030204" pitchFamily="34" charset="0"/>
                        </a:rPr>
                        <a:t>Feb</a:t>
                      </a:r>
                      <a:endParaRPr lang="fr-FR" sz="1100" b="0" i="0" u="none" strike="noStrike" dirty="0">
                        <a:solidFill>
                          <a:srgbClr val="000000"/>
                        </a:solidFill>
                        <a:effectLst/>
                        <a:latin typeface="Calibri" panose="020F0502020204030204" pitchFamily="34" charset="0"/>
                      </a:endParaRP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1100" b="0" i="0" u="none" strike="noStrike" dirty="0">
                          <a:solidFill>
                            <a:srgbClr val="000000"/>
                          </a:solidFill>
                          <a:effectLst/>
                          <a:latin typeface="Calibri" panose="020F0502020204030204" pitchFamily="34" charset="0"/>
                        </a:rPr>
                        <a:t>March</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67180578"/>
                  </a:ext>
                </a:extLst>
              </a:tr>
              <a:tr h="214766">
                <a:tc rowSpan="23">
                  <a:txBody>
                    <a:bodyPr/>
                    <a:lstStyle/>
                    <a:p>
                      <a:pPr algn="ctr" fontAlgn="ctr"/>
                      <a:r>
                        <a:rPr lang="fr-FR" sz="1000" b="1" i="0" u="none" strike="noStrike" dirty="0">
                          <a:solidFill>
                            <a:srgbClr val="000000"/>
                          </a:solidFill>
                          <a:effectLst/>
                          <a:latin typeface="Calibri" panose="020F0502020204030204" pitchFamily="34" charset="0"/>
                        </a:rPr>
                        <a:t>SPECIES</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rowSpan="3">
                  <a:txBody>
                    <a:bodyPr/>
                    <a:lstStyle/>
                    <a:p>
                      <a:pPr algn="l" fontAlgn="ctr"/>
                      <a:r>
                        <a:rPr lang="en-US" sz="1000" b="0" i="0" u="none" strike="noStrike" dirty="0">
                          <a:solidFill>
                            <a:srgbClr val="000000"/>
                          </a:solidFill>
                          <a:effectLst/>
                          <a:latin typeface="Calibri" panose="020F0502020204030204" pitchFamily="34" charset="0"/>
                        </a:rPr>
                        <a:t>Task 1 : Review proposals to add new species or change the listing status of species</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l" fontAlgn="ctr"/>
                      <a:r>
                        <a:rPr lang="fr-FR" sz="1000" b="0" i="0" u="none" strike="noStrike">
                          <a:solidFill>
                            <a:srgbClr val="000000"/>
                          </a:solidFill>
                          <a:effectLst/>
                          <a:latin typeface="Calibri" panose="020F0502020204030204" pitchFamily="34" charset="0"/>
                        </a:rPr>
                        <a:t>States submit their proposals</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CE4D6"/>
                    </a:solidFill>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CE4D6"/>
                    </a:solidFill>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CE4D6"/>
                    </a:solidFill>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CE4D6"/>
                    </a:solidFill>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CE4D6"/>
                    </a:solidFill>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CE4D6"/>
                    </a:solidFill>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CE4D6"/>
                    </a:solidFill>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CE4D6"/>
                    </a:solidFill>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CE4D6"/>
                    </a:solidFill>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w="6350" cap="flat" cmpd="sng" algn="ctr">
                      <a:solidFill>
                        <a:srgbClr val="BFBFB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CE4D6"/>
                    </a:solidFill>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CE4D6"/>
                    </a:solidFill>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w="6350" cap="flat" cmpd="sng" algn="ctr">
                      <a:solidFill>
                        <a:srgbClr val="BFBFB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985925008"/>
                  </a:ext>
                </a:extLst>
              </a:tr>
              <a:tr h="298745">
                <a:tc vMerge="1">
                  <a:txBody>
                    <a:bodyPr/>
                    <a:lstStyle/>
                    <a:p>
                      <a:endParaRPr lang="fr-FR"/>
                    </a:p>
                  </a:txBody>
                  <a:tcPr/>
                </a:tc>
                <a:tc vMerge="1">
                  <a:txBody>
                    <a:bodyPr/>
                    <a:lstStyle/>
                    <a:p>
                      <a:endParaRPr lang="fr-FR"/>
                    </a:p>
                  </a:txBody>
                  <a:tcPr/>
                </a:tc>
                <a:tc>
                  <a:txBody>
                    <a:bodyPr/>
                    <a:lstStyle/>
                    <a:p>
                      <a:pPr algn="l" fontAlgn="ctr"/>
                      <a:r>
                        <a:rPr lang="en-US" sz="1000" b="0" i="0" u="none" strike="noStrike" dirty="0">
                          <a:solidFill>
                            <a:srgbClr val="000000"/>
                          </a:solidFill>
                          <a:effectLst/>
                          <a:latin typeface="Calibri" panose="020F0502020204030204" pitchFamily="34" charset="0"/>
                        </a:rPr>
                        <a:t>Experts complete the evaluation form</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CE4D6"/>
                    </a:solidFill>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w="6350" cap="flat" cmpd="sng" algn="ctr">
                      <a:solidFill>
                        <a:srgbClr val="BFBFB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fr-FR" sz="400" b="0" i="0" u="none" strike="noStrike" dirty="0">
                          <a:solidFill>
                            <a:srgbClr val="000000"/>
                          </a:solidFill>
                          <a:effectLst/>
                          <a:latin typeface="Calibri" panose="020F0502020204030204" pitchFamily="34" charset="0"/>
                        </a:rPr>
                        <a:t>STAC-4</a:t>
                      </a:r>
                    </a:p>
                  </a:txBody>
                  <a:tcPr marL="3703" marR="3703" marT="370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CE4D6"/>
                    </a:solidFill>
                  </a:tcPr>
                </a:tc>
                <a:tc>
                  <a:txBody>
                    <a:bodyPr/>
                    <a:lstStyle/>
                    <a:p>
                      <a:pPr algn="l" fontAlgn="ctr"/>
                      <a:r>
                        <a:rPr lang="fr-FR" sz="400" b="0" i="0" u="none" strike="noStrike" dirty="0">
                          <a:solidFill>
                            <a:srgbClr val="000000"/>
                          </a:solidFill>
                          <a:effectLst/>
                          <a:latin typeface="Calibri" panose="020F0502020204030204" pitchFamily="34" charset="0"/>
                        </a:rPr>
                        <a:t> </a:t>
                      </a:r>
                    </a:p>
                  </a:txBody>
                  <a:tcPr marL="3703" marR="3703" marT="3703" marB="0" anchor="ctr">
                    <a:lnL w="6350" cap="flat" cmpd="sng" algn="ctr">
                      <a:solidFill>
                        <a:srgbClr val="BFBFB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2906809669"/>
                  </a:ext>
                </a:extLst>
              </a:tr>
              <a:tr h="298745">
                <a:tc vMerge="1">
                  <a:txBody>
                    <a:bodyPr/>
                    <a:lstStyle/>
                    <a:p>
                      <a:endParaRPr lang="fr-FR"/>
                    </a:p>
                  </a:txBody>
                  <a:tcPr/>
                </a:tc>
                <a:tc vMerge="1">
                  <a:txBody>
                    <a:bodyPr/>
                    <a:lstStyle/>
                    <a:p>
                      <a:endParaRPr lang="fr-FR"/>
                    </a:p>
                  </a:txBody>
                  <a:tcPr/>
                </a:tc>
                <a:tc>
                  <a:txBody>
                    <a:bodyPr/>
                    <a:lstStyle/>
                    <a:p>
                      <a:pPr algn="l" fontAlgn="ctr"/>
                      <a:r>
                        <a:rPr lang="en-US" sz="1000" b="0" i="0" u="none" strike="noStrike">
                          <a:solidFill>
                            <a:srgbClr val="000000"/>
                          </a:solidFill>
                          <a:effectLst/>
                          <a:latin typeface="Calibri" panose="020F0502020204030204" pitchFamily="34" charset="0"/>
                        </a:rPr>
                        <a:t>WG meets to validate the evaluations of the proposals</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w="6350" cap="flat" cmpd="sng" algn="ctr">
                      <a:solidFill>
                        <a:srgbClr val="BFBFB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w="6350" cap="flat" cmpd="sng" algn="ctr">
                      <a:solidFill>
                        <a:srgbClr val="BFBFB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extLst>
                  <a:ext uri="{0D108BD9-81ED-4DB2-BD59-A6C34878D82A}">
                    <a16:rowId xmlns:a16="http://schemas.microsoft.com/office/drawing/2014/main" val="1625516795"/>
                  </a:ext>
                </a:extLst>
              </a:tr>
              <a:tr h="446324">
                <a:tc vMerge="1">
                  <a:txBody>
                    <a:bodyPr/>
                    <a:lstStyle/>
                    <a:p>
                      <a:endParaRPr lang="fr-FR"/>
                    </a:p>
                  </a:txBody>
                  <a:tcPr/>
                </a:tc>
                <a:tc rowSpan="2">
                  <a:txBody>
                    <a:bodyPr/>
                    <a:lstStyle/>
                    <a:p>
                      <a:pPr algn="l" fontAlgn="ctr"/>
                      <a:r>
                        <a:rPr lang="en-US" sz="1000" b="0" i="0" u="none" strike="noStrike" dirty="0">
                          <a:solidFill>
                            <a:srgbClr val="000000"/>
                          </a:solidFill>
                          <a:effectLst/>
                          <a:latin typeface="Calibri" panose="020F0502020204030204" pitchFamily="34" charset="0"/>
                        </a:rPr>
                        <a:t>Task 2 : assist the Secretariat and SPAW-RAC with implementation of  recommendations for the conservation of Sawfishes</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l" fontAlgn="ctr"/>
                      <a:r>
                        <a:rPr lang="en-US" sz="1000" b="0" i="0" u="none" strike="noStrike">
                          <a:solidFill>
                            <a:srgbClr val="000000"/>
                          </a:solidFill>
                          <a:effectLst/>
                          <a:latin typeface="Calibri" panose="020F0502020204030204" pitchFamily="34" charset="0"/>
                        </a:rPr>
                        <a:t>Meeting of experts interested in participating or leading the task to organize the work</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a:noFill/>
                    </a:lnL>
                    <a:lnR>
                      <a:noFill/>
                    </a:lnR>
                    <a:lnT w="6350" cap="flat" cmpd="sng" algn="ctr">
                      <a:solidFill>
                        <a:srgbClr val="000000"/>
                      </a:solidFill>
                      <a:prstDash val="solid"/>
                      <a:round/>
                      <a:headEnd type="none" w="med" len="med"/>
                      <a:tailEnd type="none" w="med" len="med"/>
                    </a:lnT>
                    <a:lnB>
                      <a:noFill/>
                    </a:lnB>
                    <a:solidFill>
                      <a:srgbClr val="F4B084"/>
                    </a:solidFill>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a:noFill/>
                    </a:lnL>
                    <a:lnR>
                      <a:noFill/>
                    </a:lnR>
                    <a:lnT w="6350" cap="flat" cmpd="sng" algn="ctr">
                      <a:solidFill>
                        <a:srgbClr val="000000"/>
                      </a:solidFill>
                      <a:prstDash val="solid"/>
                      <a:round/>
                      <a:headEnd type="none" w="med" len="med"/>
                      <a:tailEnd type="none" w="med" len="med"/>
                    </a:lnT>
                    <a:lnB>
                      <a:noFill/>
                    </a:lnB>
                    <a:solidFill>
                      <a:srgbClr val="F4B084"/>
                    </a:solidFill>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a:noFill/>
                    </a:lnL>
                    <a:lnR>
                      <a:noFill/>
                    </a:lnR>
                    <a:lnT w="6350" cap="flat" cmpd="sng" algn="ctr">
                      <a:solidFill>
                        <a:srgbClr val="000000"/>
                      </a:solidFill>
                      <a:prstDash val="solid"/>
                      <a:round/>
                      <a:headEnd type="none" w="med" len="med"/>
                      <a:tailEnd type="none" w="med" len="med"/>
                    </a:lnT>
                    <a:lnB>
                      <a:noFill/>
                    </a:lnB>
                    <a:solidFill>
                      <a:srgbClr val="F4B084"/>
                    </a:solidFill>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a:noFill/>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4B084"/>
                    </a:solidFill>
                  </a:tcPr>
                </a:tc>
                <a:tc>
                  <a:txBody>
                    <a:bodyPr/>
                    <a:lstStyle/>
                    <a:p>
                      <a:pPr algn="l" fontAlgn="ctr"/>
                      <a:endParaRPr lang="fr-FR" sz="400" b="0" i="0" u="none" strike="noStrike">
                        <a:solidFill>
                          <a:srgbClr val="000000"/>
                        </a:solidFill>
                        <a:effectLst/>
                        <a:latin typeface="Calibri" panose="020F0502020204030204" pitchFamily="34" charset="0"/>
                      </a:endParaRPr>
                    </a:p>
                  </a:txBody>
                  <a:tcPr marL="3703" marR="3703" marT="370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w="6350" cap="flat" cmpd="sng" algn="ctr">
                      <a:solidFill>
                        <a:srgbClr val="BFBFB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2496858823"/>
                  </a:ext>
                </a:extLst>
              </a:tr>
              <a:tr h="214766">
                <a:tc vMerge="1">
                  <a:txBody>
                    <a:bodyPr/>
                    <a:lstStyle/>
                    <a:p>
                      <a:endParaRPr lang="fr-FR"/>
                    </a:p>
                  </a:txBody>
                  <a:tcPr/>
                </a:tc>
                <a:tc vMerge="1">
                  <a:txBody>
                    <a:bodyPr/>
                    <a:lstStyle/>
                    <a:p>
                      <a:endParaRPr lang="fr-FR"/>
                    </a:p>
                  </a:txBody>
                  <a:tcPr/>
                </a:tc>
                <a:tc>
                  <a:txBody>
                    <a:bodyPr/>
                    <a:lstStyle/>
                    <a:p>
                      <a:pPr algn="l" fontAlgn="ctr"/>
                      <a:r>
                        <a:rPr lang="fr-FR" sz="1000" b="0" i="0" u="none" strike="noStrike">
                          <a:solidFill>
                            <a:srgbClr val="000000"/>
                          </a:solidFill>
                          <a:effectLst/>
                          <a:latin typeface="Calibri" panose="020F0502020204030204" pitchFamily="34" charset="0"/>
                        </a:rPr>
                        <a:t>CP needs survey</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a:noFill/>
                    </a:lnL>
                    <a:lnR>
                      <a:noFill/>
                    </a:lnR>
                    <a:lnT>
                      <a:noFill/>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a:noFill/>
                    </a:lnL>
                    <a:lnR>
                      <a:noFill/>
                    </a:lnR>
                    <a:lnT>
                      <a:noFill/>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a:noFill/>
                    </a:lnL>
                    <a:lnR>
                      <a:noFill/>
                    </a:lnR>
                    <a:lnT>
                      <a:noFill/>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a:noFill/>
                    </a:lnL>
                    <a:lnR>
                      <a:noFill/>
                    </a:lnR>
                    <a:lnT>
                      <a:noFill/>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a:noFill/>
                    </a:lnL>
                    <a:lnR>
                      <a:noFill/>
                    </a:lnR>
                    <a:lnT>
                      <a:noFill/>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a:noFill/>
                    </a:lnL>
                    <a:lnR>
                      <a:noFill/>
                    </a:lnR>
                    <a:lnT>
                      <a:noFill/>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a:noFill/>
                    </a:lnL>
                    <a:lnR>
                      <a:noFill/>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a:noFill/>
                    </a:lnL>
                    <a:lnR w="6350" cap="flat" cmpd="sng" algn="ctr">
                      <a:solidFill>
                        <a:srgbClr val="BFBFBF"/>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05735994"/>
                  </a:ext>
                </a:extLst>
              </a:tr>
              <a:tr h="298745">
                <a:tc vMerge="1">
                  <a:txBody>
                    <a:bodyPr/>
                    <a:lstStyle/>
                    <a:p>
                      <a:endParaRPr lang="fr-FR"/>
                    </a:p>
                  </a:txBody>
                  <a:tcPr/>
                </a:tc>
                <a:tc rowSpan="6">
                  <a:txBody>
                    <a:bodyPr/>
                    <a:lstStyle/>
                    <a:p>
                      <a:pPr algn="l" fontAlgn="ctr"/>
                      <a:r>
                        <a:rPr lang="en-US" sz="1000" b="0" i="0" u="none" strike="noStrike">
                          <a:solidFill>
                            <a:srgbClr val="000000"/>
                          </a:solidFill>
                          <a:effectLst/>
                          <a:latin typeface="Calibri" panose="020F0502020204030204" pitchFamily="34" charset="0"/>
                        </a:rPr>
                        <a:t>Task 3 : Submission to the next STAC meeting to consider opportunities to improve MPA management and protection for Nassau grouper, including in SPAW-listed MPAs</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l" fontAlgn="ctr"/>
                      <a:r>
                        <a:rPr lang="en-US" sz="1000" b="0" i="0" u="none" strike="noStrike">
                          <a:solidFill>
                            <a:srgbClr val="000000"/>
                          </a:solidFill>
                          <a:effectLst/>
                          <a:latin typeface="Calibri" panose="020F0502020204030204" pitchFamily="34" charset="0"/>
                        </a:rPr>
                        <a:t>Meeting of experts interested in contributing to the task</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4B084"/>
                    </a:solidFill>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4B084"/>
                    </a:solidFill>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w="6350" cap="flat" cmpd="sng" algn="ctr">
                      <a:solidFill>
                        <a:srgbClr val="BFBFB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w="6350" cap="flat" cmpd="sng" algn="ctr">
                      <a:solidFill>
                        <a:srgbClr val="BFBFB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309389576"/>
                  </a:ext>
                </a:extLst>
              </a:tr>
              <a:tr h="214766">
                <a:tc vMerge="1">
                  <a:txBody>
                    <a:bodyPr/>
                    <a:lstStyle/>
                    <a:p>
                      <a:endParaRPr lang="fr-FR"/>
                    </a:p>
                  </a:txBody>
                  <a:tcPr/>
                </a:tc>
                <a:tc vMerge="1">
                  <a:txBody>
                    <a:bodyPr/>
                    <a:lstStyle/>
                    <a:p>
                      <a:endParaRPr lang="fr-FR"/>
                    </a:p>
                  </a:txBody>
                  <a:tcPr/>
                </a:tc>
                <a:tc>
                  <a:txBody>
                    <a:bodyPr/>
                    <a:lstStyle/>
                    <a:p>
                      <a:pPr algn="l" fontAlgn="ctr"/>
                      <a:r>
                        <a:rPr lang="fr-FR" sz="1000" b="0" i="0" u="none" strike="noStrike" dirty="0" err="1">
                          <a:solidFill>
                            <a:srgbClr val="000000"/>
                          </a:solidFill>
                          <a:effectLst/>
                          <a:latin typeface="Calibri" panose="020F0502020204030204" pitchFamily="34" charset="0"/>
                        </a:rPr>
                        <a:t>Working</a:t>
                      </a:r>
                      <a:r>
                        <a:rPr lang="fr-FR" sz="1000" b="0" i="0" u="none" strike="noStrike" dirty="0">
                          <a:solidFill>
                            <a:srgbClr val="000000"/>
                          </a:solidFill>
                          <a:effectLst/>
                          <a:latin typeface="Calibri" panose="020F0502020204030204" pitchFamily="34" charset="0"/>
                        </a:rPr>
                        <a:t> on first draft</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CE4D6"/>
                    </a:solidFill>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CE4D6"/>
                    </a:solidFill>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CE4D6"/>
                    </a:solidFill>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CE4D6"/>
                    </a:solidFill>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CE4D6"/>
                    </a:solidFill>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CE4D6"/>
                    </a:solidFill>
                  </a:tcPr>
                </a:tc>
                <a:tc>
                  <a:txBody>
                    <a:bodyPr/>
                    <a:lstStyle/>
                    <a:p>
                      <a:pPr algn="l" fontAlgn="ctr"/>
                      <a:endParaRPr lang="fr-FR" sz="400" b="0" i="0" u="none" strike="noStrike">
                        <a:solidFill>
                          <a:srgbClr val="000000"/>
                        </a:solidFill>
                        <a:effectLst/>
                        <a:latin typeface="Calibri" panose="020F0502020204030204" pitchFamily="34" charset="0"/>
                      </a:endParaRPr>
                    </a:p>
                  </a:txBody>
                  <a:tcPr marL="3703" marR="3703" marT="370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w="6350" cap="flat" cmpd="sng" algn="ctr">
                      <a:solidFill>
                        <a:srgbClr val="BFBFB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a:noFill/>
                    </a:lnB>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20560165"/>
                  </a:ext>
                </a:extLst>
              </a:tr>
              <a:tr h="298745">
                <a:tc vMerge="1">
                  <a:txBody>
                    <a:bodyPr/>
                    <a:lstStyle/>
                    <a:p>
                      <a:endParaRPr lang="fr-FR"/>
                    </a:p>
                  </a:txBody>
                  <a:tcPr/>
                </a:tc>
                <a:tc vMerge="1">
                  <a:txBody>
                    <a:bodyPr/>
                    <a:lstStyle/>
                    <a:p>
                      <a:endParaRPr lang="fr-FR"/>
                    </a:p>
                  </a:txBody>
                  <a:tcPr/>
                </a:tc>
                <a:tc>
                  <a:txBody>
                    <a:bodyPr/>
                    <a:lstStyle/>
                    <a:p>
                      <a:pPr algn="l" fontAlgn="ctr"/>
                      <a:r>
                        <a:rPr lang="en-US" sz="1000" b="0" i="0" u="none" strike="noStrike" dirty="0">
                          <a:solidFill>
                            <a:srgbClr val="000000"/>
                          </a:solidFill>
                          <a:effectLst/>
                          <a:latin typeface="Calibri" panose="020F0502020204030204" pitchFamily="34" charset="0"/>
                        </a:rPr>
                        <a:t>Experts submit their proposals to the whole species WG</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endParaRPr lang="fr-FR" sz="400" b="0" i="0" u="none" strike="noStrike">
                        <a:solidFill>
                          <a:srgbClr val="000000"/>
                        </a:solidFill>
                        <a:effectLst/>
                        <a:latin typeface="Calibri" panose="020F0502020204030204" pitchFamily="34" charset="0"/>
                      </a:endParaRPr>
                    </a:p>
                  </a:txBody>
                  <a:tcPr marL="3703" marR="3703" marT="3703" marB="0" anchor="ctr">
                    <a:lnL w="6350" cap="flat" cmpd="sng"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a:noFill/>
                    </a:lnB>
                  </a:tcPr>
                </a:tc>
                <a:tc>
                  <a:txBody>
                    <a:bodyPr/>
                    <a:lstStyle/>
                    <a:p>
                      <a:pPr algn="l" fontAlgn="ctr"/>
                      <a:endParaRPr lang="fr-FR" sz="400" b="0" i="0" u="none" strike="noStrike">
                        <a:solidFill>
                          <a:srgbClr val="000000"/>
                        </a:solidFill>
                        <a:effectLst/>
                        <a:latin typeface="Calibri" panose="020F0502020204030204" pitchFamily="34" charset="0"/>
                      </a:endParaRPr>
                    </a:p>
                  </a:txBody>
                  <a:tcPr marL="3703" marR="3703" marT="3703"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endParaRPr lang="fr-FR" sz="400" b="0" i="0" u="none" strike="noStrike">
                        <a:solidFill>
                          <a:srgbClr val="000000"/>
                        </a:solidFill>
                        <a:effectLst/>
                        <a:latin typeface="Calibri" panose="020F0502020204030204" pitchFamily="34" charset="0"/>
                      </a:endParaRPr>
                    </a:p>
                  </a:txBody>
                  <a:tcPr marL="3703" marR="3703" marT="3703" marB="0" anchor="ctr">
                    <a:lnL>
                      <a:noFill/>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a:noFill/>
                    </a:lnB>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4B084"/>
                    </a:solidFill>
                  </a:tcPr>
                </a:tc>
                <a:tc>
                  <a:txBody>
                    <a:bodyPr/>
                    <a:lstStyle/>
                    <a:p>
                      <a:pPr algn="l" fontAlgn="ctr"/>
                      <a:endParaRPr lang="fr-FR" sz="400" b="0" i="0" u="none" strike="noStrike">
                        <a:solidFill>
                          <a:srgbClr val="000000"/>
                        </a:solidFill>
                        <a:effectLst/>
                        <a:latin typeface="Calibri" panose="020F0502020204030204" pitchFamily="34" charset="0"/>
                      </a:endParaRPr>
                    </a:p>
                  </a:txBody>
                  <a:tcPr marL="3703" marR="3703" marT="3703" marB="0" anchor="ctr">
                    <a:lnL w="6350" cap="flat" cmpd="sng"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a:noFill/>
                    </a:lnL>
                    <a:lnR w="6350" cap="flat" cmpd="sng" algn="ctr">
                      <a:solidFill>
                        <a:srgbClr val="000000"/>
                      </a:solidFill>
                      <a:prstDash val="solid"/>
                      <a:round/>
                      <a:headEnd type="none" w="med" len="med"/>
                      <a:tailEnd type="none" w="med" len="med"/>
                    </a:lnR>
                    <a:lnT>
                      <a:noFill/>
                    </a:lnT>
                    <a:lnB w="6350" cap="flat" cmpd="sng" algn="ctr">
                      <a:solidFill>
                        <a:srgbClr val="BFBFBF"/>
                      </a:solidFill>
                      <a:prstDash val="solid"/>
                      <a:round/>
                      <a:headEnd type="none" w="med" len="med"/>
                      <a:tailEnd type="none" w="med" len="med"/>
                    </a:lnB>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endParaRPr lang="fr-FR" sz="400" b="0" i="0" u="none" strike="noStrike">
                        <a:solidFill>
                          <a:srgbClr val="000000"/>
                        </a:solidFill>
                        <a:effectLst/>
                        <a:latin typeface="Calibri" panose="020F0502020204030204" pitchFamily="34" charset="0"/>
                      </a:endParaRPr>
                    </a:p>
                  </a:txBody>
                  <a:tcPr marL="3703" marR="3703" marT="370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a:noFill/>
                    </a:lnB>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2428457767"/>
                  </a:ext>
                </a:extLst>
              </a:tr>
              <a:tr h="214766">
                <a:tc vMerge="1">
                  <a:txBody>
                    <a:bodyPr/>
                    <a:lstStyle/>
                    <a:p>
                      <a:endParaRPr lang="fr-FR"/>
                    </a:p>
                  </a:txBody>
                  <a:tcPr/>
                </a:tc>
                <a:tc vMerge="1">
                  <a:txBody>
                    <a:bodyPr/>
                    <a:lstStyle/>
                    <a:p>
                      <a:endParaRPr lang="fr-FR"/>
                    </a:p>
                  </a:txBody>
                  <a:tcPr/>
                </a:tc>
                <a:tc>
                  <a:txBody>
                    <a:bodyPr/>
                    <a:lstStyle/>
                    <a:p>
                      <a:pPr algn="l" fontAlgn="ctr"/>
                      <a:r>
                        <a:rPr lang="fr-FR" sz="1000" b="0" i="0" u="none" strike="noStrike">
                          <a:solidFill>
                            <a:srgbClr val="000000"/>
                          </a:solidFill>
                          <a:effectLst/>
                          <a:latin typeface="Calibri" panose="020F0502020204030204" pitchFamily="34" charset="0"/>
                        </a:rPr>
                        <a:t>Review of the proposal</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endParaRPr lang="fr-FR" sz="400" b="0" i="0" u="none" strike="noStrike">
                        <a:solidFill>
                          <a:srgbClr val="000000"/>
                        </a:solidFill>
                        <a:effectLst/>
                        <a:latin typeface="Calibri" panose="020F0502020204030204" pitchFamily="34" charset="0"/>
                      </a:endParaRPr>
                    </a:p>
                  </a:txBody>
                  <a:tcPr marL="3703" marR="3703" marT="370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w="6350" cap="flat" cmpd="sng" algn="ctr">
                      <a:solidFill>
                        <a:srgbClr val="BFBFBF"/>
                      </a:solidFill>
                      <a:prstDash val="solid"/>
                      <a:round/>
                      <a:headEnd type="none" w="med" len="med"/>
                      <a:tailEnd type="none" w="med" len="med"/>
                    </a:lnB>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endParaRPr lang="fr-FR" sz="400" b="0" i="0" u="none" strike="noStrike">
                        <a:solidFill>
                          <a:srgbClr val="000000"/>
                        </a:solidFill>
                        <a:effectLst/>
                        <a:latin typeface="Calibri" panose="020F0502020204030204" pitchFamily="34" charset="0"/>
                      </a:endParaRPr>
                    </a:p>
                  </a:txBody>
                  <a:tcPr marL="3703" marR="3703" marT="3703" marB="0" anchor="ctr">
                    <a:lnL w="6350" cap="flat" cmpd="sng" algn="ctr">
                      <a:solidFill>
                        <a:srgbClr val="BFBFBF"/>
                      </a:solidFill>
                      <a:prstDash val="solid"/>
                      <a:round/>
                      <a:headEnd type="none" w="med" len="med"/>
                      <a:tailEnd type="none" w="med" len="med"/>
                    </a:lnL>
                    <a:lnR>
                      <a:noFill/>
                    </a:lnR>
                    <a:lnT>
                      <a:noFill/>
                    </a:lnT>
                    <a:lnB w="6350" cap="flat" cmpd="sng" algn="ctr">
                      <a:solidFill>
                        <a:srgbClr val="BFBFBF"/>
                      </a:solidFill>
                      <a:prstDash val="solid"/>
                      <a:round/>
                      <a:headEnd type="none" w="med" len="med"/>
                      <a:tailEnd type="none" w="med" len="med"/>
                    </a:lnB>
                  </a:tcPr>
                </a:tc>
                <a:tc>
                  <a:txBody>
                    <a:bodyPr/>
                    <a:lstStyle/>
                    <a:p>
                      <a:pPr algn="l" fontAlgn="ctr"/>
                      <a:endParaRPr lang="fr-FR" sz="400" b="0" i="0" u="none" strike="noStrike">
                        <a:solidFill>
                          <a:srgbClr val="000000"/>
                        </a:solidFill>
                        <a:effectLst/>
                        <a:latin typeface="Calibri" panose="020F0502020204030204" pitchFamily="34" charset="0"/>
                      </a:endParaRPr>
                    </a:p>
                  </a:txBody>
                  <a:tcPr marL="3703" marR="3703" marT="3703" marB="0" anchor="ctr">
                    <a:lnL>
                      <a:noFill/>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CE4D6"/>
                    </a:solidFill>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w="6350" cap="flat" cmpd="sng" algn="ctr">
                      <a:solidFill>
                        <a:srgbClr val="BFBFB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CE4D6"/>
                    </a:solidFill>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endParaRPr lang="fr-FR" sz="400" b="0" i="0" u="none" strike="noStrike">
                        <a:solidFill>
                          <a:srgbClr val="000000"/>
                        </a:solidFill>
                        <a:effectLst/>
                        <a:latin typeface="Calibri" panose="020F0502020204030204" pitchFamily="34" charset="0"/>
                      </a:endParaRPr>
                    </a:p>
                  </a:txBody>
                  <a:tcPr marL="3703" marR="3703" marT="370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w="6350" cap="flat" cmpd="sng" algn="ctr">
                      <a:solidFill>
                        <a:srgbClr val="BFBFBF"/>
                      </a:solidFill>
                      <a:prstDash val="solid"/>
                      <a:round/>
                      <a:headEnd type="none" w="med" len="med"/>
                      <a:tailEnd type="none" w="med" len="med"/>
                    </a:lnB>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2657870728"/>
                  </a:ext>
                </a:extLst>
              </a:tr>
              <a:tr h="298745">
                <a:tc vMerge="1">
                  <a:txBody>
                    <a:bodyPr/>
                    <a:lstStyle/>
                    <a:p>
                      <a:endParaRPr lang="fr-FR"/>
                    </a:p>
                  </a:txBody>
                  <a:tcPr/>
                </a:tc>
                <a:tc vMerge="1">
                  <a:txBody>
                    <a:bodyPr/>
                    <a:lstStyle/>
                    <a:p>
                      <a:endParaRPr lang="fr-FR"/>
                    </a:p>
                  </a:txBody>
                  <a:tcPr/>
                </a:tc>
                <a:tc>
                  <a:txBody>
                    <a:bodyPr/>
                    <a:lstStyle/>
                    <a:p>
                      <a:pPr algn="l" fontAlgn="ctr"/>
                      <a:r>
                        <a:rPr lang="en-US" sz="1000" b="0" i="0" u="none" strike="noStrike" dirty="0">
                          <a:solidFill>
                            <a:srgbClr val="000000"/>
                          </a:solidFill>
                          <a:effectLst/>
                          <a:latin typeface="Calibri" panose="020F0502020204030204" pitchFamily="34" charset="0"/>
                        </a:rPr>
                        <a:t>Species WG meetings to validate the proposal</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fr-FR" sz="400" b="1" i="0" u="none" strike="noStrike">
                          <a:solidFill>
                            <a:srgbClr val="000000"/>
                          </a:solidFill>
                          <a:effectLst/>
                          <a:latin typeface="Calibri" panose="020F0502020204030204" pitchFamily="34" charset="0"/>
                        </a:rPr>
                        <a:t> </a:t>
                      </a:r>
                    </a:p>
                  </a:txBody>
                  <a:tcPr marL="3703" marR="3703" marT="370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endParaRPr lang="fr-FR" sz="400" b="0" i="0" u="none" strike="noStrike">
                        <a:solidFill>
                          <a:srgbClr val="000000"/>
                        </a:solidFill>
                        <a:effectLst/>
                        <a:latin typeface="Calibri" panose="020F0502020204030204" pitchFamily="34" charset="0"/>
                      </a:endParaRPr>
                    </a:p>
                  </a:txBody>
                  <a:tcPr marL="3703" marR="3703" marT="370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4B084"/>
                    </a:solidFill>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840451280"/>
                  </a:ext>
                </a:extLst>
              </a:tr>
              <a:tr h="214766">
                <a:tc vMerge="1">
                  <a:txBody>
                    <a:bodyPr/>
                    <a:lstStyle/>
                    <a:p>
                      <a:endParaRPr lang="fr-FR"/>
                    </a:p>
                  </a:txBody>
                  <a:tcPr/>
                </a:tc>
                <a:tc vMerge="1">
                  <a:txBody>
                    <a:bodyPr/>
                    <a:lstStyle/>
                    <a:p>
                      <a:endParaRPr lang="fr-FR"/>
                    </a:p>
                  </a:txBody>
                  <a:tcPr/>
                </a:tc>
                <a:tc>
                  <a:txBody>
                    <a:bodyPr/>
                    <a:lstStyle/>
                    <a:p>
                      <a:pPr algn="l" fontAlgn="ctr"/>
                      <a:r>
                        <a:rPr lang="fr-FR" sz="1000" b="0" i="0" u="none" strike="noStrike">
                          <a:solidFill>
                            <a:srgbClr val="000000"/>
                          </a:solidFill>
                          <a:effectLst/>
                          <a:latin typeface="Calibri" panose="020F0502020204030204" pitchFamily="34" charset="0"/>
                        </a:rPr>
                        <a:t>Final version of proposals</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w="6350" cap="flat" cmpd="sng" algn="ctr">
                      <a:solidFill>
                        <a:srgbClr val="BFBFB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w="6350" cap="flat" cmpd="sng" algn="ctr">
                      <a:solidFill>
                        <a:srgbClr val="000000"/>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a:noFill/>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1913632"/>
                  </a:ext>
                </a:extLst>
              </a:tr>
              <a:tr h="298745">
                <a:tc vMerge="1">
                  <a:txBody>
                    <a:bodyPr/>
                    <a:lstStyle/>
                    <a:p>
                      <a:endParaRPr lang="fr-FR"/>
                    </a:p>
                  </a:txBody>
                  <a:tcPr/>
                </a:tc>
                <a:tc rowSpan="6">
                  <a:txBody>
                    <a:bodyPr/>
                    <a:lstStyle/>
                    <a:p>
                      <a:pPr algn="l" fontAlgn="ctr"/>
                      <a:r>
                        <a:rPr lang="en-US" sz="1000" b="0" i="0" u="none" strike="noStrike">
                          <a:solidFill>
                            <a:srgbClr val="000000"/>
                          </a:solidFill>
                          <a:effectLst/>
                          <a:latin typeface="Calibri" panose="020F0502020204030204" pitchFamily="34" charset="0"/>
                        </a:rPr>
                        <a:t>Task 4: prioritized recommendations for the conservation and management of parrotfish in the Caribbean</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l" fontAlgn="ctr"/>
                      <a:r>
                        <a:rPr lang="en-US" sz="1000" b="0" i="0" u="none" strike="noStrike" dirty="0">
                          <a:solidFill>
                            <a:srgbClr val="000000"/>
                          </a:solidFill>
                          <a:effectLst/>
                          <a:latin typeface="Calibri" panose="020F0502020204030204" pitchFamily="34" charset="0"/>
                        </a:rPr>
                        <a:t>Meeting of experts interested in contributing to the task</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4B084"/>
                    </a:solidFill>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4B084"/>
                    </a:solidFill>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4B084"/>
                    </a:solidFill>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4B084"/>
                    </a:solidFill>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w="6350" cap="flat" cmpd="sng" algn="ctr">
                      <a:solidFill>
                        <a:srgbClr val="BFBFB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w="6350" cap="flat" cmpd="sng" algn="ctr">
                      <a:solidFill>
                        <a:srgbClr val="BFBFB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04995890"/>
                  </a:ext>
                </a:extLst>
              </a:tr>
              <a:tr h="214766">
                <a:tc vMerge="1">
                  <a:txBody>
                    <a:bodyPr/>
                    <a:lstStyle/>
                    <a:p>
                      <a:endParaRPr lang="fr-FR"/>
                    </a:p>
                  </a:txBody>
                  <a:tcPr/>
                </a:tc>
                <a:tc vMerge="1">
                  <a:txBody>
                    <a:bodyPr/>
                    <a:lstStyle/>
                    <a:p>
                      <a:endParaRPr lang="fr-FR"/>
                    </a:p>
                  </a:txBody>
                  <a:tcPr/>
                </a:tc>
                <a:tc>
                  <a:txBody>
                    <a:bodyPr/>
                    <a:lstStyle/>
                    <a:p>
                      <a:pPr algn="l" fontAlgn="ctr"/>
                      <a:r>
                        <a:rPr lang="fr-FR" sz="1000" b="0" i="0" u="none" strike="noStrike" dirty="0" err="1">
                          <a:solidFill>
                            <a:srgbClr val="000000"/>
                          </a:solidFill>
                          <a:effectLst/>
                          <a:latin typeface="Calibri" panose="020F0502020204030204" pitchFamily="34" charset="0"/>
                        </a:rPr>
                        <a:t>Working</a:t>
                      </a:r>
                      <a:r>
                        <a:rPr lang="fr-FR" sz="1000" b="0" i="0" u="none" strike="noStrike" dirty="0">
                          <a:solidFill>
                            <a:srgbClr val="000000"/>
                          </a:solidFill>
                          <a:effectLst/>
                          <a:latin typeface="Calibri" panose="020F0502020204030204" pitchFamily="34" charset="0"/>
                        </a:rPr>
                        <a:t> on first draft</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CE4D6"/>
                    </a:solidFill>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CE4D6"/>
                    </a:solidFill>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CE4D6"/>
                    </a:solidFill>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CE4D6"/>
                    </a:solidFill>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CE4D6"/>
                    </a:solidFill>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CE4D6"/>
                    </a:solidFill>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CE4D6"/>
                    </a:solidFill>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w="6350" cap="flat" cmpd="sng" algn="ctr">
                      <a:solidFill>
                        <a:srgbClr val="BFBFB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a:noFill/>
                    </a:lnB>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4217251482"/>
                  </a:ext>
                </a:extLst>
              </a:tr>
              <a:tr h="298745">
                <a:tc vMerge="1">
                  <a:txBody>
                    <a:bodyPr/>
                    <a:lstStyle/>
                    <a:p>
                      <a:endParaRPr lang="fr-FR"/>
                    </a:p>
                  </a:txBody>
                  <a:tcPr/>
                </a:tc>
                <a:tc vMerge="1">
                  <a:txBody>
                    <a:bodyPr/>
                    <a:lstStyle/>
                    <a:p>
                      <a:endParaRPr lang="fr-FR"/>
                    </a:p>
                  </a:txBody>
                  <a:tcPr/>
                </a:tc>
                <a:tc>
                  <a:txBody>
                    <a:bodyPr/>
                    <a:lstStyle/>
                    <a:p>
                      <a:pPr algn="l" fontAlgn="ctr"/>
                      <a:r>
                        <a:rPr lang="en-US" sz="1000" b="0" i="0" u="none" strike="noStrike" dirty="0">
                          <a:solidFill>
                            <a:srgbClr val="000000"/>
                          </a:solidFill>
                          <a:effectLst/>
                          <a:latin typeface="Calibri" panose="020F0502020204030204" pitchFamily="34" charset="0"/>
                        </a:rPr>
                        <a:t>Experts submit their proposals to the whole species WG</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endParaRPr lang="fr-FR" sz="400" b="0" i="0" u="none" strike="noStrike">
                        <a:solidFill>
                          <a:srgbClr val="000000"/>
                        </a:solidFill>
                        <a:effectLst/>
                        <a:latin typeface="Calibri" panose="020F0502020204030204" pitchFamily="34" charset="0"/>
                      </a:endParaRPr>
                    </a:p>
                  </a:txBody>
                  <a:tcPr marL="3703" marR="3703" marT="3703" marB="0" anchor="ctr">
                    <a:lnL w="6350" cap="flat" cmpd="sng"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a:noFill/>
                    </a:lnB>
                  </a:tcPr>
                </a:tc>
                <a:tc>
                  <a:txBody>
                    <a:bodyPr/>
                    <a:lstStyle/>
                    <a:p>
                      <a:pPr algn="l" fontAlgn="ctr"/>
                      <a:endParaRPr lang="fr-FR" sz="400" b="0" i="0" u="none" strike="noStrike">
                        <a:solidFill>
                          <a:srgbClr val="000000"/>
                        </a:solidFill>
                        <a:effectLst/>
                        <a:latin typeface="Calibri" panose="020F0502020204030204" pitchFamily="34" charset="0"/>
                      </a:endParaRPr>
                    </a:p>
                  </a:txBody>
                  <a:tcPr marL="3703" marR="3703" marT="3703"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endParaRPr lang="fr-FR" sz="400" b="0" i="0" u="none" strike="noStrike">
                        <a:solidFill>
                          <a:srgbClr val="000000"/>
                        </a:solidFill>
                        <a:effectLst/>
                        <a:latin typeface="Calibri" panose="020F0502020204030204" pitchFamily="34" charset="0"/>
                      </a:endParaRPr>
                    </a:p>
                  </a:txBody>
                  <a:tcPr marL="3703" marR="3703" marT="3703" marB="0" anchor="ctr">
                    <a:lnL>
                      <a:noFill/>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a:noFill/>
                    </a:lnB>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w="6350" cap="flat" cmpd="sng"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4B084"/>
                    </a:solidFill>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a:noFill/>
                    </a:lnL>
                    <a:lnR w="6350" cap="flat" cmpd="sng" algn="ctr">
                      <a:solidFill>
                        <a:srgbClr val="000000"/>
                      </a:solidFill>
                      <a:prstDash val="solid"/>
                      <a:round/>
                      <a:headEnd type="none" w="med" len="med"/>
                      <a:tailEnd type="none" w="med" len="med"/>
                    </a:lnR>
                    <a:lnT>
                      <a:noFill/>
                    </a:lnT>
                    <a:lnB w="6350" cap="flat" cmpd="sng" algn="ctr">
                      <a:solidFill>
                        <a:srgbClr val="BFBFBF"/>
                      </a:solidFill>
                      <a:prstDash val="solid"/>
                      <a:round/>
                      <a:headEnd type="none" w="med" len="med"/>
                      <a:tailEnd type="none" w="med" len="med"/>
                    </a:lnB>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endParaRPr lang="fr-FR" sz="400" b="0" i="0" u="none" strike="noStrike">
                        <a:solidFill>
                          <a:srgbClr val="000000"/>
                        </a:solidFill>
                        <a:effectLst/>
                        <a:latin typeface="Calibri" panose="020F0502020204030204" pitchFamily="34" charset="0"/>
                      </a:endParaRPr>
                    </a:p>
                  </a:txBody>
                  <a:tcPr marL="3703" marR="3703" marT="370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a:noFill/>
                    </a:lnB>
                  </a:tcPr>
                </a:tc>
                <a:tc>
                  <a:txBody>
                    <a:bodyPr/>
                    <a:lstStyle/>
                    <a:p>
                      <a:pPr algn="l" fontAlgn="ctr"/>
                      <a:r>
                        <a:rPr lang="fr-FR" sz="400" b="0" i="0" u="none" strike="noStrike" dirty="0">
                          <a:solidFill>
                            <a:srgbClr val="000000"/>
                          </a:solidFill>
                          <a:effectLst/>
                          <a:latin typeface="Calibri" panose="020F0502020204030204" pitchFamily="34" charset="0"/>
                        </a:rPr>
                        <a:t> </a:t>
                      </a:r>
                    </a:p>
                  </a:txBody>
                  <a:tcPr marL="3703" marR="3703" marT="370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extLst>
                  <a:ext uri="{0D108BD9-81ED-4DB2-BD59-A6C34878D82A}">
                    <a16:rowId xmlns:a16="http://schemas.microsoft.com/office/drawing/2014/main" val="500196784"/>
                  </a:ext>
                </a:extLst>
              </a:tr>
              <a:tr h="176132">
                <a:tc vMerge="1">
                  <a:txBody>
                    <a:bodyPr/>
                    <a:lstStyle/>
                    <a:p>
                      <a:endParaRPr lang="fr-FR"/>
                    </a:p>
                  </a:txBody>
                  <a:tcPr/>
                </a:tc>
                <a:tc vMerge="1">
                  <a:txBody>
                    <a:bodyPr/>
                    <a:lstStyle/>
                    <a:p>
                      <a:endParaRPr lang="fr-FR"/>
                    </a:p>
                  </a:txBody>
                  <a:tcPr/>
                </a:tc>
                <a:tc>
                  <a:txBody>
                    <a:bodyPr/>
                    <a:lstStyle/>
                    <a:p>
                      <a:pPr algn="l" fontAlgn="ctr"/>
                      <a:r>
                        <a:rPr lang="fr-FR" sz="1000" b="0" i="0" u="none" strike="noStrike">
                          <a:solidFill>
                            <a:srgbClr val="000000"/>
                          </a:solidFill>
                          <a:effectLst/>
                          <a:latin typeface="Calibri" panose="020F0502020204030204" pitchFamily="34" charset="0"/>
                        </a:rPr>
                        <a:t>Review of the proposal</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endParaRPr lang="fr-FR" sz="400" b="0" i="0" u="none" strike="noStrike">
                        <a:solidFill>
                          <a:srgbClr val="000000"/>
                        </a:solidFill>
                        <a:effectLst/>
                        <a:latin typeface="Calibri" panose="020F0502020204030204" pitchFamily="34" charset="0"/>
                      </a:endParaRPr>
                    </a:p>
                  </a:txBody>
                  <a:tcPr marL="3703" marR="3703" marT="370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w="6350" cap="flat" cmpd="sng" algn="ctr">
                      <a:solidFill>
                        <a:srgbClr val="BFBFBF"/>
                      </a:solidFill>
                      <a:prstDash val="solid"/>
                      <a:round/>
                      <a:headEnd type="none" w="med" len="med"/>
                      <a:tailEnd type="none" w="med" len="med"/>
                    </a:lnB>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endParaRPr lang="fr-FR" sz="400" b="0" i="0" u="none" strike="noStrike">
                        <a:solidFill>
                          <a:srgbClr val="000000"/>
                        </a:solidFill>
                        <a:effectLst/>
                        <a:latin typeface="Calibri" panose="020F0502020204030204" pitchFamily="34" charset="0"/>
                      </a:endParaRPr>
                    </a:p>
                  </a:txBody>
                  <a:tcPr marL="3703" marR="3703" marT="3703" marB="0" anchor="ctr">
                    <a:lnL w="6350" cap="flat" cmpd="sng" algn="ctr">
                      <a:solidFill>
                        <a:srgbClr val="BFBFBF"/>
                      </a:solidFill>
                      <a:prstDash val="solid"/>
                      <a:round/>
                      <a:headEnd type="none" w="med" len="med"/>
                      <a:tailEnd type="none" w="med" len="med"/>
                    </a:lnL>
                    <a:lnR>
                      <a:noFill/>
                    </a:lnR>
                    <a:lnT>
                      <a:noFill/>
                    </a:lnT>
                    <a:lnB w="6350" cap="flat" cmpd="sng" algn="ctr">
                      <a:solidFill>
                        <a:srgbClr val="BFBFBF"/>
                      </a:solidFill>
                      <a:prstDash val="solid"/>
                      <a:round/>
                      <a:headEnd type="none" w="med" len="med"/>
                      <a:tailEnd type="none" w="med" len="med"/>
                    </a:lnB>
                  </a:tcPr>
                </a:tc>
                <a:tc>
                  <a:txBody>
                    <a:bodyPr/>
                    <a:lstStyle/>
                    <a:p>
                      <a:pPr algn="l" fontAlgn="ctr"/>
                      <a:endParaRPr lang="fr-FR" sz="400" b="0" i="0" u="none" strike="noStrike">
                        <a:solidFill>
                          <a:srgbClr val="000000"/>
                        </a:solidFill>
                        <a:effectLst/>
                        <a:latin typeface="Calibri" panose="020F0502020204030204" pitchFamily="34" charset="0"/>
                      </a:endParaRPr>
                    </a:p>
                  </a:txBody>
                  <a:tcPr marL="3703" marR="3703" marT="3703" marB="0" anchor="ctr">
                    <a:lnL>
                      <a:noFill/>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w="6350" cap="flat" cmpd="sng" algn="ctr">
                      <a:solidFill>
                        <a:srgbClr val="BFBFB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CE4D6"/>
                    </a:solidFill>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endParaRPr lang="fr-FR" sz="400" b="0" i="0" u="none" strike="noStrike">
                        <a:solidFill>
                          <a:srgbClr val="000000"/>
                        </a:solidFill>
                        <a:effectLst/>
                        <a:latin typeface="Calibri" panose="020F0502020204030204" pitchFamily="34" charset="0"/>
                      </a:endParaRPr>
                    </a:p>
                  </a:txBody>
                  <a:tcPr marL="3703" marR="3703" marT="370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w="6350" cap="flat" cmpd="sng" algn="ctr">
                      <a:solidFill>
                        <a:srgbClr val="BFBFBF"/>
                      </a:solidFill>
                      <a:prstDash val="solid"/>
                      <a:round/>
                      <a:headEnd type="none" w="med" len="med"/>
                      <a:tailEnd type="none" w="med" len="med"/>
                    </a:lnB>
                  </a:tcPr>
                </a:tc>
                <a:tc>
                  <a:txBody>
                    <a:bodyPr/>
                    <a:lstStyle/>
                    <a:p>
                      <a:pPr algn="l" fontAlgn="ctr"/>
                      <a:r>
                        <a:rPr lang="fr-FR" sz="400" b="0" i="0" u="none" strike="noStrike" dirty="0">
                          <a:solidFill>
                            <a:srgbClr val="000000"/>
                          </a:solidFill>
                          <a:effectLst/>
                          <a:latin typeface="Calibri" panose="020F0502020204030204" pitchFamily="34" charset="0"/>
                        </a:rPr>
                        <a:t> </a:t>
                      </a:r>
                    </a:p>
                  </a:txBody>
                  <a:tcPr marL="3703" marR="3703" marT="370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extLst>
                  <a:ext uri="{0D108BD9-81ED-4DB2-BD59-A6C34878D82A}">
                    <a16:rowId xmlns:a16="http://schemas.microsoft.com/office/drawing/2014/main" val="65740832"/>
                  </a:ext>
                </a:extLst>
              </a:tr>
              <a:tr h="298745">
                <a:tc vMerge="1">
                  <a:txBody>
                    <a:bodyPr/>
                    <a:lstStyle/>
                    <a:p>
                      <a:endParaRPr lang="fr-FR"/>
                    </a:p>
                  </a:txBody>
                  <a:tcPr/>
                </a:tc>
                <a:tc vMerge="1">
                  <a:txBody>
                    <a:bodyPr/>
                    <a:lstStyle/>
                    <a:p>
                      <a:endParaRPr lang="fr-FR"/>
                    </a:p>
                  </a:txBody>
                  <a:tcPr/>
                </a:tc>
                <a:tc>
                  <a:txBody>
                    <a:bodyPr/>
                    <a:lstStyle/>
                    <a:p>
                      <a:pPr algn="l" fontAlgn="ctr"/>
                      <a:r>
                        <a:rPr lang="en-US" sz="1000" b="0" i="0" u="none" strike="noStrike" dirty="0">
                          <a:solidFill>
                            <a:srgbClr val="000000"/>
                          </a:solidFill>
                          <a:effectLst/>
                          <a:latin typeface="Calibri" panose="020F0502020204030204" pitchFamily="34" charset="0"/>
                        </a:rPr>
                        <a:t>Species WG meetings to validate the proposal</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fr-FR" sz="400" b="1" i="0" u="none" strike="noStrike">
                          <a:solidFill>
                            <a:srgbClr val="000000"/>
                          </a:solidFill>
                          <a:effectLst/>
                          <a:latin typeface="Calibri" panose="020F0502020204030204" pitchFamily="34" charset="0"/>
                        </a:rPr>
                        <a:t> </a:t>
                      </a:r>
                    </a:p>
                  </a:txBody>
                  <a:tcPr marL="3703" marR="3703" marT="370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endParaRPr lang="fr-FR" sz="400" b="0" i="0" u="none" strike="noStrike">
                        <a:solidFill>
                          <a:srgbClr val="000000"/>
                        </a:solidFill>
                        <a:effectLst/>
                        <a:latin typeface="Calibri" panose="020F0502020204030204" pitchFamily="34" charset="0"/>
                      </a:endParaRPr>
                    </a:p>
                  </a:txBody>
                  <a:tcPr marL="3703" marR="3703" marT="370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4B084"/>
                    </a:solidFill>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extLst>
                  <a:ext uri="{0D108BD9-81ED-4DB2-BD59-A6C34878D82A}">
                    <a16:rowId xmlns:a16="http://schemas.microsoft.com/office/drawing/2014/main" val="1916007147"/>
                  </a:ext>
                </a:extLst>
              </a:tr>
              <a:tr h="198857">
                <a:tc vMerge="1">
                  <a:txBody>
                    <a:bodyPr/>
                    <a:lstStyle/>
                    <a:p>
                      <a:endParaRPr lang="fr-FR"/>
                    </a:p>
                  </a:txBody>
                  <a:tcPr/>
                </a:tc>
                <a:tc vMerge="1">
                  <a:txBody>
                    <a:bodyPr/>
                    <a:lstStyle/>
                    <a:p>
                      <a:endParaRPr lang="fr-FR"/>
                    </a:p>
                  </a:txBody>
                  <a:tcPr/>
                </a:tc>
                <a:tc>
                  <a:txBody>
                    <a:bodyPr/>
                    <a:lstStyle/>
                    <a:p>
                      <a:pPr algn="l" fontAlgn="ctr"/>
                      <a:r>
                        <a:rPr lang="fr-FR" sz="1000" b="0" i="0" u="none" strike="noStrike" dirty="0">
                          <a:solidFill>
                            <a:srgbClr val="000000"/>
                          </a:solidFill>
                          <a:effectLst/>
                          <a:latin typeface="Calibri" panose="020F0502020204030204" pitchFamily="34" charset="0"/>
                        </a:rPr>
                        <a:t>Final version of </a:t>
                      </a:r>
                      <a:r>
                        <a:rPr lang="fr-FR" sz="1000" b="0" i="0" u="none" strike="noStrike" dirty="0" err="1">
                          <a:solidFill>
                            <a:srgbClr val="000000"/>
                          </a:solidFill>
                          <a:effectLst/>
                          <a:latin typeface="Calibri" panose="020F0502020204030204" pitchFamily="34" charset="0"/>
                        </a:rPr>
                        <a:t>proposals</a:t>
                      </a:r>
                      <a:endParaRPr lang="fr-FR" sz="1000" b="0" i="0" u="none" strike="noStrike" dirty="0">
                        <a:solidFill>
                          <a:srgbClr val="000000"/>
                        </a:solidFill>
                        <a:effectLst/>
                        <a:latin typeface="Calibri" panose="020F0502020204030204" pitchFamily="34" charset="0"/>
                      </a:endParaRP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w="6350" cap="flat" cmpd="sng" algn="ctr">
                      <a:solidFill>
                        <a:srgbClr val="BFBFB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w="6350" cap="flat" cmpd="sng" algn="ctr">
                      <a:solidFill>
                        <a:srgbClr val="000000"/>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a:noFill/>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76863631"/>
                  </a:ext>
                </a:extLst>
              </a:tr>
              <a:tr h="298745">
                <a:tc vMerge="1">
                  <a:txBody>
                    <a:bodyPr/>
                    <a:lstStyle/>
                    <a:p>
                      <a:endParaRPr lang="fr-FR"/>
                    </a:p>
                  </a:txBody>
                  <a:tcPr/>
                </a:tc>
                <a:tc rowSpan="6">
                  <a:txBody>
                    <a:bodyPr/>
                    <a:lstStyle/>
                    <a:p>
                      <a:pPr algn="l" fontAlgn="ctr"/>
                      <a:r>
                        <a:rPr lang="en-US" sz="1000" b="0" i="0" u="none" strike="noStrike">
                          <a:solidFill>
                            <a:srgbClr val="000000"/>
                          </a:solidFill>
                          <a:effectLst/>
                          <a:latin typeface="Calibri" panose="020F0502020204030204" pitchFamily="34" charset="0"/>
                        </a:rPr>
                        <a:t>Task 5 : Develop conservation and management recommendations for the Whale Shark, Giant Manta Ray and Hammerhead Sharks</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l" fontAlgn="ctr"/>
                      <a:r>
                        <a:rPr lang="en-US" sz="1000" b="0" i="0" u="none" strike="noStrike" dirty="0">
                          <a:solidFill>
                            <a:srgbClr val="000000"/>
                          </a:solidFill>
                          <a:effectLst/>
                          <a:latin typeface="Calibri" panose="020F0502020204030204" pitchFamily="34" charset="0"/>
                        </a:rPr>
                        <a:t>Meeting of experts interested in contributing to the task</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4B084"/>
                    </a:solidFill>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4B084"/>
                    </a:solidFill>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4B084"/>
                    </a:solidFill>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w="6350" cap="flat" cmpd="sng" algn="ctr">
                      <a:solidFill>
                        <a:srgbClr val="BFBFB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w="6350" cap="flat" cmpd="sng" algn="ctr">
                      <a:solidFill>
                        <a:srgbClr val="BFBFB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extLst>
                  <a:ext uri="{0D108BD9-81ED-4DB2-BD59-A6C34878D82A}">
                    <a16:rowId xmlns:a16="http://schemas.microsoft.com/office/drawing/2014/main" val="855177912"/>
                  </a:ext>
                </a:extLst>
              </a:tr>
              <a:tr h="198857">
                <a:tc vMerge="1">
                  <a:txBody>
                    <a:bodyPr/>
                    <a:lstStyle/>
                    <a:p>
                      <a:endParaRPr lang="fr-FR"/>
                    </a:p>
                  </a:txBody>
                  <a:tcPr/>
                </a:tc>
                <a:tc vMerge="1">
                  <a:txBody>
                    <a:bodyPr/>
                    <a:lstStyle/>
                    <a:p>
                      <a:endParaRPr lang="fr-FR"/>
                    </a:p>
                  </a:txBody>
                  <a:tcPr/>
                </a:tc>
                <a:tc>
                  <a:txBody>
                    <a:bodyPr/>
                    <a:lstStyle/>
                    <a:p>
                      <a:pPr algn="l" fontAlgn="ctr"/>
                      <a:r>
                        <a:rPr lang="fr-FR" sz="1000" b="0" i="0" u="none" strike="noStrike" dirty="0" err="1">
                          <a:solidFill>
                            <a:srgbClr val="000000"/>
                          </a:solidFill>
                          <a:effectLst/>
                          <a:latin typeface="Calibri" panose="020F0502020204030204" pitchFamily="34" charset="0"/>
                        </a:rPr>
                        <a:t>Working</a:t>
                      </a:r>
                      <a:r>
                        <a:rPr lang="fr-FR" sz="1000" b="0" i="0" u="none" strike="noStrike" dirty="0">
                          <a:solidFill>
                            <a:srgbClr val="000000"/>
                          </a:solidFill>
                          <a:effectLst/>
                          <a:latin typeface="Calibri" panose="020F0502020204030204" pitchFamily="34" charset="0"/>
                        </a:rPr>
                        <a:t> on first draft</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CE4D6"/>
                    </a:solidFill>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CE4D6"/>
                    </a:solidFill>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CE4D6"/>
                    </a:solidFill>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CE4D6"/>
                    </a:solidFill>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CE4D6"/>
                    </a:solidFill>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CE4D6"/>
                    </a:solidFill>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a:noFill/>
                    </a:lnB>
                    <a:solidFill>
                      <a:srgbClr val="FFFFFF"/>
                    </a:solidFill>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w="6350" cap="flat" cmpd="sng" algn="ctr">
                      <a:solidFill>
                        <a:srgbClr val="BFBFB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a:noFill/>
                    </a:lnB>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fr-FR" sz="400" b="0" i="0" u="none" strike="noStrike" dirty="0">
                          <a:solidFill>
                            <a:srgbClr val="000000"/>
                          </a:solidFill>
                          <a:effectLst/>
                          <a:latin typeface="Calibri" panose="020F0502020204030204" pitchFamily="34" charset="0"/>
                        </a:rPr>
                        <a:t> </a:t>
                      </a:r>
                    </a:p>
                  </a:txBody>
                  <a:tcPr marL="3703" marR="3703" marT="370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extLst>
                  <a:ext uri="{0D108BD9-81ED-4DB2-BD59-A6C34878D82A}">
                    <a16:rowId xmlns:a16="http://schemas.microsoft.com/office/drawing/2014/main" val="2030937296"/>
                  </a:ext>
                </a:extLst>
              </a:tr>
              <a:tr h="298745">
                <a:tc vMerge="1">
                  <a:txBody>
                    <a:bodyPr/>
                    <a:lstStyle/>
                    <a:p>
                      <a:endParaRPr lang="fr-FR"/>
                    </a:p>
                  </a:txBody>
                  <a:tcPr/>
                </a:tc>
                <a:tc vMerge="1">
                  <a:txBody>
                    <a:bodyPr/>
                    <a:lstStyle/>
                    <a:p>
                      <a:endParaRPr lang="fr-FR"/>
                    </a:p>
                  </a:txBody>
                  <a:tcPr/>
                </a:tc>
                <a:tc>
                  <a:txBody>
                    <a:bodyPr/>
                    <a:lstStyle/>
                    <a:p>
                      <a:pPr algn="l" fontAlgn="ctr"/>
                      <a:r>
                        <a:rPr lang="en-US" sz="1000" b="0" i="0" u="none" strike="noStrike" dirty="0">
                          <a:solidFill>
                            <a:srgbClr val="000000"/>
                          </a:solidFill>
                          <a:effectLst/>
                          <a:latin typeface="Calibri" panose="020F0502020204030204" pitchFamily="34" charset="0"/>
                        </a:rPr>
                        <a:t>Experts submit their proposals to the whole species WG</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endParaRPr lang="fr-FR" sz="400" b="0" i="0" u="none" strike="noStrike">
                        <a:solidFill>
                          <a:srgbClr val="000000"/>
                        </a:solidFill>
                        <a:effectLst/>
                        <a:latin typeface="Calibri" panose="020F0502020204030204" pitchFamily="34" charset="0"/>
                      </a:endParaRPr>
                    </a:p>
                  </a:txBody>
                  <a:tcPr marL="3703" marR="3703" marT="3703" marB="0" anchor="ctr">
                    <a:lnL w="6350" cap="flat" cmpd="sng"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a:noFill/>
                    </a:lnB>
                  </a:tcPr>
                </a:tc>
                <a:tc>
                  <a:txBody>
                    <a:bodyPr/>
                    <a:lstStyle/>
                    <a:p>
                      <a:pPr algn="l" fontAlgn="ctr"/>
                      <a:endParaRPr lang="fr-FR" sz="400" b="0" i="0" u="none" strike="noStrike">
                        <a:solidFill>
                          <a:srgbClr val="000000"/>
                        </a:solidFill>
                        <a:effectLst/>
                        <a:latin typeface="Calibri" panose="020F0502020204030204" pitchFamily="34" charset="0"/>
                      </a:endParaRPr>
                    </a:p>
                  </a:txBody>
                  <a:tcPr marL="3703" marR="3703" marT="3703"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endParaRPr lang="fr-FR" sz="400" b="0" i="0" u="none" strike="noStrike">
                        <a:solidFill>
                          <a:srgbClr val="000000"/>
                        </a:solidFill>
                        <a:effectLst/>
                        <a:latin typeface="Calibri" panose="020F0502020204030204" pitchFamily="34" charset="0"/>
                      </a:endParaRPr>
                    </a:p>
                  </a:txBody>
                  <a:tcPr marL="3703" marR="3703" marT="3703" marB="0" anchor="ctr">
                    <a:lnL>
                      <a:noFill/>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a:noFill/>
                    </a:lnB>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w="6350" cap="flat" cmpd="sng"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a:noFill/>
                    </a:lnL>
                    <a:lnR>
                      <a:noFill/>
                    </a:lnR>
                    <a:lnT>
                      <a:noFill/>
                    </a:lnT>
                    <a:lnB>
                      <a:noFill/>
                    </a:lnB>
                    <a:solidFill>
                      <a:srgbClr val="F4B084"/>
                    </a:solidFill>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a:noFill/>
                    </a:lnL>
                    <a:lnR w="6350" cap="flat" cmpd="sng" algn="ctr">
                      <a:solidFill>
                        <a:srgbClr val="000000"/>
                      </a:solidFill>
                      <a:prstDash val="solid"/>
                      <a:round/>
                      <a:headEnd type="none" w="med" len="med"/>
                      <a:tailEnd type="none" w="med" len="med"/>
                    </a:lnR>
                    <a:lnT>
                      <a:noFill/>
                    </a:lnT>
                    <a:lnB w="6350" cap="flat" cmpd="sng" algn="ctr">
                      <a:solidFill>
                        <a:srgbClr val="BFBFBF"/>
                      </a:solidFill>
                      <a:prstDash val="solid"/>
                      <a:round/>
                      <a:headEnd type="none" w="med" len="med"/>
                      <a:tailEnd type="none" w="med" len="med"/>
                    </a:lnB>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endParaRPr lang="fr-FR" sz="400" b="0" i="0" u="none" strike="noStrike">
                        <a:solidFill>
                          <a:srgbClr val="000000"/>
                        </a:solidFill>
                        <a:effectLst/>
                        <a:latin typeface="Calibri" panose="020F0502020204030204" pitchFamily="34" charset="0"/>
                      </a:endParaRPr>
                    </a:p>
                  </a:txBody>
                  <a:tcPr marL="3703" marR="3703" marT="370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a:noFill/>
                    </a:lnB>
                  </a:tcPr>
                </a:tc>
                <a:tc>
                  <a:txBody>
                    <a:bodyPr/>
                    <a:lstStyle/>
                    <a:p>
                      <a:pPr algn="l" fontAlgn="ctr"/>
                      <a:r>
                        <a:rPr lang="fr-FR" sz="400" b="0" i="0" u="none" strike="noStrike" dirty="0">
                          <a:solidFill>
                            <a:srgbClr val="000000"/>
                          </a:solidFill>
                          <a:effectLst/>
                          <a:latin typeface="Calibri" panose="020F0502020204030204" pitchFamily="34" charset="0"/>
                        </a:rPr>
                        <a:t> </a:t>
                      </a:r>
                    </a:p>
                  </a:txBody>
                  <a:tcPr marL="3703" marR="3703" marT="370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extLst>
                  <a:ext uri="{0D108BD9-81ED-4DB2-BD59-A6C34878D82A}">
                    <a16:rowId xmlns:a16="http://schemas.microsoft.com/office/drawing/2014/main" val="961113634"/>
                  </a:ext>
                </a:extLst>
              </a:tr>
              <a:tr h="198857">
                <a:tc vMerge="1">
                  <a:txBody>
                    <a:bodyPr/>
                    <a:lstStyle/>
                    <a:p>
                      <a:endParaRPr lang="fr-FR"/>
                    </a:p>
                  </a:txBody>
                  <a:tcPr/>
                </a:tc>
                <a:tc vMerge="1">
                  <a:txBody>
                    <a:bodyPr/>
                    <a:lstStyle/>
                    <a:p>
                      <a:endParaRPr lang="fr-FR"/>
                    </a:p>
                  </a:txBody>
                  <a:tcPr/>
                </a:tc>
                <a:tc>
                  <a:txBody>
                    <a:bodyPr/>
                    <a:lstStyle/>
                    <a:p>
                      <a:pPr algn="l" fontAlgn="ctr"/>
                      <a:r>
                        <a:rPr lang="fr-FR" sz="1000" b="0" i="0" u="none" strike="noStrike" dirty="0" err="1">
                          <a:solidFill>
                            <a:srgbClr val="000000"/>
                          </a:solidFill>
                          <a:effectLst/>
                          <a:latin typeface="Calibri" panose="020F0502020204030204" pitchFamily="34" charset="0"/>
                        </a:rPr>
                        <a:t>Review</a:t>
                      </a:r>
                      <a:r>
                        <a:rPr lang="fr-FR" sz="1000" b="0" i="0" u="none" strike="noStrike" dirty="0">
                          <a:solidFill>
                            <a:srgbClr val="000000"/>
                          </a:solidFill>
                          <a:effectLst/>
                          <a:latin typeface="Calibri" panose="020F0502020204030204" pitchFamily="34" charset="0"/>
                        </a:rPr>
                        <a:t> of the </a:t>
                      </a:r>
                      <a:r>
                        <a:rPr lang="fr-FR" sz="1000" b="0" i="0" u="none" strike="noStrike" dirty="0" err="1">
                          <a:solidFill>
                            <a:srgbClr val="000000"/>
                          </a:solidFill>
                          <a:effectLst/>
                          <a:latin typeface="Calibri" panose="020F0502020204030204" pitchFamily="34" charset="0"/>
                        </a:rPr>
                        <a:t>proposal</a:t>
                      </a:r>
                      <a:endParaRPr lang="fr-FR" sz="1000" b="0" i="0" u="none" strike="noStrike" dirty="0">
                        <a:solidFill>
                          <a:srgbClr val="000000"/>
                        </a:solidFill>
                        <a:effectLst/>
                        <a:latin typeface="Calibri" panose="020F0502020204030204" pitchFamily="34" charset="0"/>
                      </a:endParaRP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endParaRPr lang="fr-FR" sz="400" b="0" i="0" u="none" strike="noStrike">
                        <a:solidFill>
                          <a:srgbClr val="000000"/>
                        </a:solidFill>
                        <a:effectLst/>
                        <a:latin typeface="Calibri" panose="020F0502020204030204" pitchFamily="34" charset="0"/>
                      </a:endParaRPr>
                    </a:p>
                  </a:txBody>
                  <a:tcPr marL="3703" marR="3703" marT="370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w="6350" cap="flat" cmpd="sng" algn="ctr">
                      <a:solidFill>
                        <a:srgbClr val="BFBFBF"/>
                      </a:solidFill>
                      <a:prstDash val="solid"/>
                      <a:round/>
                      <a:headEnd type="none" w="med" len="med"/>
                      <a:tailEnd type="none" w="med" len="med"/>
                    </a:lnB>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endParaRPr lang="fr-FR" sz="400" b="0" i="0" u="none" strike="noStrike">
                        <a:solidFill>
                          <a:srgbClr val="000000"/>
                        </a:solidFill>
                        <a:effectLst/>
                        <a:latin typeface="Calibri" panose="020F0502020204030204" pitchFamily="34" charset="0"/>
                      </a:endParaRPr>
                    </a:p>
                  </a:txBody>
                  <a:tcPr marL="3703" marR="3703" marT="3703" marB="0" anchor="ctr">
                    <a:lnL w="6350" cap="flat" cmpd="sng" algn="ctr">
                      <a:solidFill>
                        <a:srgbClr val="BFBFBF"/>
                      </a:solidFill>
                      <a:prstDash val="solid"/>
                      <a:round/>
                      <a:headEnd type="none" w="med" len="med"/>
                      <a:tailEnd type="none" w="med" len="med"/>
                    </a:lnL>
                    <a:lnR>
                      <a:noFill/>
                    </a:lnR>
                    <a:lnT>
                      <a:noFill/>
                    </a:lnT>
                    <a:lnB w="6350" cap="flat" cmpd="sng" algn="ctr">
                      <a:solidFill>
                        <a:srgbClr val="BFBFBF"/>
                      </a:solidFill>
                      <a:prstDash val="solid"/>
                      <a:round/>
                      <a:headEnd type="none" w="med" len="med"/>
                      <a:tailEnd type="none" w="med" len="med"/>
                    </a:lnB>
                  </a:tcPr>
                </a:tc>
                <a:tc>
                  <a:txBody>
                    <a:bodyPr/>
                    <a:lstStyle/>
                    <a:p>
                      <a:pPr algn="l" fontAlgn="ctr"/>
                      <a:endParaRPr lang="fr-FR" sz="400" b="0" i="0" u="none" strike="noStrike">
                        <a:solidFill>
                          <a:srgbClr val="000000"/>
                        </a:solidFill>
                        <a:effectLst/>
                        <a:latin typeface="Calibri" panose="020F0502020204030204" pitchFamily="34" charset="0"/>
                      </a:endParaRPr>
                    </a:p>
                  </a:txBody>
                  <a:tcPr marL="3703" marR="3703" marT="3703" marB="0" anchor="ctr">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endParaRPr lang="fr-FR" sz="400" b="0" i="0" u="none" strike="noStrike">
                        <a:solidFill>
                          <a:srgbClr val="000000"/>
                        </a:solidFill>
                        <a:effectLst/>
                        <a:latin typeface="Calibri" panose="020F0502020204030204" pitchFamily="34" charset="0"/>
                      </a:endParaRPr>
                    </a:p>
                  </a:txBody>
                  <a:tcPr marL="3703" marR="3703" marT="3703" marB="0" anchor="ctr">
                    <a:lnL>
                      <a:noFill/>
                    </a:lnL>
                    <a:lnR w="6350" cap="flat" cmpd="sng" algn="ctr">
                      <a:solidFill>
                        <a:srgbClr val="BFBFBF"/>
                      </a:solidFill>
                      <a:prstDash val="solid"/>
                      <a:round/>
                      <a:headEnd type="none" w="med" len="med"/>
                      <a:tailEnd type="none" w="med" len="med"/>
                    </a:lnR>
                    <a:lnT>
                      <a:noFill/>
                    </a:lnT>
                    <a:lnB>
                      <a:noFill/>
                    </a:lnB>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w="6350" cap="flat" cmpd="sng" algn="ctr">
                      <a:solidFill>
                        <a:srgbClr val="BFBFB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CE4D6"/>
                    </a:solidFill>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endParaRPr lang="fr-FR" sz="400" b="0" i="0" u="none" strike="noStrike">
                        <a:solidFill>
                          <a:srgbClr val="000000"/>
                        </a:solidFill>
                        <a:effectLst/>
                        <a:latin typeface="Calibri" panose="020F0502020204030204" pitchFamily="34" charset="0"/>
                      </a:endParaRPr>
                    </a:p>
                  </a:txBody>
                  <a:tcPr marL="3703" marR="3703" marT="370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w="6350" cap="flat" cmpd="sng" algn="ctr">
                      <a:solidFill>
                        <a:srgbClr val="BFBFBF"/>
                      </a:solidFill>
                      <a:prstDash val="solid"/>
                      <a:round/>
                      <a:headEnd type="none" w="med" len="med"/>
                      <a:tailEnd type="none" w="med" len="med"/>
                    </a:lnB>
                  </a:tcPr>
                </a:tc>
                <a:tc>
                  <a:txBody>
                    <a:bodyPr/>
                    <a:lstStyle/>
                    <a:p>
                      <a:pPr algn="l" fontAlgn="ctr"/>
                      <a:r>
                        <a:rPr lang="fr-FR" sz="400" b="0" i="0" u="none" strike="noStrike" dirty="0">
                          <a:solidFill>
                            <a:srgbClr val="000000"/>
                          </a:solidFill>
                          <a:effectLst/>
                          <a:latin typeface="Calibri" panose="020F0502020204030204" pitchFamily="34" charset="0"/>
                        </a:rPr>
                        <a:t> </a:t>
                      </a:r>
                    </a:p>
                  </a:txBody>
                  <a:tcPr marL="3703" marR="3703" marT="370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extLst>
                  <a:ext uri="{0D108BD9-81ED-4DB2-BD59-A6C34878D82A}">
                    <a16:rowId xmlns:a16="http://schemas.microsoft.com/office/drawing/2014/main" val="2542337670"/>
                  </a:ext>
                </a:extLst>
              </a:tr>
              <a:tr h="298745">
                <a:tc vMerge="1">
                  <a:txBody>
                    <a:bodyPr/>
                    <a:lstStyle/>
                    <a:p>
                      <a:endParaRPr lang="fr-FR"/>
                    </a:p>
                  </a:txBody>
                  <a:tcPr/>
                </a:tc>
                <a:tc vMerge="1">
                  <a:txBody>
                    <a:bodyPr/>
                    <a:lstStyle/>
                    <a:p>
                      <a:endParaRPr lang="fr-FR"/>
                    </a:p>
                  </a:txBody>
                  <a:tcPr/>
                </a:tc>
                <a:tc>
                  <a:txBody>
                    <a:bodyPr/>
                    <a:lstStyle/>
                    <a:p>
                      <a:pPr algn="l" fontAlgn="ctr"/>
                      <a:r>
                        <a:rPr lang="en-US" sz="1000" b="0" i="0" u="none" strike="noStrike" dirty="0">
                          <a:solidFill>
                            <a:srgbClr val="000000"/>
                          </a:solidFill>
                          <a:effectLst/>
                          <a:latin typeface="Calibri" panose="020F0502020204030204" pitchFamily="34" charset="0"/>
                        </a:rPr>
                        <a:t>Species WG meetings to validate the proposal</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fr-FR" sz="400" b="1" i="0" u="none" strike="noStrike">
                          <a:solidFill>
                            <a:srgbClr val="000000"/>
                          </a:solidFill>
                          <a:effectLst/>
                          <a:latin typeface="Calibri" panose="020F0502020204030204" pitchFamily="34" charset="0"/>
                        </a:rPr>
                        <a:t> </a:t>
                      </a:r>
                    </a:p>
                  </a:txBody>
                  <a:tcPr marL="3703" marR="3703" marT="370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endParaRPr lang="fr-FR" sz="400" b="0" i="0" u="none" strike="noStrike">
                        <a:solidFill>
                          <a:srgbClr val="000000"/>
                        </a:solidFill>
                        <a:effectLst/>
                        <a:latin typeface="Calibri" panose="020F0502020204030204" pitchFamily="34" charset="0"/>
                      </a:endParaRPr>
                    </a:p>
                  </a:txBody>
                  <a:tcPr marL="3703" marR="3703" marT="370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w="6350" cap="flat" cmpd="sng" algn="ctr">
                      <a:solidFill>
                        <a:srgbClr val="BFBFBF"/>
                      </a:solidFill>
                      <a:prstDash val="solid"/>
                      <a:round/>
                      <a:headEnd type="none" w="med" len="med"/>
                      <a:tailEnd type="none" w="med" len="med"/>
                    </a:lnB>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4B084"/>
                    </a:solidFill>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fr-FR" sz="400" b="0" i="0" u="none" strike="noStrike" dirty="0">
                          <a:solidFill>
                            <a:srgbClr val="000000"/>
                          </a:solidFill>
                          <a:effectLst/>
                          <a:latin typeface="Calibri" panose="020F0502020204030204" pitchFamily="34" charset="0"/>
                        </a:rPr>
                        <a:t> </a:t>
                      </a:r>
                    </a:p>
                  </a:txBody>
                  <a:tcPr marL="3703" marR="3703" marT="370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extLst>
                  <a:ext uri="{0D108BD9-81ED-4DB2-BD59-A6C34878D82A}">
                    <a16:rowId xmlns:a16="http://schemas.microsoft.com/office/drawing/2014/main" val="1372589364"/>
                  </a:ext>
                </a:extLst>
              </a:tr>
              <a:tr h="240144">
                <a:tc vMerge="1">
                  <a:txBody>
                    <a:bodyPr/>
                    <a:lstStyle/>
                    <a:p>
                      <a:endParaRPr lang="fr-FR"/>
                    </a:p>
                  </a:txBody>
                  <a:tcPr/>
                </a:tc>
                <a:tc vMerge="1">
                  <a:txBody>
                    <a:bodyPr/>
                    <a:lstStyle/>
                    <a:p>
                      <a:endParaRPr lang="fr-FR"/>
                    </a:p>
                  </a:txBody>
                  <a:tcPr/>
                </a:tc>
                <a:tc>
                  <a:txBody>
                    <a:bodyPr/>
                    <a:lstStyle/>
                    <a:p>
                      <a:pPr algn="l" fontAlgn="ctr"/>
                      <a:r>
                        <a:rPr lang="fr-FR" sz="1000" b="0" i="0" u="none" strike="noStrike" dirty="0">
                          <a:solidFill>
                            <a:srgbClr val="000000"/>
                          </a:solidFill>
                          <a:effectLst/>
                          <a:latin typeface="Calibri" panose="020F0502020204030204" pitchFamily="34" charset="0"/>
                        </a:rPr>
                        <a:t>Final version of </a:t>
                      </a:r>
                      <a:r>
                        <a:rPr lang="fr-FR" sz="1000" b="0" i="0" u="none" strike="noStrike" dirty="0" err="1">
                          <a:solidFill>
                            <a:srgbClr val="000000"/>
                          </a:solidFill>
                          <a:effectLst/>
                          <a:latin typeface="Calibri" panose="020F0502020204030204" pitchFamily="34" charset="0"/>
                        </a:rPr>
                        <a:t>proposals</a:t>
                      </a:r>
                      <a:endParaRPr lang="fr-FR" sz="1000" b="0" i="0" u="none" strike="noStrike" dirty="0">
                        <a:solidFill>
                          <a:srgbClr val="000000"/>
                        </a:solidFill>
                        <a:effectLst/>
                        <a:latin typeface="Calibri" panose="020F0502020204030204" pitchFamily="34" charset="0"/>
                      </a:endParaRP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w="6350" cap="flat" cmpd="sng" algn="ctr">
                      <a:solidFill>
                        <a:srgbClr val="000000"/>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w="6350" cap="flat" cmpd="sng" algn="ctr">
                      <a:solidFill>
                        <a:srgbClr val="BFBFB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w="6350" cap="flat" cmpd="sng" algn="ctr">
                      <a:solidFill>
                        <a:srgbClr val="000000"/>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400" b="0" i="0" u="none" strike="noStrike">
                          <a:solidFill>
                            <a:srgbClr val="000000"/>
                          </a:solidFill>
                          <a:effectLst/>
                          <a:latin typeface="Calibri" panose="020F0502020204030204" pitchFamily="34" charset="0"/>
                        </a:rPr>
                        <a:t> </a:t>
                      </a:r>
                    </a:p>
                  </a:txBody>
                  <a:tcPr marL="3703" marR="3703" marT="3703" marB="0" anchor="ctr">
                    <a:lnL>
                      <a:noFill/>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l" fontAlgn="ctr"/>
                      <a:r>
                        <a:rPr lang="fr-FR" sz="400" b="0" i="0" u="none" strike="noStrike" dirty="0">
                          <a:solidFill>
                            <a:srgbClr val="000000"/>
                          </a:solidFill>
                          <a:effectLst/>
                          <a:latin typeface="Calibri" panose="020F0502020204030204" pitchFamily="34" charset="0"/>
                        </a:rPr>
                        <a:t> </a:t>
                      </a:r>
                    </a:p>
                  </a:txBody>
                  <a:tcPr marL="3703" marR="3703" marT="3703"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983177325"/>
                  </a:ext>
                </a:extLst>
              </a:tr>
            </a:tbl>
          </a:graphicData>
        </a:graphic>
      </p:graphicFrame>
    </p:spTree>
    <p:extLst>
      <p:ext uri="{BB962C8B-B14F-4D97-AF65-F5344CB8AC3E}">
        <p14:creationId xmlns:p14="http://schemas.microsoft.com/office/powerpoint/2010/main" val="34987543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115019B8-6014-453F-B67F-10405D2E7FC9}"/>
              </a:ext>
            </a:extLst>
          </p:cNvPr>
          <p:cNvSpPr>
            <a:spLocks noGrp="1"/>
          </p:cNvSpPr>
          <p:nvPr>
            <p:ph type="title"/>
          </p:nvPr>
        </p:nvSpPr>
        <p:spPr>
          <a:xfrm>
            <a:off x="252919" y="1128408"/>
            <a:ext cx="2947482" cy="4601183"/>
          </a:xfrm>
        </p:spPr>
        <p:txBody>
          <a:bodyPr/>
          <a:lstStyle/>
          <a:p>
            <a:r>
              <a:rPr lang="en-US" dirty="0"/>
              <a:t>Joint task with MPA WG</a:t>
            </a:r>
          </a:p>
        </p:txBody>
      </p:sp>
      <p:sp>
        <p:nvSpPr>
          <p:cNvPr id="5" name="Espace réservé du contenu 4">
            <a:extLst>
              <a:ext uri="{FF2B5EF4-FFF2-40B4-BE49-F238E27FC236}">
                <a16:creationId xmlns:a16="http://schemas.microsoft.com/office/drawing/2014/main" id="{F6EB8C48-F6D6-4216-98E0-ADBF3CCFA2F6}"/>
              </a:ext>
            </a:extLst>
          </p:cNvPr>
          <p:cNvSpPr>
            <a:spLocks noGrp="1"/>
          </p:cNvSpPr>
          <p:nvPr>
            <p:ph idx="1"/>
          </p:nvPr>
        </p:nvSpPr>
        <p:spPr>
          <a:xfrm>
            <a:off x="3200401" y="1645132"/>
            <a:ext cx="8652091" cy="4601183"/>
          </a:xfrm>
        </p:spPr>
        <p:txBody>
          <a:bodyPr>
            <a:normAutofit fontScale="77500" lnSpcReduction="20000"/>
          </a:bodyPr>
          <a:lstStyle/>
          <a:p>
            <a:pPr>
              <a:lnSpc>
                <a:spcPct val="150000"/>
              </a:lnSpc>
            </a:pPr>
            <a:r>
              <a:rPr lang="en-GB" sz="2600" dirty="0">
                <a:effectLst/>
                <a:latin typeface="Arial" panose="020B0604020202020204" pitchFamily="34" charset="0"/>
                <a:ea typeface="Times New Roman" panose="02020603050405020304" pitchFamily="18" charset="0"/>
                <a:cs typeface="Arial" panose="020B0604020202020204" pitchFamily="34" charset="0"/>
              </a:rPr>
              <a:t>The following revised document are submitted to the STAC for validation : (UNEP(DEPI)CAR WG 42/ INF.38)</a:t>
            </a:r>
          </a:p>
          <a:p>
            <a:pPr>
              <a:lnSpc>
                <a:spcPct val="150000"/>
              </a:lnSpc>
            </a:pPr>
            <a:r>
              <a:rPr lang="en-GB" sz="2600" dirty="0">
                <a:effectLst/>
                <a:latin typeface="Arial" panose="020B0604020202020204" pitchFamily="34" charset="0"/>
                <a:ea typeface="Times New Roman" panose="02020603050405020304" pitchFamily="18" charset="0"/>
                <a:cs typeface="Arial" panose="020B0604020202020204" pitchFamily="34" charset="0"/>
              </a:rPr>
              <a:t>The working group met online three (3) times with the participation of six (6) experts at the last two meetings, compared with 13 at the first.</a:t>
            </a:r>
          </a:p>
          <a:p>
            <a:pPr>
              <a:lnSpc>
                <a:spcPct val="150000"/>
              </a:lnSpc>
            </a:pPr>
            <a:r>
              <a:rPr lang="en-GB" sz="2600" dirty="0">
                <a:effectLst/>
                <a:latin typeface="Arial" panose="020B0604020202020204" pitchFamily="34" charset="0"/>
                <a:ea typeface="Times New Roman" panose="02020603050405020304" pitchFamily="18" charset="0"/>
                <a:cs typeface="Arial" panose="020B0604020202020204" pitchFamily="34" charset="0"/>
              </a:rPr>
              <a:t>The Species Working Group reviewed the recommendations</a:t>
            </a:r>
            <a:r>
              <a:rPr lang="en-GB" sz="2600" dirty="0">
                <a:latin typeface="Arial" panose="020B0604020202020204" pitchFamily="34" charset="0"/>
                <a:ea typeface="Times New Roman" panose="02020603050405020304" pitchFamily="18" charset="0"/>
                <a:cs typeface="Arial" panose="020B0604020202020204" pitchFamily="34" charset="0"/>
              </a:rPr>
              <a:t> from : </a:t>
            </a:r>
          </a:p>
          <a:p>
            <a:pPr lvl="1">
              <a:lnSpc>
                <a:spcPct val="150000"/>
              </a:lnSpc>
            </a:pPr>
            <a:r>
              <a:rPr lang="en-GB" sz="2300" dirty="0">
                <a:effectLst/>
                <a:latin typeface="Arial" panose="020B0604020202020204" pitchFamily="34" charset="0"/>
                <a:ea typeface="Times New Roman" panose="02020603050405020304" pitchFamily="18" charset="0"/>
                <a:cs typeface="Arial" panose="020B0604020202020204" pitchFamily="34" charset="0"/>
              </a:rPr>
              <a:t>“STAC9-WG.42-INF.38-Recommendations for Nassau Grouper-EN”, </a:t>
            </a:r>
          </a:p>
          <a:p>
            <a:pPr lvl="1">
              <a:lnSpc>
                <a:spcPct val="150000"/>
              </a:lnSpc>
            </a:pPr>
            <a:r>
              <a:rPr lang="en-GB" sz="2300" dirty="0">
                <a:effectLst/>
                <a:latin typeface="Arial" panose="020B0604020202020204" pitchFamily="34" charset="0"/>
                <a:ea typeface="Times New Roman" panose="02020603050405020304" pitchFamily="18" charset="0"/>
                <a:cs typeface="Arial" panose="020B0604020202020204" pitchFamily="34" charset="0"/>
              </a:rPr>
              <a:t>the “STAC10-WG.43_INF.26_Recommendations for Nassau Grouper management”, </a:t>
            </a:r>
          </a:p>
          <a:p>
            <a:pPr lvl="1">
              <a:lnSpc>
                <a:spcPct val="150000"/>
              </a:lnSpc>
            </a:pPr>
            <a:r>
              <a:rPr lang="en-GB" sz="2300" dirty="0">
                <a:effectLst/>
                <a:latin typeface="Arial" panose="020B0604020202020204" pitchFamily="34" charset="0"/>
                <a:ea typeface="Times New Roman" panose="02020603050405020304" pitchFamily="18" charset="0"/>
                <a:cs typeface="Arial" panose="020B0604020202020204" pitchFamily="34" charset="0"/>
              </a:rPr>
              <a:t>“WECAFC SWAG meeting report 2018, 2019, 2020”, and </a:t>
            </a:r>
          </a:p>
          <a:p>
            <a:pPr lvl="1">
              <a:lnSpc>
                <a:spcPct val="150000"/>
              </a:lnSpc>
            </a:pPr>
            <a:r>
              <a:rPr lang="en-GB" sz="2300" dirty="0">
                <a:effectLst/>
                <a:latin typeface="Arial" panose="020B0604020202020204" pitchFamily="34" charset="0"/>
                <a:ea typeface="Times New Roman" panose="02020603050405020304" pitchFamily="18" charset="0"/>
                <a:cs typeface="Arial" panose="020B0604020202020204" pitchFamily="34" charset="0"/>
              </a:rPr>
              <a:t>“Regional Fish Spawning Aggregation Fishery Management Plan” </a:t>
            </a:r>
            <a:endParaRPr lang="fr-FR" sz="2600" dirty="0">
              <a:effectLst/>
              <a:latin typeface="Arial" panose="020B0604020202020204" pitchFamily="34" charset="0"/>
              <a:ea typeface="Liberation Serif" panose="02020603050405020304" pitchFamily="18" charset="0"/>
              <a:cs typeface="Arial" panose="020B0604020202020204" pitchFamily="34" charset="0"/>
            </a:endParaRPr>
          </a:p>
          <a:p>
            <a:pPr>
              <a:lnSpc>
                <a:spcPct val="150000"/>
              </a:lnSpc>
            </a:pPr>
            <a:endParaRPr lang="en-US" dirty="0">
              <a:latin typeface="Arial" panose="020B0604020202020204" pitchFamily="34" charset="0"/>
              <a:cs typeface="Arial" panose="020B0604020202020204" pitchFamily="34" charset="0"/>
            </a:endParaRPr>
          </a:p>
        </p:txBody>
      </p:sp>
      <p:sp>
        <p:nvSpPr>
          <p:cNvPr id="6" name="Espace réservé du pied de page 5">
            <a:extLst>
              <a:ext uri="{FF2B5EF4-FFF2-40B4-BE49-F238E27FC236}">
                <a16:creationId xmlns:a16="http://schemas.microsoft.com/office/drawing/2014/main" id="{136ED87B-993A-426F-9E34-098767C3AACE}"/>
              </a:ext>
            </a:extLst>
          </p:cNvPr>
          <p:cNvSpPr>
            <a:spLocks noGrp="1"/>
          </p:cNvSpPr>
          <p:nvPr>
            <p:ph type="ftr" sz="quarter" idx="11"/>
          </p:nvPr>
        </p:nvSpPr>
        <p:spPr/>
        <p:txBody>
          <a:bodyPr/>
          <a:lstStyle/>
          <a:p>
            <a:r>
              <a:rPr lang="en-US" dirty="0"/>
              <a:t>STAC 11</a:t>
            </a:r>
          </a:p>
        </p:txBody>
      </p:sp>
      <p:sp>
        <p:nvSpPr>
          <p:cNvPr id="7" name="Espace réservé du numéro de diapositive 6">
            <a:extLst>
              <a:ext uri="{FF2B5EF4-FFF2-40B4-BE49-F238E27FC236}">
                <a16:creationId xmlns:a16="http://schemas.microsoft.com/office/drawing/2014/main" id="{7CE1E047-B2D1-4ADF-A388-6D15B174D669}"/>
              </a:ext>
            </a:extLst>
          </p:cNvPr>
          <p:cNvSpPr>
            <a:spLocks noGrp="1"/>
          </p:cNvSpPr>
          <p:nvPr>
            <p:ph type="sldNum" sz="quarter" idx="12"/>
          </p:nvPr>
        </p:nvSpPr>
        <p:spPr/>
        <p:txBody>
          <a:bodyPr/>
          <a:lstStyle/>
          <a:p>
            <a:fld id="{6D22F896-40B5-4ADD-8801-0D06FADFA095}" type="slidenum">
              <a:rPr lang="en-US" smtClean="0"/>
              <a:t>8</a:t>
            </a:fld>
            <a:endParaRPr lang="en-US" dirty="0"/>
          </a:p>
        </p:txBody>
      </p:sp>
      <p:sp>
        <p:nvSpPr>
          <p:cNvPr id="8" name="Espace réservé de la date 7">
            <a:extLst>
              <a:ext uri="{FF2B5EF4-FFF2-40B4-BE49-F238E27FC236}">
                <a16:creationId xmlns:a16="http://schemas.microsoft.com/office/drawing/2014/main" id="{CC4A8850-1F96-49DB-9EA5-FFFF626AF93B}"/>
              </a:ext>
            </a:extLst>
          </p:cNvPr>
          <p:cNvSpPr>
            <a:spLocks noGrp="1"/>
          </p:cNvSpPr>
          <p:nvPr>
            <p:ph type="dt" sz="half" idx="10"/>
          </p:nvPr>
        </p:nvSpPr>
        <p:spPr/>
        <p:txBody>
          <a:bodyPr/>
          <a:lstStyle/>
          <a:p>
            <a:r>
              <a:rPr lang="en-US"/>
              <a:t>6/30/2025 - 7/04/2025</a:t>
            </a:r>
            <a:endParaRPr lang="en-US" dirty="0"/>
          </a:p>
        </p:txBody>
      </p:sp>
      <p:sp>
        <p:nvSpPr>
          <p:cNvPr id="9" name="Titre 3">
            <a:extLst>
              <a:ext uri="{FF2B5EF4-FFF2-40B4-BE49-F238E27FC236}">
                <a16:creationId xmlns:a16="http://schemas.microsoft.com/office/drawing/2014/main" id="{3E0D251B-C9BE-40BF-8A1E-C7444385CC23}"/>
              </a:ext>
            </a:extLst>
          </p:cNvPr>
          <p:cNvSpPr txBox="1">
            <a:spLocks/>
          </p:cNvSpPr>
          <p:nvPr/>
        </p:nvSpPr>
        <p:spPr>
          <a:xfrm>
            <a:off x="3286990" y="-125642"/>
            <a:ext cx="8652091" cy="175880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Helvetica" pitchFamily="2" charset="0"/>
                <a:ea typeface="+mj-ea"/>
                <a:cs typeface="+mj-cs"/>
              </a:defRPr>
            </a:lvl1pPr>
          </a:lstStyle>
          <a:p>
            <a:r>
              <a:rPr lang="en-US" sz="3200" dirty="0">
                <a:solidFill>
                  <a:schemeClr val="tx1"/>
                </a:solidFill>
                <a:latin typeface="Arial" panose="020B0604020202020204" pitchFamily="34" charset="0"/>
                <a:cs typeface="Arial" panose="020B0604020202020204" pitchFamily="34" charset="0"/>
              </a:rPr>
              <a:t>Conservation of Nassau grouper and recommendation</a:t>
            </a:r>
          </a:p>
        </p:txBody>
      </p:sp>
    </p:spTree>
    <p:extLst>
      <p:ext uri="{BB962C8B-B14F-4D97-AF65-F5344CB8AC3E}">
        <p14:creationId xmlns:p14="http://schemas.microsoft.com/office/powerpoint/2010/main" val="33757115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115019B8-6014-453F-B67F-10405D2E7FC9}"/>
              </a:ext>
            </a:extLst>
          </p:cNvPr>
          <p:cNvSpPr>
            <a:spLocks noGrp="1"/>
          </p:cNvSpPr>
          <p:nvPr>
            <p:ph type="title"/>
          </p:nvPr>
        </p:nvSpPr>
        <p:spPr/>
        <p:txBody>
          <a:bodyPr/>
          <a:lstStyle/>
          <a:p>
            <a:r>
              <a:rPr lang="en-US" dirty="0"/>
              <a:t>Joint task with MPA WG</a:t>
            </a:r>
          </a:p>
        </p:txBody>
      </p:sp>
      <p:sp>
        <p:nvSpPr>
          <p:cNvPr id="5" name="Espace réservé du contenu 4">
            <a:extLst>
              <a:ext uri="{FF2B5EF4-FFF2-40B4-BE49-F238E27FC236}">
                <a16:creationId xmlns:a16="http://schemas.microsoft.com/office/drawing/2014/main" id="{F6EB8C48-F6D6-4216-98E0-ADBF3CCFA2F6}"/>
              </a:ext>
            </a:extLst>
          </p:cNvPr>
          <p:cNvSpPr>
            <a:spLocks noGrp="1"/>
          </p:cNvSpPr>
          <p:nvPr>
            <p:ph idx="1"/>
          </p:nvPr>
        </p:nvSpPr>
        <p:spPr>
          <a:xfrm>
            <a:off x="3286991" y="1383565"/>
            <a:ext cx="8479630" cy="4972785"/>
          </a:xfrm>
        </p:spPr>
        <p:txBody>
          <a:bodyPr>
            <a:normAutofit fontScale="92500" lnSpcReduction="10000"/>
          </a:bodyPr>
          <a:lstStyle/>
          <a:p>
            <a:pPr marL="342900" lvl="0" indent="-342900" algn="just">
              <a:lnSpc>
                <a:spcPct val="115000"/>
              </a:lnSpc>
              <a:spcAft>
                <a:spcPts val="600"/>
              </a:spcAft>
              <a:buFont typeface="+mj-lt"/>
              <a:buAutoNum type="arabicPeriod"/>
              <a:tabLst>
                <a:tab pos="457200" algn="l"/>
              </a:tabLst>
            </a:pPr>
            <a:r>
              <a:rPr lang="en-GB" sz="1400" b="1" dirty="0">
                <a:effectLst/>
                <a:latin typeface="Arial" panose="020B0604020202020204" pitchFamily="34" charset="0"/>
                <a:ea typeface="Times New Roman" panose="02020603050405020304" pitchFamily="18" charset="0"/>
                <a:cs typeface="Arial" panose="020B0604020202020204" pitchFamily="34" charset="0"/>
              </a:rPr>
              <a:t>Habitat Mapping: </a:t>
            </a:r>
            <a:r>
              <a:rPr lang="en-GB" sz="1400" dirty="0">
                <a:effectLst/>
                <a:latin typeface="Arial" panose="020B0604020202020204" pitchFamily="34" charset="0"/>
                <a:ea typeface="Times New Roman" panose="02020603050405020304" pitchFamily="18" charset="0"/>
                <a:cs typeface="Arial" panose="020B0604020202020204" pitchFamily="34" charset="0"/>
              </a:rPr>
              <a:t>Map Nassau grouper key habitats including confirmed and unconfirmed FSAs, migration routes and areas of ontogenetic significance, using local knowledge, to guide MPA creation or expansion.</a:t>
            </a:r>
            <a:endParaRPr lang="fr-FR" sz="1400" dirty="0">
              <a:effectLst/>
              <a:latin typeface="Arial" panose="020B0604020202020204" pitchFamily="34" charset="0"/>
              <a:ea typeface="Liberation Serif" panose="02020603050405020304" pitchFamily="18" charset="0"/>
              <a:cs typeface="Arial" panose="020B0604020202020204" pitchFamily="34" charset="0"/>
            </a:endParaRPr>
          </a:p>
          <a:p>
            <a:pPr marL="342900" lvl="0" indent="-342900" algn="just">
              <a:lnSpc>
                <a:spcPct val="115000"/>
              </a:lnSpc>
              <a:spcAft>
                <a:spcPts val="600"/>
              </a:spcAft>
              <a:buFont typeface="+mj-lt"/>
              <a:buAutoNum type="arabicPeriod"/>
              <a:tabLst>
                <a:tab pos="457200" algn="l"/>
              </a:tabLst>
            </a:pPr>
            <a:r>
              <a:rPr lang="en-GB" sz="1400" b="1" dirty="0">
                <a:effectLst/>
                <a:latin typeface="Arial" panose="020B0604020202020204" pitchFamily="34" charset="0"/>
                <a:ea typeface="Times New Roman" panose="02020603050405020304" pitchFamily="18" charset="0"/>
                <a:cs typeface="Arial" panose="020B0604020202020204" pitchFamily="34" charset="0"/>
              </a:rPr>
              <a:t>Regulations: </a:t>
            </a:r>
            <a:r>
              <a:rPr lang="en-GB" sz="1400" dirty="0">
                <a:effectLst/>
                <a:latin typeface="Arial" panose="020B0604020202020204" pitchFamily="34" charset="0"/>
                <a:ea typeface="Times New Roman" panose="02020603050405020304" pitchFamily="18" charset="0"/>
                <a:cs typeface="Arial" panose="020B0604020202020204" pitchFamily="34" charset="0"/>
              </a:rPr>
              <a:t>Evaluate and enhance fisheries and MPA regulations to protect Nassau grouper, focusing on spawning and migration periods.</a:t>
            </a:r>
            <a:endParaRPr lang="fr-FR" sz="1400" dirty="0">
              <a:effectLst/>
              <a:latin typeface="Arial" panose="020B0604020202020204" pitchFamily="34" charset="0"/>
              <a:ea typeface="Liberation Serif" panose="02020603050405020304" pitchFamily="18" charset="0"/>
              <a:cs typeface="Arial" panose="020B0604020202020204" pitchFamily="34" charset="0"/>
            </a:endParaRPr>
          </a:p>
          <a:p>
            <a:pPr marL="342900" lvl="0" indent="-342900" algn="just">
              <a:lnSpc>
                <a:spcPct val="115000"/>
              </a:lnSpc>
              <a:spcAft>
                <a:spcPts val="600"/>
              </a:spcAft>
              <a:buFont typeface="+mj-lt"/>
              <a:buAutoNum type="arabicPeriod"/>
              <a:tabLst>
                <a:tab pos="457200" algn="l"/>
              </a:tabLst>
            </a:pPr>
            <a:r>
              <a:rPr lang="en-GB" sz="1400" b="1" dirty="0">
                <a:effectLst/>
                <a:latin typeface="Arial" panose="020B0604020202020204" pitchFamily="34" charset="0"/>
                <a:ea typeface="Times New Roman" panose="02020603050405020304" pitchFamily="18" charset="0"/>
                <a:cs typeface="Arial" panose="020B0604020202020204" pitchFamily="34" charset="0"/>
              </a:rPr>
              <a:t>Indicators</a:t>
            </a:r>
            <a:r>
              <a:rPr lang="en-GB" sz="1400" dirty="0">
                <a:effectLst/>
                <a:latin typeface="Arial" panose="020B0604020202020204" pitchFamily="34" charset="0"/>
                <a:ea typeface="Times New Roman" panose="02020603050405020304" pitchFamily="18" charset="0"/>
                <a:cs typeface="Arial" panose="020B0604020202020204" pitchFamily="34" charset="0"/>
              </a:rPr>
              <a:t>: Integrate Nassau grouper-specific objectives and indicators into MPA management, using diverse datasets for evaluation. Data streams for these indicators should include fishery dependent, fishery independent and socioeconomic datasets to characterise and evaluate the fishery, landings, abundance, life history, ecology, ontogenetic/annual/seasonal movement patterns, effectiveness of enforcement and outreach.</a:t>
            </a:r>
            <a:endParaRPr lang="fr-FR" sz="1400" dirty="0">
              <a:effectLst/>
              <a:latin typeface="Arial" panose="020B0604020202020204" pitchFamily="34" charset="0"/>
              <a:ea typeface="Liberation Serif" panose="02020603050405020304" pitchFamily="18" charset="0"/>
              <a:cs typeface="Arial" panose="020B0604020202020204" pitchFamily="34" charset="0"/>
            </a:endParaRPr>
          </a:p>
          <a:p>
            <a:pPr marL="342900" lvl="0" indent="-342900" algn="just">
              <a:lnSpc>
                <a:spcPct val="115000"/>
              </a:lnSpc>
              <a:spcAft>
                <a:spcPts val="600"/>
              </a:spcAft>
              <a:buFont typeface="+mj-lt"/>
              <a:buAutoNum type="arabicPeriod"/>
              <a:tabLst>
                <a:tab pos="457200" algn="l"/>
              </a:tabLst>
            </a:pPr>
            <a:r>
              <a:rPr lang="en-GB" sz="1400" b="1" dirty="0">
                <a:effectLst/>
                <a:latin typeface="Arial" panose="020B0604020202020204" pitchFamily="34" charset="0"/>
                <a:ea typeface="Times New Roman" panose="02020603050405020304" pitchFamily="18" charset="0"/>
                <a:cs typeface="Arial" panose="020B0604020202020204" pitchFamily="34" charset="0"/>
              </a:rPr>
              <a:t>Working Groups</a:t>
            </a:r>
            <a:r>
              <a:rPr lang="en-GB" sz="1400" dirty="0">
                <a:effectLst/>
                <a:latin typeface="Arial" panose="020B0604020202020204" pitchFamily="34" charset="0"/>
                <a:ea typeface="Times New Roman" panose="02020603050405020304" pitchFamily="18" charset="0"/>
                <a:cs typeface="Arial" panose="020B0604020202020204" pitchFamily="34" charset="0"/>
              </a:rPr>
              <a:t>: Form national groups to share knowledge and assess management effectiveness with 5- and 10-year benchmarks.</a:t>
            </a:r>
            <a:endParaRPr lang="fr-FR" sz="1400" dirty="0">
              <a:effectLst/>
              <a:latin typeface="Arial" panose="020B0604020202020204" pitchFamily="34" charset="0"/>
              <a:ea typeface="Liberation Serif" panose="02020603050405020304" pitchFamily="18" charset="0"/>
              <a:cs typeface="Arial" panose="020B0604020202020204" pitchFamily="34" charset="0"/>
            </a:endParaRPr>
          </a:p>
          <a:p>
            <a:pPr marL="342900" lvl="0" indent="-342900" algn="just">
              <a:lnSpc>
                <a:spcPct val="115000"/>
              </a:lnSpc>
              <a:spcAft>
                <a:spcPts val="600"/>
              </a:spcAft>
              <a:buFont typeface="+mj-lt"/>
              <a:buAutoNum type="arabicPeriod"/>
              <a:tabLst>
                <a:tab pos="457200" algn="l"/>
              </a:tabLst>
            </a:pPr>
            <a:r>
              <a:rPr lang="en-GB" sz="1400" b="1" dirty="0">
                <a:effectLst/>
                <a:latin typeface="Arial" panose="020B0604020202020204" pitchFamily="34" charset="0"/>
                <a:ea typeface="Times New Roman" panose="02020603050405020304" pitchFamily="18" charset="0"/>
                <a:cs typeface="Arial" panose="020B0604020202020204" pitchFamily="34" charset="0"/>
              </a:rPr>
              <a:t>Monitoring Protocols</a:t>
            </a:r>
            <a:r>
              <a:rPr lang="en-GB" sz="1400" dirty="0">
                <a:effectLst/>
                <a:latin typeface="Arial" panose="020B0604020202020204" pitchFamily="34" charset="0"/>
                <a:ea typeface="Times New Roman" panose="02020603050405020304" pitchFamily="18" charset="0"/>
                <a:cs typeface="Arial" panose="020B0604020202020204" pitchFamily="34" charset="0"/>
              </a:rPr>
              <a:t>: Standardize monitoring and reporting processes for Nassau grouper and FSAs across regions.</a:t>
            </a:r>
            <a:r>
              <a:rPr lang="en-GB" sz="1400" dirty="0">
                <a:effectLst/>
                <a:latin typeface="Arial" panose="020B0604020202020204" pitchFamily="34" charset="0"/>
                <a:ea typeface="Liberation Serif" panose="02020603050405020304" pitchFamily="18" charset="0"/>
                <a:cs typeface="Arial" panose="020B0604020202020204" pitchFamily="34" charset="0"/>
              </a:rPr>
              <a:t> </a:t>
            </a:r>
            <a:r>
              <a:rPr lang="en-GB" sz="1400" dirty="0">
                <a:effectLst/>
                <a:latin typeface="Arial" panose="020B0604020202020204" pitchFamily="34" charset="0"/>
                <a:ea typeface="Times New Roman" panose="02020603050405020304" pitchFamily="18" charset="0"/>
                <a:cs typeface="Arial" panose="020B0604020202020204" pitchFamily="34" charset="0"/>
              </a:rPr>
              <a:t>These national working groups should include representatives of government, NGO and resource user groups, as appropriate, and operate based on annual work plans which prompt monitoring, evaluation and reporting on known Nassau grouper FSAs and management effectiveness. National working groups should also establish benchmarks against which to measure success over 5- and 10-year periods.</a:t>
            </a:r>
            <a:endParaRPr lang="fr-FR" sz="1400" dirty="0">
              <a:effectLst/>
              <a:latin typeface="Arial" panose="020B0604020202020204" pitchFamily="34" charset="0"/>
              <a:ea typeface="Liberation Serif" panose="02020603050405020304" pitchFamily="18" charset="0"/>
              <a:cs typeface="Arial" panose="020B0604020202020204" pitchFamily="34" charset="0"/>
            </a:endParaRPr>
          </a:p>
          <a:p>
            <a:pPr marL="342900" lvl="0" indent="-342900" algn="just">
              <a:lnSpc>
                <a:spcPct val="115000"/>
              </a:lnSpc>
              <a:spcAft>
                <a:spcPts val="600"/>
              </a:spcAft>
              <a:buFont typeface="+mj-lt"/>
              <a:buAutoNum type="arabicPeriod"/>
              <a:tabLst>
                <a:tab pos="457200" algn="l"/>
              </a:tabLst>
            </a:pPr>
            <a:r>
              <a:rPr lang="en-GB" sz="1400" b="1" dirty="0">
                <a:effectLst/>
                <a:latin typeface="Arial" panose="020B0604020202020204" pitchFamily="34" charset="0"/>
                <a:ea typeface="Times New Roman" panose="02020603050405020304" pitchFamily="18" charset="0"/>
                <a:cs typeface="Arial" panose="020B0604020202020204" pitchFamily="34" charset="0"/>
              </a:rPr>
              <a:t>Effectiveness Reporting</a:t>
            </a:r>
            <a:r>
              <a:rPr lang="en-GB" sz="1400" dirty="0">
                <a:effectLst/>
                <a:latin typeface="Arial" panose="020B0604020202020204" pitchFamily="34" charset="0"/>
                <a:ea typeface="Times New Roman" panose="02020603050405020304" pitchFamily="18" charset="0"/>
                <a:cs typeface="Arial" panose="020B0604020202020204" pitchFamily="34" charset="0"/>
              </a:rPr>
              <a:t>: Include FSA management indicators in SPAW reports and share findings for regional planning.</a:t>
            </a:r>
            <a:endParaRPr lang="fr-FR" sz="1400" dirty="0">
              <a:effectLst/>
              <a:latin typeface="Arial" panose="020B0604020202020204" pitchFamily="34" charset="0"/>
              <a:ea typeface="Liberation Serif" panose="02020603050405020304" pitchFamily="18" charset="0"/>
              <a:cs typeface="Arial" panose="020B0604020202020204" pitchFamily="34" charset="0"/>
            </a:endParaRPr>
          </a:p>
        </p:txBody>
      </p:sp>
      <p:sp>
        <p:nvSpPr>
          <p:cNvPr id="6" name="Espace réservé du pied de page 5">
            <a:extLst>
              <a:ext uri="{FF2B5EF4-FFF2-40B4-BE49-F238E27FC236}">
                <a16:creationId xmlns:a16="http://schemas.microsoft.com/office/drawing/2014/main" id="{136ED87B-993A-426F-9E34-098767C3AACE}"/>
              </a:ext>
            </a:extLst>
          </p:cNvPr>
          <p:cNvSpPr>
            <a:spLocks noGrp="1"/>
          </p:cNvSpPr>
          <p:nvPr>
            <p:ph type="ftr" sz="quarter" idx="11"/>
          </p:nvPr>
        </p:nvSpPr>
        <p:spPr/>
        <p:txBody>
          <a:bodyPr/>
          <a:lstStyle/>
          <a:p>
            <a:r>
              <a:rPr lang="en-US" dirty="0"/>
              <a:t>STAC 11</a:t>
            </a:r>
          </a:p>
        </p:txBody>
      </p:sp>
      <p:sp>
        <p:nvSpPr>
          <p:cNvPr id="7" name="Espace réservé du numéro de diapositive 6">
            <a:extLst>
              <a:ext uri="{FF2B5EF4-FFF2-40B4-BE49-F238E27FC236}">
                <a16:creationId xmlns:a16="http://schemas.microsoft.com/office/drawing/2014/main" id="{7CE1E047-B2D1-4ADF-A388-6D15B174D669}"/>
              </a:ext>
            </a:extLst>
          </p:cNvPr>
          <p:cNvSpPr>
            <a:spLocks noGrp="1"/>
          </p:cNvSpPr>
          <p:nvPr>
            <p:ph type="sldNum" sz="quarter" idx="12"/>
          </p:nvPr>
        </p:nvSpPr>
        <p:spPr/>
        <p:txBody>
          <a:bodyPr/>
          <a:lstStyle/>
          <a:p>
            <a:fld id="{6D22F896-40B5-4ADD-8801-0D06FADFA095}" type="slidenum">
              <a:rPr lang="en-US" smtClean="0"/>
              <a:t>9</a:t>
            </a:fld>
            <a:endParaRPr lang="en-US" dirty="0"/>
          </a:p>
        </p:txBody>
      </p:sp>
      <p:sp>
        <p:nvSpPr>
          <p:cNvPr id="8" name="Espace réservé de la date 7">
            <a:extLst>
              <a:ext uri="{FF2B5EF4-FFF2-40B4-BE49-F238E27FC236}">
                <a16:creationId xmlns:a16="http://schemas.microsoft.com/office/drawing/2014/main" id="{CC4A8850-1F96-49DB-9EA5-FFFF626AF93B}"/>
              </a:ext>
            </a:extLst>
          </p:cNvPr>
          <p:cNvSpPr>
            <a:spLocks noGrp="1"/>
          </p:cNvSpPr>
          <p:nvPr>
            <p:ph type="dt" sz="half" idx="10"/>
          </p:nvPr>
        </p:nvSpPr>
        <p:spPr/>
        <p:txBody>
          <a:bodyPr/>
          <a:lstStyle/>
          <a:p>
            <a:r>
              <a:rPr lang="en-US"/>
              <a:t>6/30/2025 - 7/04/2025</a:t>
            </a:r>
            <a:endParaRPr lang="en-US" dirty="0"/>
          </a:p>
        </p:txBody>
      </p:sp>
      <p:sp>
        <p:nvSpPr>
          <p:cNvPr id="9" name="Titre 3">
            <a:extLst>
              <a:ext uri="{FF2B5EF4-FFF2-40B4-BE49-F238E27FC236}">
                <a16:creationId xmlns:a16="http://schemas.microsoft.com/office/drawing/2014/main" id="{8B5F46CC-9290-460C-B2A9-AE55609764CD}"/>
              </a:ext>
            </a:extLst>
          </p:cNvPr>
          <p:cNvSpPr txBox="1">
            <a:spLocks/>
          </p:cNvSpPr>
          <p:nvPr/>
        </p:nvSpPr>
        <p:spPr>
          <a:xfrm>
            <a:off x="3286990" y="-125642"/>
            <a:ext cx="8652091" cy="175880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Helvetica" pitchFamily="2" charset="0"/>
                <a:ea typeface="+mj-ea"/>
                <a:cs typeface="+mj-cs"/>
              </a:defRPr>
            </a:lvl1pPr>
          </a:lstStyle>
          <a:p>
            <a:r>
              <a:rPr lang="en-US" sz="3200" dirty="0">
                <a:solidFill>
                  <a:schemeClr val="tx1"/>
                </a:solidFill>
                <a:latin typeface="Arial" panose="020B0604020202020204" pitchFamily="34" charset="0"/>
                <a:cs typeface="Arial" panose="020B0604020202020204" pitchFamily="34" charset="0"/>
              </a:rPr>
              <a:t>Conservation of Nassau grouper and recommendation</a:t>
            </a:r>
          </a:p>
        </p:txBody>
      </p:sp>
    </p:spTree>
    <p:extLst>
      <p:ext uri="{BB962C8B-B14F-4D97-AF65-F5344CB8AC3E}">
        <p14:creationId xmlns:p14="http://schemas.microsoft.com/office/powerpoint/2010/main" val="3596355247"/>
      </p:ext>
    </p:extLst>
  </p:cSld>
  <p:clrMapOvr>
    <a:masterClrMapping/>
  </p:clrMapOvr>
</p:sld>
</file>

<file path=ppt/theme/theme1.xml><?xml version="1.0" encoding="utf-8"?>
<a:theme xmlns:a="http://schemas.openxmlformats.org/drawingml/2006/main" name="Thème1">
  <a:themeElements>
    <a:clrScheme name="Cadr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adr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Cadr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Thème1" id="{812AAA11-B864-4429-91D1-C85FAFF6BC31}" vid="{969AD4BD-2CA9-44F3-BCCE-901194387014}"/>
    </a:ext>
  </a:extLst>
</a:theme>
</file>

<file path=ppt/theme/theme2.xml><?xml version="1.0" encoding="utf-8"?>
<a:theme xmlns:a="http://schemas.openxmlformats.org/drawingml/2006/main" name="1_Thème1">
  <a:themeElements>
    <a:clrScheme name="Cadr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adr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Cadr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Thème1" id="{812AAA11-B864-4429-91D1-C85FAFF6BC31}" vid="{969AD4BD-2CA9-44F3-BCCE-901194387014}"/>
    </a:ext>
  </a:extLst>
</a:theme>
</file>

<file path=ppt/theme/theme3.xml><?xml version="1.0" encoding="utf-8"?>
<a:theme xmlns:a="http://schemas.openxmlformats.org/drawingml/2006/main" name="2_Thème1">
  <a:themeElements>
    <a:clrScheme name="Cadr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adr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Cadr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Thème1" id="{812AAA11-B864-4429-91D1-C85FAFF6BC31}" vid="{969AD4BD-2CA9-44F3-BCCE-901194387014}"/>
    </a:ext>
  </a:extLst>
</a:theme>
</file>

<file path=ppt/theme/theme4.xml><?xml version="1.0" encoding="utf-8"?>
<a:theme xmlns:a="http://schemas.openxmlformats.org/drawingml/2006/main" name="3_Thème1">
  <a:themeElements>
    <a:clrScheme name="Cadr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adr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Cadr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Thème1" id="{812AAA11-B864-4429-91D1-C85FAFF6BC31}" vid="{969AD4BD-2CA9-44F3-BCCE-901194387014}"/>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CC2ACFA87F550418D225E071F542ADA" ma:contentTypeVersion="27" ma:contentTypeDescription="Create a new document." ma:contentTypeScope="" ma:versionID="2d3e4b2333abe4608b3447e3a5586db6">
  <xsd:schema xmlns:xsd="http://www.w3.org/2001/XMLSchema" xmlns:xs="http://www.w3.org/2001/XMLSchema" xmlns:p="http://schemas.microsoft.com/office/2006/metadata/properties" xmlns:ns2="8bde3967-4b29-49c8-add0-1b77de203898" xmlns:ns3="0f1cb922-524b-4a63-a729-f715e5c73bc5" xmlns:ns4="985ec44e-1bab-4c0b-9df0-6ba128686fc9" targetNamespace="http://schemas.microsoft.com/office/2006/metadata/properties" ma:root="true" ma:fieldsID="2b6193656fa044160ff50ef3173382a3" ns2:_="" ns3:_="" ns4:_="">
    <xsd:import namespace="8bde3967-4b29-49c8-add0-1b77de203898"/>
    <xsd:import namespace="0f1cb922-524b-4a63-a729-f715e5c73bc5"/>
    <xsd:import namespace="985ec44e-1bab-4c0b-9df0-6ba128686fc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ServiceAutoKeyPoints" minOccurs="0"/>
                <xsd:element ref="ns3:MediaServiceKeyPoints" minOccurs="0"/>
                <xsd:element ref="ns3:MediaServiceLocation" minOccurs="0"/>
                <xsd:element ref="ns3:Emplacement" minOccurs="0"/>
                <xsd:element ref="ns3:eed4da54-2de3-4f24-ab7f-5cf84a6396d8CountryOrRegion" minOccurs="0"/>
                <xsd:element ref="ns3:eed4da54-2de3-4f24-ab7f-5cf84a6396d8State" minOccurs="0"/>
                <xsd:element ref="ns3:eed4da54-2de3-4f24-ab7f-5cf84a6396d8City" minOccurs="0"/>
                <xsd:element ref="ns3:eed4da54-2de3-4f24-ab7f-5cf84a6396d8PostalCode" minOccurs="0"/>
                <xsd:element ref="ns3:eed4da54-2de3-4f24-ab7f-5cf84a6396d8Street" minOccurs="0"/>
                <xsd:element ref="ns3:eed4da54-2de3-4f24-ab7f-5cf84a6396d8GeoLoc" minOccurs="0"/>
                <xsd:element ref="ns3:eed4da54-2de3-4f24-ab7f-5cf84a6396d8DispName" minOccurs="0"/>
                <xsd:element ref="ns3:MediaLengthInSeconds" minOccurs="0"/>
                <xsd:element ref="ns3:lcf76f155ced4ddcb4097134ff3c332f" minOccurs="0"/>
                <xsd:element ref="ns4:TaxCatchAll" minOccurs="0"/>
                <xsd:element ref="ns3:MediaServiceObjectDetectorVersions"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de3967-4b29-49c8-add0-1b77de20389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f1cb922-524b-4a63-a729-f715e5c73bc5"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Emplacement" ma:index="20" nillable="true" ma:displayName="Emplacement" ma:format="Dropdown" ma:internalName="Emplacement">
      <xsd:simpleType>
        <xsd:restriction base="dms:Unknown"/>
      </xsd:simpleType>
    </xsd:element>
    <xsd:element name="eed4da54-2de3-4f24-ab7f-5cf84a6396d8CountryOrRegion" ma:index="21" nillable="true" ma:displayName="Emplacement : Pays/région" ma:internalName="CountryOrRegion" ma:readOnly="true">
      <xsd:simpleType>
        <xsd:restriction base="dms:Text"/>
      </xsd:simpleType>
    </xsd:element>
    <xsd:element name="eed4da54-2de3-4f24-ab7f-5cf84a6396d8State" ma:index="22" nillable="true" ma:displayName="Emplacement : État" ma:internalName="State" ma:readOnly="true">
      <xsd:simpleType>
        <xsd:restriction base="dms:Text"/>
      </xsd:simpleType>
    </xsd:element>
    <xsd:element name="eed4da54-2de3-4f24-ab7f-5cf84a6396d8City" ma:index="23" nillable="true" ma:displayName="Emplacement : Ville" ma:internalName="City" ma:readOnly="true">
      <xsd:simpleType>
        <xsd:restriction base="dms:Text"/>
      </xsd:simpleType>
    </xsd:element>
    <xsd:element name="eed4da54-2de3-4f24-ab7f-5cf84a6396d8PostalCode" ma:index="24" nillable="true" ma:displayName="Emplacement : Code postal" ma:internalName="PostalCode" ma:readOnly="true">
      <xsd:simpleType>
        <xsd:restriction base="dms:Text"/>
      </xsd:simpleType>
    </xsd:element>
    <xsd:element name="eed4da54-2de3-4f24-ab7f-5cf84a6396d8Street" ma:index="25" nillable="true" ma:displayName="Emplacement : Rue" ma:internalName="Street" ma:readOnly="true">
      <xsd:simpleType>
        <xsd:restriction base="dms:Text"/>
      </xsd:simpleType>
    </xsd:element>
    <xsd:element name="eed4da54-2de3-4f24-ab7f-5cf84a6396d8GeoLoc" ma:index="26" nillable="true" ma:displayName="Emplacement : Coordonnées" ma:internalName="GeoLoc" ma:readOnly="true">
      <xsd:simpleType>
        <xsd:restriction base="dms:Unknown"/>
      </xsd:simpleType>
    </xsd:element>
    <xsd:element name="eed4da54-2de3-4f24-ab7f-5cf84a6396d8DispName" ma:index="27" nillable="true" ma:displayName="Emplacement : nom" ma:internalName="DispName" ma:readOnly="true">
      <xsd:simpleType>
        <xsd:restriction base="dms:Text"/>
      </xsd:simpleType>
    </xsd:element>
    <xsd:element name="MediaLengthInSeconds" ma:index="28" nillable="true" ma:displayName="Length (seconds)" ma:internalName="MediaLengthInSeconds" ma:readOnly="true">
      <xsd:simpleType>
        <xsd:restriction base="dms:Unknown"/>
      </xsd:simpleType>
    </xsd:element>
    <xsd:element name="lcf76f155ced4ddcb4097134ff3c332f" ma:index="30" nillable="true" ma:taxonomy="true" ma:internalName="lcf76f155ced4ddcb4097134ff3c332f" ma:taxonomyFieldName="MediaServiceImageTags" ma:displayName="Image Tags" ma:readOnly="false" ma:fieldId="{5cf76f15-5ced-4ddc-b409-7134ff3c332f}" ma:taxonomyMulti="true" ma:sspId="78175662-8596-484a-92c7-351d01561e2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33" nillable="true" ma:displayName="MediaServiceSearchProperties" ma:hidden="true" ma:internalName="MediaServiceSearchProperties" ma:readOnly="true">
      <xsd:simpleType>
        <xsd:restriction base="dms:Note"/>
      </xsd:simpleType>
    </xsd:element>
    <xsd:element name="MediaServiceBillingMetadata" ma:index="3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85ec44e-1bab-4c0b-9df0-6ba128686fc9" elementFormDefault="qualified">
    <xsd:import namespace="http://schemas.microsoft.com/office/2006/documentManagement/types"/>
    <xsd:import namespace="http://schemas.microsoft.com/office/infopath/2007/PartnerControls"/>
    <xsd:element name="TaxCatchAll" ma:index="31" nillable="true" ma:displayName="Taxonomy Catch All Column" ma:hidden="true" ma:list="{78a33eea-6480-4b67-a40f-8706a958746a}" ma:internalName="TaxCatchAll" ma:showField="CatchAllData" ma:web="8bde3967-4b29-49c8-add0-1b77de20389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f1cb922-524b-4a63-a729-f715e5c73bc5">
      <Terms xmlns="http://schemas.microsoft.com/office/infopath/2007/PartnerControls"/>
    </lcf76f155ced4ddcb4097134ff3c332f>
    <TaxCatchAll xmlns="985ec44e-1bab-4c0b-9df0-6ba128686fc9" xsi:nil="true"/>
    <Emplacement xmlns="0f1cb922-524b-4a63-a729-f715e5c73bc5" xsi:nil="true"/>
  </documentManagement>
</p:properties>
</file>

<file path=customXml/itemProps1.xml><?xml version="1.0" encoding="utf-8"?>
<ds:datastoreItem xmlns:ds="http://schemas.openxmlformats.org/officeDocument/2006/customXml" ds:itemID="{CD3C560C-4DA6-48B4-A70C-79D4B986251D}"/>
</file>

<file path=customXml/itemProps2.xml><?xml version="1.0" encoding="utf-8"?>
<ds:datastoreItem xmlns:ds="http://schemas.openxmlformats.org/officeDocument/2006/customXml" ds:itemID="{F75E7AC7-6C91-45CD-834B-848C73B4CEF5}"/>
</file>

<file path=customXml/itemProps3.xml><?xml version="1.0" encoding="utf-8"?>
<ds:datastoreItem xmlns:ds="http://schemas.openxmlformats.org/officeDocument/2006/customXml" ds:itemID="{FDBA0480-2F3E-414D-A452-CAC4918F764C}"/>
</file>

<file path=docProps/app.xml><?xml version="1.0" encoding="utf-8"?>
<Properties xmlns="http://schemas.openxmlformats.org/officeDocument/2006/extended-properties" xmlns:vt="http://schemas.openxmlformats.org/officeDocument/2006/docPropsVTypes">
  <Template>Thème1</Template>
  <TotalTime>818</TotalTime>
  <Words>5754</Words>
  <Application>Microsoft Office PowerPoint</Application>
  <PresentationFormat>Grand écran</PresentationFormat>
  <Paragraphs>677</Paragraphs>
  <Slides>17</Slides>
  <Notes>17</Notes>
  <HiddenSlides>1</HiddenSlides>
  <MMClips>0</MMClips>
  <ScaleCrop>false</ScaleCrop>
  <HeadingPairs>
    <vt:vector size="6" baseType="variant">
      <vt:variant>
        <vt:lpstr>Polices utilisées</vt:lpstr>
      </vt:variant>
      <vt:variant>
        <vt:i4>10</vt:i4>
      </vt:variant>
      <vt:variant>
        <vt:lpstr>Thème</vt:lpstr>
      </vt:variant>
      <vt:variant>
        <vt:i4>4</vt:i4>
      </vt:variant>
      <vt:variant>
        <vt:lpstr>Titres des diapositives</vt:lpstr>
      </vt:variant>
      <vt:variant>
        <vt:i4>17</vt:i4>
      </vt:variant>
    </vt:vector>
  </HeadingPairs>
  <TitlesOfParts>
    <vt:vector size="31" baseType="lpstr">
      <vt:lpstr>Arial</vt:lpstr>
      <vt:lpstr>Calibri</vt:lpstr>
      <vt:lpstr>Corbel</vt:lpstr>
      <vt:lpstr>Courier New</vt:lpstr>
      <vt:lpstr>Helvetica</vt:lpstr>
      <vt:lpstr>Liberation Serif</vt:lpstr>
      <vt:lpstr>Times New Roman</vt:lpstr>
      <vt:lpstr>Univers</vt:lpstr>
      <vt:lpstr>Wingdings</vt:lpstr>
      <vt:lpstr>Wingdings 2</vt:lpstr>
      <vt:lpstr>Thème1</vt:lpstr>
      <vt:lpstr>1_Thème1</vt:lpstr>
      <vt:lpstr>2_Thème1</vt:lpstr>
      <vt:lpstr>3_Thème1</vt:lpstr>
      <vt:lpstr>ITEM 6:  REPORT OF THE SPECIES WORKING GROUP </vt:lpstr>
      <vt:lpstr>Agenda</vt:lpstr>
      <vt:lpstr>Working groups</vt:lpstr>
      <vt:lpstr>List of Experts</vt:lpstr>
      <vt:lpstr>Tasks defined by STAC10</vt:lpstr>
      <vt:lpstr>Working groups Species</vt:lpstr>
      <vt:lpstr>Présentation PowerPoint</vt:lpstr>
      <vt:lpstr>Joint task with MPA WG</vt:lpstr>
      <vt:lpstr>Joint task with MPA WG</vt:lpstr>
      <vt:lpstr>Parrotfish</vt:lpstr>
      <vt:lpstr>Invited task</vt:lpstr>
      <vt:lpstr>Présentation PowerPoint</vt:lpstr>
      <vt:lpstr>Présentation PowerPoint</vt:lpstr>
      <vt:lpstr>Recommendation for Sawfish conservation</vt:lpstr>
      <vt:lpstr>Présentation PowerPoint</vt:lpstr>
      <vt:lpstr>Présentation PowerPoint</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ROSSIN Lucile</dc:creator>
  <cp:lastModifiedBy>TAGLIAFERRO Amélie</cp:lastModifiedBy>
  <cp:revision>37</cp:revision>
  <dcterms:created xsi:type="dcterms:W3CDTF">2025-06-17T16:28:40Z</dcterms:created>
  <dcterms:modified xsi:type="dcterms:W3CDTF">2025-06-25T14:38:08Z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0x010100ACC2ACFA87F550418D225E071F542ADA</vt:lpwstr>
  </property>
</Properties>
</file>