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1" r:id="rId2"/>
    <p:sldMasterId id="2147483693" r:id="rId3"/>
    <p:sldMasterId id="2147483704" r:id="rId4"/>
    <p:sldMasterId id="2147483715" r:id="rId5"/>
  </p:sldMasterIdLst>
  <p:notesMasterIdLst>
    <p:notesMasterId r:id="rId23"/>
  </p:notesMasterIdLst>
  <p:sldIdLst>
    <p:sldId id="256" r:id="rId6"/>
    <p:sldId id="259" r:id="rId7"/>
    <p:sldId id="262" r:id="rId8"/>
    <p:sldId id="263" r:id="rId9"/>
    <p:sldId id="264" r:id="rId10"/>
    <p:sldId id="265" r:id="rId11"/>
    <p:sldId id="282" r:id="rId12"/>
    <p:sldId id="283" r:id="rId13"/>
    <p:sldId id="284" r:id="rId14"/>
    <p:sldId id="274" r:id="rId15"/>
    <p:sldId id="299" r:id="rId16"/>
    <p:sldId id="285" r:id="rId17"/>
    <p:sldId id="268" r:id="rId18"/>
    <p:sldId id="300" r:id="rId19"/>
    <p:sldId id="298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2"/>
    <a:srgbClr val="5DB457"/>
    <a:srgbClr val="F47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2" autoAdjust="0"/>
    <p:restoredTop sz="73760" autoAdjust="0"/>
  </p:normalViewPr>
  <p:slideViewPr>
    <p:cSldViewPr snapToGrid="0">
      <p:cViewPr>
        <p:scale>
          <a:sx n="62" d="100"/>
          <a:sy n="62" d="100"/>
        </p:scale>
        <p:origin x="441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E52B0-E360-4DB6-A386-DABCD63FFB6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34D9266-3CD2-46BB-820B-B86680CA2C4A}">
      <dgm:prSet phldrT="[Texte]" custT="1"/>
      <dgm:spPr>
        <a:xfrm>
          <a:off x="430104" y="191676"/>
          <a:ext cx="6381424" cy="754672"/>
        </a:xfrm>
        <a:prstGeom prst="rect">
          <a:avLst/>
        </a:prstGeom>
      </dgm:spPr>
      <dgm:t>
        <a:bodyPr/>
        <a:lstStyle/>
        <a:p>
          <a:pPr algn="just">
            <a:buNone/>
          </a:pPr>
          <a:r>
            <a:rPr lang="en-US" sz="1800" b="1" i="0" dirty="0">
              <a:latin typeface="Marianne" panose="02000000000000000000" pitchFamily="50" charset="0"/>
              <a:ea typeface="+mn-ea"/>
              <a:cs typeface="+mn-cs"/>
            </a:rPr>
            <a:t>WP1 - Steering and coordination: </a:t>
          </a:r>
          <a:r>
            <a:rPr lang="fr-FR" sz="1800" dirty="0" err="1">
              <a:latin typeface="Marianne" panose="02000000000000000000" pitchFamily="50" charset="0"/>
              <a:ea typeface="+mn-ea"/>
              <a:cs typeface="+mn-cs"/>
            </a:rPr>
            <a:t>Ensure</a:t>
          </a:r>
          <a:r>
            <a:rPr lang="fr-FR" sz="1800" dirty="0">
              <a:latin typeface="Marianne" panose="02000000000000000000" pitchFamily="50" charset="0"/>
              <a:ea typeface="+mn-ea"/>
              <a:cs typeface="+mn-cs"/>
            </a:rPr>
            <a:t> </a:t>
          </a:r>
          <a:r>
            <a:rPr lang="fr-FR" sz="1800" dirty="0" err="1">
              <a:latin typeface="Marianne" panose="02000000000000000000" pitchFamily="50" charset="0"/>
              <a:ea typeface="+mn-ea"/>
              <a:cs typeface="+mn-cs"/>
            </a:rPr>
            <a:t>overall</a:t>
          </a:r>
          <a:r>
            <a:rPr lang="fr-FR" sz="1800" dirty="0">
              <a:latin typeface="Marianne" panose="02000000000000000000" pitchFamily="50" charset="0"/>
              <a:ea typeface="+mn-ea"/>
              <a:cs typeface="+mn-cs"/>
            </a:rPr>
            <a:t> </a:t>
          </a:r>
          <a:r>
            <a:rPr lang="fr-FR" sz="1800" dirty="0" err="1">
              <a:latin typeface="Marianne" panose="02000000000000000000" pitchFamily="50" charset="0"/>
              <a:ea typeface="+mn-ea"/>
              <a:cs typeface="+mn-cs"/>
            </a:rPr>
            <a:t>project</a:t>
          </a:r>
          <a:r>
            <a:rPr lang="fr-FR" sz="1800" dirty="0">
              <a:latin typeface="Marianne" panose="02000000000000000000" pitchFamily="50" charset="0"/>
              <a:ea typeface="+mn-ea"/>
              <a:cs typeface="+mn-cs"/>
            </a:rPr>
            <a:t> coordination</a:t>
          </a:r>
          <a:r>
            <a:rPr lang="en-US" sz="1800" b="0" i="0" dirty="0">
              <a:latin typeface="Marianne" panose="02000000000000000000" pitchFamily="50" charset="0"/>
              <a:ea typeface="+mn-ea"/>
              <a:cs typeface="+mn-cs"/>
            </a:rPr>
            <a:t> </a:t>
          </a:r>
          <a:endParaRPr lang="fr-FR" sz="1800" b="0" dirty="0">
            <a:latin typeface="Marianne" panose="02000000000000000000" pitchFamily="50" charset="0"/>
            <a:ea typeface="+mn-ea"/>
            <a:cs typeface="+mn-cs"/>
          </a:endParaRPr>
        </a:p>
      </dgm:t>
    </dgm:pt>
    <dgm:pt modelId="{81CC1305-3A60-431E-A6D5-6EB352478093}" type="parTrans" cxnId="{FA9FD305-1699-4120-87B1-6DF63F935F6F}">
      <dgm:prSet/>
      <dgm:spPr/>
      <dgm:t>
        <a:bodyPr/>
        <a:lstStyle/>
        <a:p>
          <a:endParaRPr lang="fr-FR" sz="1600"/>
        </a:p>
      </dgm:t>
    </dgm:pt>
    <dgm:pt modelId="{187B491E-C264-4AC1-B00E-931C241BD48F}" type="sibTrans" cxnId="{FA9FD305-1699-4120-87B1-6DF63F935F6F}">
      <dgm:prSet/>
      <dgm:spPr>
        <a:xfrm>
          <a:off x="-5728512" y="-876832"/>
          <a:ext cx="6820135" cy="6820135"/>
        </a:xfrm>
        <a:prstGeom prst="blockArc">
          <a:avLst>
            <a:gd name="adj1" fmla="val 18900000"/>
            <a:gd name="adj2" fmla="val 2700000"/>
            <a:gd name="adj3" fmla="val 317"/>
          </a:avLst>
        </a:prstGeom>
      </dgm:spPr>
      <dgm:t>
        <a:bodyPr/>
        <a:lstStyle/>
        <a:p>
          <a:endParaRPr lang="fr-FR" sz="1600"/>
        </a:p>
      </dgm:t>
    </dgm:pt>
    <dgm:pt modelId="{7F2269AF-306E-444C-B2D0-F28DD9720D7B}">
      <dgm:prSet phldrT="[Texte]" custT="1"/>
      <dgm:spPr>
        <a:xfrm>
          <a:off x="1046137" y="1719845"/>
          <a:ext cx="5742036" cy="827289"/>
        </a:xfrm>
        <a:prstGeom prst="rect">
          <a:avLst/>
        </a:prstGeom>
      </dgm:spPr>
      <dgm:t>
        <a:bodyPr/>
        <a:lstStyle/>
        <a:p>
          <a:pPr algn="just">
            <a:buNone/>
          </a:pPr>
          <a:r>
            <a:rPr lang="en-US" sz="1800" b="1" spc="-37">
              <a:latin typeface="Marianne" panose="02000000000000000000" pitchFamily="50" charset="0"/>
              <a:ea typeface="+mn-ea"/>
              <a:cs typeface="+mn-cs"/>
            </a:rPr>
            <a:t>WP3 – Collection, storage and valorization</a:t>
          </a:r>
          <a:r>
            <a:rPr lang="en-US" sz="1800" b="0" spc="-37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1800">
              <a:latin typeface="Calibri"/>
              <a:ea typeface="+mn-ea"/>
              <a:cs typeface="+mn-cs"/>
            </a:rPr>
            <a:t>Improve techniques for the collection, storage, and valorization of sargassum</a:t>
          </a:r>
          <a:endParaRPr lang="fr-FR" sz="1800" b="0" dirty="0">
            <a:latin typeface="Marianne" panose="02000000000000000000" pitchFamily="50" charset="0"/>
            <a:ea typeface="+mn-ea"/>
            <a:cs typeface="+mn-cs"/>
          </a:endParaRPr>
        </a:p>
      </dgm:t>
    </dgm:pt>
    <dgm:pt modelId="{751EE76D-F337-40CD-8584-2D55E8DFCA06}" type="parTrans" cxnId="{01B5C1FC-DD16-4F0B-960A-AC9AF5091CFF}">
      <dgm:prSet/>
      <dgm:spPr/>
      <dgm:t>
        <a:bodyPr/>
        <a:lstStyle/>
        <a:p>
          <a:endParaRPr lang="fr-FR" sz="1600"/>
        </a:p>
      </dgm:t>
    </dgm:pt>
    <dgm:pt modelId="{830797C2-EE53-4003-A739-0E0810254796}" type="sibTrans" cxnId="{01B5C1FC-DD16-4F0B-960A-AC9AF5091CFF}">
      <dgm:prSet/>
      <dgm:spPr/>
      <dgm:t>
        <a:bodyPr/>
        <a:lstStyle/>
        <a:p>
          <a:endParaRPr lang="fr-FR" sz="1600"/>
        </a:p>
      </dgm:t>
    </dgm:pt>
    <dgm:pt modelId="{D4C35637-4633-4812-839A-F5269C42572A}">
      <dgm:prSet phldrT="[Texte]" custT="1"/>
      <dgm:spPr>
        <a:xfrm>
          <a:off x="1046137" y="2562699"/>
          <a:ext cx="5742036" cy="740559"/>
        </a:xfrm>
        <a:prstGeom prst="rect">
          <a:avLst/>
        </a:prstGeom>
      </dgm:spPr>
      <dgm:t>
        <a:bodyPr/>
        <a:lstStyle/>
        <a:p>
          <a:pPr algn="just">
            <a:buNone/>
          </a:pPr>
          <a:r>
            <a:rPr lang="en-US" sz="1800" b="1" spc="-90" dirty="0">
              <a:latin typeface="Marianne" panose="02000000000000000000" pitchFamily="50" charset="0"/>
              <a:ea typeface="+mn-ea"/>
              <a:cs typeface="+mn-cs"/>
            </a:rPr>
            <a:t>WP4 – Observation and forecasting</a:t>
          </a:r>
          <a:r>
            <a:rPr lang="en-US" sz="1800" b="0" spc="-90" dirty="0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1800" dirty="0">
              <a:latin typeface="Calibri"/>
              <a:ea typeface="+mn-ea"/>
              <a:cs typeface="+mn-cs"/>
            </a:rPr>
            <a:t>Strengthen observation and forecasting capacity</a:t>
          </a:r>
          <a:endParaRPr lang="fr-FR" sz="1800" b="0" dirty="0">
            <a:latin typeface="Marianne" panose="02000000000000000000" pitchFamily="50" charset="0"/>
            <a:ea typeface="+mn-ea"/>
            <a:cs typeface="+mn-cs"/>
          </a:endParaRPr>
        </a:p>
      </dgm:t>
    </dgm:pt>
    <dgm:pt modelId="{6D1DA1B4-1FD2-4966-B5AD-C2E867D49305}" type="parTrans" cxnId="{6E0D7287-0735-4ABF-A756-0FE278B2F545}">
      <dgm:prSet/>
      <dgm:spPr/>
      <dgm:t>
        <a:bodyPr/>
        <a:lstStyle/>
        <a:p>
          <a:endParaRPr lang="fr-FR" sz="1600"/>
        </a:p>
      </dgm:t>
    </dgm:pt>
    <dgm:pt modelId="{5C1F9AA9-2112-4715-A238-54B9357F3FB1}" type="sibTrans" cxnId="{6E0D7287-0735-4ABF-A756-0FE278B2F545}">
      <dgm:prSet/>
      <dgm:spPr/>
      <dgm:t>
        <a:bodyPr/>
        <a:lstStyle/>
        <a:p>
          <a:endParaRPr lang="fr-FR" sz="1600"/>
        </a:p>
      </dgm:t>
    </dgm:pt>
    <dgm:pt modelId="{AE9AFBA3-794B-4AD1-9480-7A29B3D2ADE1}">
      <dgm:prSet custT="1"/>
      <dgm:spPr>
        <a:xfrm>
          <a:off x="845504" y="3324034"/>
          <a:ext cx="5942668" cy="817880"/>
        </a:xfrm>
        <a:prstGeom prst="rect">
          <a:avLst/>
        </a:prstGeom>
      </dgm:spPr>
      <dgm:t>
        <a:bodyPr/>
        <a:lstStyle/>
        <a:p>
          <a:pPr algn="just">
            <a:buNone/>
          </a:pPr>
          <a:r>
            <a:rPr lang="en-US" sz="2000" b="1" spc="-50">
              <a:latin typeface="Marianne" panose="02000000000000000000" pitchFamily="50" charset="0"/>
              <a:ea typeface="+mn-ea"/>
              <a:cs typeface="+mn-cs"/>
            </a:rPr>
            <a:t>WP5 – Effects and impacts</a:t>
          </a:r>
          <a:r>
            <a:rPr lang="en-US" sz="2000" b="0" spc="-50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2000">
              <a:latin typeface="Calibri"/>
              <a:ea typeface="+mn-ea"/>
              <a:cs typeface="+mn-cs"/>
            </a:rPr>
            <a:t>Evaluate environmental, economic, and health impacts</a:t>
          </a:r>
          <a:r>
            <a:rPr lang="en-US" sz="2000" b="0" spc="-50">
              <a:latin typeface="Marianne" panose="02000000000000000000" pitchFamily="50" charset="0"/>
              <a:ea typeface="+mn-ea"/>
              <a:cs typeface="+mn-cs"/>
            </a:rPr>
            <a:t> </a:t>
          </a:r>
          <a:endParaRPr lang="fr-FR" sz="2000" b="0" dirty="0">
            <a:latin typeface="Marianne" panose="02000000000000000000" pitchFamily="50" charset="0"/>
            <a:ea typeface="+mn-ea"/>
            <a:cs typeface="+mn-cs"/>
          </a:endParaRPr>
        </a:p>
      </dgm:t>
    </dgm:pt>
    <dgm:pt modelId="{79AEC0EA-715D-45FA-ADED-2422455DBA29}" type="parTrans" cxnId="{17E8B5E2-EC37-45C3-B841-39550186468E}">
      <dgm:prSet/>
      <dgm:spPr/>
      <dgm:t>
        <a:bodyPr/>
        <a:lstStyle/>
        <a:p>
          <a:endParaRPr lang="fr-FR" sz="1600"/>
        </a:p>
      </dgm:t>
    </dgm:pt>
    <dgm:pt modelId="{7CDCCB33-DB9E-4FAC-8406-EDBA09306C1F}" type="sibTrans" cxnId="{17E8B5E2-EC37-45C3-B841-39550186468E}">
      <dgm:prSet/>
      <dgm:spPr/>
      <dgm:t>
        <a:bodyPr/>
        <a:lstStyle/>
        <a:p>
          <a:endParaRPr lang="fr-FR" sz="1600"/>
        </a:p>
      </dgm:t>
    </dgm:pt>
    <dgm:pt modelId="{EE983F0F-2661-4C92-B55D-1000D099CCB1}">
      <dgm:prSet custT="1"/>
      <dgm:spPr>
        <a:xfrm>
          <a:off x="845504" y="967626"/>
          <a:ext cx="5942668" cy="731736"/>
        </a:xfrm>
        <a:prstGeom prst="rect">
          <a:avLst/>
        </a:prstGeom>
      </dgm:spPr>
      <dgm:t>
        <a:bodyPr/>
        <a:lstStyle/>
        <a:p>
          <a:pPr algn="just">
            <a:buNone/>
          </a:pPr>
          <a:r>
            <a:rPr lang="en-US" sz="1800" b="1" spc="-57" dirty="0">
              <a:latin typeface="Marianne" panose="02000000000000000000" pitchFamily="50" charset="0"/>
              <a:ea typeface="Verdana" panose="020B0604030504040204" pitchFamily="34" charset="0"/>
              <a:cs typeface="Arial" panose="020B0604020202020204" pitchFamily="34" charset="0"/>
            </a:rPr>
            <a:t>WP2 – Cluster</a:t>
          </a:r>
          <a:r>
            <a:rPr lang="en-US" sz="1800" b="0" spc="-57" dirty="0">
              <a:latin typeface="Marianne" panose="02000000000000000000" pitchFamily="50" charset="0"/>
              <a:ea typeface="Verdana" panose="020B0604030504040204" pitchFamily="34" charset="0"/>
              <a:cs typeface="Arial" panose="020B0604020202020204" pitchFamily="34" charset="0"/>
            </a:rPr>
            <a:t>: </a:t>
          </a:r>
          <a:r>
            <a:rPr lang="fr-FR" sz="1800" b="1" dirty="0">
              <a:latin typeface="Marianne" panose="02000000000000000000" pitchFamily="50" charset="0"/>
              <a:ea typeface="+mn-ea"/>
              <a:cs typeface="+mn-cs"/>
            </a:rPr>
            <a:t>:  </a:t>
          </a:r>
          <a:r>
            <a:rPr lang="en-US" sz="1800" dirty="0">
              <a:latin typeface="Marianne" panose="02000000000000000000" pitchFamily="50" charset="0"/>
              <a:ea typeface="+mn-ea"/>
              <a:cs typeface="+mn-cs"/>
            </a:rPr>
            <a:t>Structure a regional </a:t>
          </a:r>
        </a:p>
        <a:p>
          <a:pPr algn="l">
            <a:buNone/>
          </a:pPr>
          <a:r>
            <a:rPr lang="en-US" sz="1800" dirty="0">
              <a:latin typeface="Marianne" panose="02000000000000000000" pitchFamily="50" charset="0"/>
              <a:ea typeface="+mn-ea"/>
              <a:cs typeface="+mn-cs"/>
            </a:rPr>
            <a:t>cluster on sargassum</a:t>
          </a:r>
          <a:endParaRPr lang="fr-FR" sz="1800" dirty="0">
            <a:latin typeface="Marianne" panose="02000000000000000000" pitchFamily="50" charset="0"/>
            <a:ea typeface="+mn-ea"/>
            <a:cs typeface="+mn-cs"/>
          </a:endParaRPr>
        </a:p>
      </dgm:t>
    </dgm:pt>
    <dgm:pt modelId="{B0E17A7F-7A3C-4DF1-909C-D24682F59F50}" type="parTrans" cxnId="{F14A4AED-EBA2-48D6-A6F8-79DEE245A3A0}">
      <dgm:prSet/>
      <dgm:spPr/>
      <dgm:t>
        <a:bodyPr/>
        <a:lstStyle/>
        <a:p>
          <a:endParaRPr lang="fr-FR"/>
        </a:p>
      </dgm:t>
    </dgm:pt>
    <dgm:pt modelId="{65B4E991-B985-4532-BFA6-7DB9726BEC79}" type="sibTrans" cxnId="{F14A4AED-EBA2-48D6-A6F8-79DEE245A3A0}">
      <dgm:prSet/>
      <dgm:spPr/>
      <dgm:t>
        <a:bodyPr/>
        <a:lstStyle/>
        <a:p>
          <a:endParaRPr lang="fr-FR"/>
        </a:p>
      </dgm:t>
    </dgm:pt>
    <dgm:pt modelId="{66F6F08D-6840-4BA6-9210-D154AB14CFDC}">
      <dgm:prSet custT="1"/>
      <dgm:spPr>
        <a:xfrm>
          <a:off x="406748" y="4131220"/>
          <a:ext cx="6381424" cy="803500"/>
        </a:xfrm>
        <a:prstGeom prst="rect">
          <a:avLst/>
        </a:prstGeom>
      </dgm:spPr>
      <dgm:t>
        <a:bodyPr/>
        <a:lstStyle/>
        <a:p>
          <a:pPr algn="just">
            <a:buNone/>
          </a:pPr>
          <a:r>
            <a:rPr lang="fr-FR" sz="1800" b="1">
              <a:latin typeface="Marianne" panose="02000000000000000000" pitchFamily="50" charset="0"/>
              <a:ea typeface="+mn-ea"/>
              <a:cs typeface="+mn-cs"/>
            </a:rPr>
            <a:t>WP6 – Internalization</a:t>
          </a:r>
          <a:r>
            <a:rPr lang="fr-FR" sz="1800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1800">
              <a:latin typeface="Marianne" panose="02000000000000000000" pitchFamily="50" charset="0"/>
              <a:ea typeface="+mn-ea"/>
              <a:cs typeface="+mn-cs"/>
            </a:rPr>
            <a:t>Promote the sargassum issue internationally</a:t>
          </a:r>
          <a:endParaRPr lang="fr-FR" sz="1800" dirty="0">
            <a:latin typeface="Marianne" panose="02000000000000000000" pitchFamily="50" charset="0"/>
            <a:ea typeface="+mn-ea"/>
            <a:cs typeface="+mn-cs"/>
          </a:endParaRPr>
        </a:p>
      </dgm:t>
    </dgm:pt>
    <dgm:pt modelId="{34864B2C-4376-4B50-9E1A-AB780A8DD6FC}" type="parTrans" cxnId="{668F2F09-C330-464F-A52A-FA8FFA3DF2F7}">
      <dgm:prSet/>
      <dgm:spPr/>
      <dgm:t>
        <a:bodyPr/>
        <a:lstStyle/>
        <a:p>
          <a:endParaRPr lang="fr-FR"/>
        </a:p>
      </dgm:t>
    </dgm:pt>
    <dgm:pt modelId="{325FAE58-91EA-42FB-979A-CE56BBD9D53B}" type="sibTrans" cxnId="{668F2F09-C330-464F-A52A-FA8FFA3DF2F7}">
      <dgm:prSet/>
      <dgm:spPr/>
      <dgm:t>
        <a:bodyPr/>
        <a:lstStyle/>
        <a:p>
          <a:endParaRPr lang="fr-FR"/>
        </a:p>
      </dgm:t>
    </dgm:pt>
    <dgm:pt modelId="{A70FDB0F-991C-408A-AF3E-7977ADFDF9C8}" type="pres">
      <dgm:prSet presAssocID="{BCBE52B0-E360-4DB6-A386-DABCD63FFB6D}" presName="Name0" presStyleCnt="0">
        <dgm:presLayoutVars>
          <dgm:chMax val="7"/>
          <dgm:chPref val="7"/>
          <dgm:dir/>
        </dgm:presLayoutVars>
      </dgm:prSet>
      <dgm:spPr/>
    </dgm:pt>
    <dgm:pt modelId="{16DA5A30-7985-4796-9F72-BC196391BEBA}" type="pres">
      <dgm:prSet presAssocID="{BCBE52B0-E360-4DB6-A386-DABCD63FFB6D}" presName="Name1" presStyleCnt="0"/>
      <dgm:spPr/>
    </dgm:pt>
    <dgm:pt modelId="{83785100-EFD5-4798-AD64-3B119C298EA7}" type="pres">
      <dgm:prSet presAssocID="{BCBE52B0-E360-4DB6-A386-DABCD63FFB6D}" presName="cycle" presStyleCnt="0"/>
      <dgm:spPr/>
    </dgm:pt>
    <dgm:pt modelId="{FE3058F8-BCEC-4C70-AA12-DE4E8B775DA2}" type="pres">
      <dgm:prSet presAssocID="{BCBE52B0-E360-4DB6-A386-DABCD63FFB6D}" presName="srcNode" presStyleLbl="node1" presStyleIdx="0" presStyleCnt="6"/>
      <dgm:spPr/>
    </dgm:pt>
    <dgm:pt modelId="{7BED8972-DE36-4373-92DF-D5E8562817F8}" type="pres">
      <dgm:prSet presAssocID="{BCBE52B0-E360-4DB6-A386-DABCD63FFB6D}" presName="conn" presStyleLbl="parChTrans1D2" presStyleIdx="0" presStyleCnt="1" custLinFactNeighborX="-32923" custLinFactNeighborY="4954"/>
      <dgm:spPr/>
    </dgm:pt>
    <dgm:pt modelId="{18F9858B-34BF-4628-BB88-45E931251FA7}" type="pres">
      <dgm:prSet presAssocID="{BCBE52B0-E360-4DB6-A386-DABCD63FFB6D}" presName="extraNode" presStyleLbl="node1" presStyleIdx="0" presStyleCnt="6"/>
      <dgm:spPr/>
    </dgm:pt>
    <dgm:pt modelId="{693F640E-989A-46BB-9FBB-92AB8EFF1679}" type="pres">
      <dgm:prSet presAssocID="{BCBE52B0-E360-4DB6-A386-DABCD63FFB6D}" presName="dstNode" presStyleLbl="node1" presStyleIdx="0" presStyleCnt="6"/>
      <dgm:spPr/>
    </dgm:pt>
    <dgm:pt modelId="{E29006E8-8B70-4301-A886-A56CCD143D8C}" type="pres">
      <dgm:prSet presAssocID="{234D9266-3CD2-46BB-820B-B86680CA2C4A}" presName="text_1" presStyleLbl="node1" presStyleIdx="0" presStyleCnt="6" custScaleY="141484" custLinFactNeighborX="366" custLinFactNeighborY="6658">
        <dgm:presLayoutVars>
          <dgm:bulletEnabled val="1"/>
        </dgm:presLayoutVars>
      </dgm:prSet>
      <dgm:spPr/>
    </dgm:pt>
    <dgm:pt modelId="{B98CBCC5-BECC-405E-811C-814B4BA24F36}" type="pres">
      <dgm:prSet presAssocID="{234D9266-3CD2-46BB-820B-B86680CA2C4A}" presName="accent_1" presStyleCnt="0"/>
      <dgm:spPr/>
    </dgm:pt>
    <dgm:pt modelId="{A6060A0B-715A-4AA6-A61A-04F829397EDE}" type="pres">
      <dgm:prSet presAssocID="{234D9266-3CD2-46BB-820B-B86680CA2C4A}" presName="accentRepeatNode" presStyleLbl="solidFgAcc1" presStyleIdx="0" presStyleCnt="6"/>
      <dgm:spPr>
        <a:xfrm>
          <a:off x="73374" y="200125"/>
          <a:ext cx="666747" cy="66674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9A8CB04-DE84-42A3-ABBA-5FDAB92A7EBA}" type="pres">
      <dgm:prSet presAssocID="{EE983F0F-2661-4C92-B55D-1000D099CCB1}" presName="text_2" presStyleLbl="node1" presStyleIdx="1" presStyleCnt="6" custScaleY="137184">
        <dgm:presLayoutVars>
          <dgm:bulletEnabled val="1"/>
        </dgm:presLayoutVars>
      </dgm:prSet>
      <dgm:spPr/>
    </dgm:pt>
    <dgm:pt modelId="{3E4D46CF-BD96-4EA3-89B1-67372B499FF3}" type="pres">
      <dgm:prSet presAssocID="{EE983F0F-2661-4C92-B55D-1000D099CCB1}" presName="accent_2" presStyleCnt="0"/>
      <dgm:spPr/>
    </dgm:pt>
    <dgm:pt modelId="{BD887FE4-EAE0-4FCD-A33B-49897DBDCD34}" type="pres">
      <dgm:prSet presAssocID="{EE983F0F-2661-4C92-B55D-1000D099CCB1}" presName="accentRepeatNode" presStyleLbl="solidFgAcc1" presStyleIdx="1" presStyleCnt="6"/>
      <dgm:spPr>
        <a:xfrm>
          <a:off x="512131" y="1000121"/>
          <a:ext cx="666747" cy="66674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FD81195-2C3D-4FDC-BDE8-8DEE538D0C52}" type="pres">
      <dgm:prSet presAssocID="{7F2269AF-306E-444C-B2D0-F28DD9720D7B}" presName="text_3" presStyleLbl="node1" presStyleIdx="2" presStyleCnt="6" custScaleY="155098">
        <dgm:presLayoutVars>
          <dgm:bulletEnabled val="1"/>
        </dgm:presLayoutVars>
      </dgm:prSet>
      <dgm:spPr/>
    </dgm:pt>
    <dgm:pt modelId="{B8FF1065-EF56-42EA-93C7-DDE67B9BF7EC}" type="pres">
      <dgm:prSet presAssocID="{7F2269AF-306E-444C-B2D0-F28DD9720D7B}" presName="accent_3" presStyleCnt="0"/>
      <dgm:spPr/>
    </dgm:pt>
    <dgm:pt modelId="{0724C23D-7839-4DC6-BB48-63D08695A62C}" type="pres">
      <dgm:prSet presAssocID="{7F2269AF-306E-444C-B2D0-F28DD9720D7B}" presName="accentRepeatNode" presStyleLbl="solidFgAcc1" presStyleIdx="2" presStyleCnt="6"/>
      <dgm:spPr>
        <a:xfrm>
          <a:off x="712763" y="1800116"/>
          <a:ext cx="666747" cy="666747"/>
        </a:xfrm>
        <a:prstGeom prst="ellipse">
          <a:avLst/>
        </a:prstGeom>
      </dgm:spPr>
    </dgm:pt>
    <dgm:pt modelId="{ADD4F2CD-36BC-4A16-88F3-EB6920D7B196}" type="pres">
      <dgm:prSet presAssocID="{D4C35637-4633-4812-839A-F5269C42572A}" presName="text_4" presStyleLbl="node1" presStyleIdx="3" presStyleCnt="6" custScaleY="138838">
        <dgm:presLayoutVars>
          <dgm:bulletEnabled val="1"/>
        </dgm:presLayoutVars>
      </dgm:prSet>
      <dgm:spPr/>
    </dgm:pt>
    <dgm:pt modelId="{295F00EA-B718-4CCF-A78B-74953CE76357}" type="pres">
      <dgm:prSet presAssocID="{D4C35637-4633-4812-839A-F5269C42572A}" presName="accent_4" presStyleCnt="0"/>
      <dgm:spPr/>
    </dgm:pt>
    <dgm:pt modelId="{113552D0-11B8-400E-B870-82FC1AFDD8E0}" type="pres">
      <dgm:prSet presAssocID="{D4C35637-4633-4812-839A-F5269C42572A}" presName="accentRepeatNode" presStyleLbl="solidFgAcc1" presStyleIdx="3" presStyleCnt="6"/>
      <dgm:spPr>
        <a:xfrm>
          <a:off x="712763" y="2599605"/>
          <a:ext cx="666747" cy="666747"/>
        </a:xfrm>
        <a:prstGeom prst="ellipse">
          <a:avLst/>
        </a:prstGeom>
      </dgm:spPr>
    </dgm:pt>
    <dgm:pt modelId="{888AACBA-EBBC-49EE-B728-E77CEE9F5EC3}" type="pres">
      <dgm:prSet presAssocID="{AE9AFBA3-794B-4AD1-9480-7A29B3D2ADE1}" presName="text_5" presStyleLbl="node1" presStyleIdx="4" presStyleCnt="6" custScaleY="153334">
        <dgm:presLayoutVars>
          <dgm:bulletEnabled val="1"/>
        </dgm:presLayoutVars>
      </dgm:prSet>
      <dgm:spPr/>
    </dgm:pt>
    <dgm:pt modelId="{623BA2DA-9046-43E2-9F5D-3F9A3D1351FB}" type="pres">
      <dgm:prSet presAssocID="{AE9AFBA3-794B-4AD1-9480-7A29B3D2ADE1}" presName="accent_5" presStyleCnt="0"/>
      <dgm:spPr/>
    </dgm:pt>
    <dgm:pt modelId="{7A43F7ED-FF87-4325-9BF9-503BA13809B5}" type="pres">
      <dgm:prSet presAssocID="{AE9AFBA3-794B-4AD1-9480-7A29B3D2ADE1}" presName="accentRepeatNode" presStyleLbl="solidFgAcc1" presStyleIdx="4" presStyleCnt="6"/>
      <dgm:spPr>
        <a:xfrm>
          <a:off x="512131" y="3399601"/>
          <a:ext cx="666747" cy="66674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7245B3C-AB7C-4467-BDFF-F2443CBE2A49}" type="pres">
      <dgm:prSet presAssocID="{66F6F08D-6840-4BA6-9210-D154AB14CFDC}" presName="text_6" presStyleLbl="node1" presStyleIdx="5" presStyleCnt="6" custScaleY="150638">
        <dgm:presLayoutVars>
          <dgm:bulletEnabled val="1"/>
        </dgm:presLayoutVars>
      </dgm:prSet>
      <dgm:spPr/>
    </dgm:pt>
    <dgm:pt modelId="{3635ACFC-7B64-4586-BAD6-E80480AA5A8C}" type="pres">
      <dgm:prSet presAssocID="{66F6F08D-6840-4BA6-9210-D154AB14CFDC}" presName="accent_6" presStyleCnt="0"/>
      <dgm:spPr/>
    </dgm:pt>
    <dgm:pt modelId="{9058D21B-C8B9-44AD-B669-17AECDC08CF6}" type="pres">
      <dgm:prSet presAssocID="{66F6F08D-6840-4BA6-9210-D154AB14CFDC}" presName="accentRepeatNode" presStyleLbl="solidFgAcc1" presStyleIdx="5" presStyleCnt="6"/>
      <dgm:spPr>
        <a:xfrm>
          <a:off x="73374" y="4199596"/>
          <a:ext cx="666747" cy="66674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A9FD305-1699-4120-87B1-6DF63F935F6F}" srcId="{BCBE52B0-E360-4DB6-A386-DABCD63FFB6D}" destId="{234D9266-3CD2-46BB-820B-B86680CA2C4A}" srcOrd="0" destOrd="0" parTransId="{81CC1305-3A60-431E-A6D5-6EB352478093}" sibTransId="{187B491E-C264-4AC1-B00E-931C241BD48F}"/>
    <dgm:cxn modelId="{668F2F09-C330-464F-A52A-FA8FFA3DF2F7}" srcId="{BCBE52B0-E360-4DB6-A386-DABCD63FFB6D}" destId="{66F6F08D-6840-4BA6-9210-D154AB14CFDC}" srcOrd="5" destOrd="0" parTransId="{34864B2C-4376-4B50-9E1A-AB780A8DD6FC}" sibTransId="{325FAE58-91EA-42FB-979A-CE56BBD9D53B}"/>
    <dgm:cxn modelId="{0D59835C-839C-4E14-854E-093213050501}" type="presOf" srcId="{D4C35637-4633-4812-839A-F5269C42572A}" destId="{ADD4F2CD-36BC-4A16-88F3-EB6920D7B196}" srcOrd="0" destOrd="0" presId="urn:microsoft.com/office/officeart/2008/layout/VerticalCurvedList"/>
    <dgm:cxn modelId="{6CCD8965-D2F7-4179-9A3D-07592275D2DF}" type="presOf" srcId="{AE9AFBA3-794B-4AD1-9480-7A29B3D2ADE1}" destId="{888AACBA-EBBC-49EE-B728-E77CEE9F5EC3}" srcOrd="0" destOrd="0" presId="urn:microsoft.com/office/officeart/2008/layout/VerticalCurvedList"/>
    <dgm:cxn modelId="{3300C965-6F9F-4842-9CAD-707C371E7570}" type="presOf" srcId="{66F6F08D-6840-4BA6-9210-D154AB14CFDC}" destId="{17245B3C-AB7C-4467-BDFF-F2443CBE2A49}" srcOrd="0" destOrd="0" presId="urn:microsoft.com/office/officeart/2008/layout/VerticalCurvedList"/>
    <dgm:cxn modelId="{6E0D7287-0735-4ABF-A756-0FE278B2F545}" srcId="{BCBE52B0-E360-4DB6-A386-DABCD63FFB6D}" destId="{D4C35637-4633-4812-839A-F5269C42572A}" srcOrd="3" destOrd="0" parTransId="{6D1DA1B4-1FD2-4966-B5AD-C2E867D49305}" sibTransId="{5C1F9AA9-2112-4715-A238-54B9357F3FB1}"/>
    <dgm:cxn modelId="{70CC699D-393B-42DC-B2A9-D95F27A7A006}" type="presOf" srcId="{234D9266-3CD2-46BB-820B-B86680CA2C4A}" destId="{E29006E8-8B70-4301-A886-A56CCD143D8C}" srcOrd="0" destOrd="0" presId="urn:microsoft.com/office/officeart/2008/layout/VerticalCurvedList"/>
    <dgm:cxn modelId="{183F7ACB-E68F-4DBB-932F-0CF135681F7A}" type="presOf" srcId="{7F2269AF-306E-444C-B2D0-F28DD9720D7B}" destId="{4FD81195-2C3D-4FDC-BDE8-8DEE538D0C52}" srcOrd="0" destOrd="0" presId="urn:microsoft.com/office/officeart/2008/layout/VerticalCurvedList"/>
    <dgm:cxn modelId="{0D9FE6D5-0E4A-4101-8163-26F4E9D8DF91}" type="presOf" srcId="{BCBE52B0-E360-4DB6-A386-DABCD63FFB6D}" destId="{A70FDB0F-991C-408A-AF3E-7977ADFDF9C8}" srcOrd="0" destOrd="0" presId="urn:microsoft.com/office/officeart/2008/layout/VerticalCurvedList"/>
    <dgm:cxn modelId="{D9B564D6-9884-479B-9A51-2320FE0A77AE}" type="presOf" srcId="{187B491E-C264-4AC1-B00E-931C241BD48F}" destId="{7BED8972-DE36-4373-92DF-D5E8562817F8}" srcOrd="0" destOrd="0" presId="urn:microsoft.com/office/officeart/2008/layout/VerticalCurvedList"/>
    <dgm:cxn modelId="{17E8B5E2-EC37-45C3-B841-39550186468E}" srcId="{BCBE52B0-E360-4DB6-A386-DABCD63FFB6D}" destId="{AE9AFBA3-794B-4AD1-9480-7A29B3D2ADE1}" srcOrd="4" destOrd="0" parTransId="{79AEC0EA-715D-45FA-ADED-2422455DBA29}" sibTransId="{7CDCCB33-DB9E-4FAC-8406-EDBA09306C1F}"/>
    <dgm:cxn modelId="{F79B07ED-BB86-43CD-AA6A-D2AC0CE675D4}" type="presOf" srcId="{EE983F0F-2661-4C92-B55D-1000D099CCB1}" destId="{79A8CB04-DE84-42A3-ABBA-5FDAB92A7EBA}" srcOrd="0" destOrd="0" presId="urn:microsoft.com/office/officeart/2008/layout/VerticalCurvedList"/>
    <dgm:cxn modelId="{F14A4AED-EBA2-48D6-A6F8-79DEE245A3A0}" srcId="{BCBE52B0-E360-4DB6-A386-DABCD63FFB6D}" destId="{EE983F0F-2661-4C92-B55D-1000D099CCB1}" srcOrd="1" destOrd="0" parTransId="{B0E17A7F-7A3C-4DF1-909C-D24682F59F50}" sibTransId="{65B4E991-B985-4532-BFA6-7DB9726BEC79}"/>
    <dgm:cxn modelId="{01B5C1FC-DD16-4F0B-960A-AC9AF5091CFF}" srcId="{BCBE52B0-E360-4DB6-A386-DABCD63FFB6D}" destId="{7F2269AF-306E-444C-B2D0-F28DD9720D7B}" srcOrd="2" destOrd="0" parTransId="{751EE76D-F337-40CD-8584-2D55E8DFCA06}" sibTransId="{830797C2-EE53-4003-A739-0E0810254796}"/>
    <dgm:cxn modelId="{BE4DED47-02AB-48FA-B1FD-EFBFEAEF23FC}" type="presParOf" srcId="{A70FDB0F-991C-408A-AF3E-7977ADFDF9C8}" destId="{16DA5A30-7985-4796-9F72-BC196391BEBA}" srcOrd="0" destOrd="0" presId="urn:microsoft.com/office/officeart/2008/layout/VerticalCurvedList"/>
    <dgm:cxn modelId="{DF2DC287-770E-44D3-8055-EFD5B11E2311}" type="presParOf" srcId="{16DA5A30-7985-4796-9F72-BC196391BEBA}" destId="{83785100-EFD5-4798-AD64-3B119C298EA7}" srcOrd="0" destOrd="0" presId="urn:microsoft.com/office/officeart/2008/layout/VerticalCurvedList"/>
    <dgm:cxn modelId="{C96E95BF-CA2F-4F49-A1CD-F16C7AD0CA45}" type="presParOf" srcId="{83785100-EFD5-4798-AD64-3B119C298EA7}" destId="{FE3058F8-BCEC-4C70-AA12-DE4E8B775DA2}" srcOrd="0" destOrd="0" presId="urn:microsoft.com/office/officeart/2008/layout/VerticalCurvedList"/>
    <dgm:cxn modelId="{18720977-1496-4142-AB1F-AFCD9C803F87}" type="presParOf" srcId="{83785100-EFD5-4798-AD64-3B119C298EA7}" destId="{7BED8972-DE36-4373-92DF-D5E8562817F8}" srcOrd="1" destOrd="0" presId="urn:microsoft.com/office/officeart/2008/layout/VerticalCurvedList"/>
    <dgm:cxn modelId="{8F06BDB7-72E3-4C4B-BB3D-E9223AFFC1E1}" type="presParOf" srcId="{83785100-EFD5-4798-AD64-3B119C298EA7}" destId="{18F9858B-34BF-4628-BB88-45E931251FA7}" srcOrd="2" destOrd="0" presId="urn:microsoft.com/office/officeart/2008/layout/VerticalCurvedList"/>
    <dgm:cxn modelId="{35048555-B142-4855-9664-558670E28B7D}" type="presParOf" srcId="{83785100-EFD5-4798-AD64-3B119C298EA7}" destId="{693F640E-989A-46BB-9FBB-92AB8EFF1679}" srcOrd="3" destOrd="0" presId="urn:microsoft.com/office/officeart/2008/layout/VerticalCurvedList"/>
    <dgm:cxn modelId="{A51AE7BE-805F-41BB-86E0-00D5D663C837}" type="presParOf" srcId="{16DA5A30-7985-4796-9F72-BC196391BEBA}" destId="{E29006E8-8B70-4301-A886-A56CCD143D8C}" srcOrd="1" destOrd="0" presId="urn:microsoft.com/office/officeart/2008/layout/VerticalCurvedList"/>
    <dgm:cxn modelId="{DAAA7E0C-A1D5-46D6-B3F1-FF50D40E73CF}" type="presParOf" srcId="{16DA5A30-7985-4796-9F72-BC196391BEBA}" destId="{B98CBCC5-BECC-405E-811C-814B4BA24F36}" srcOrd="2" destOrd="0" presId="urn:microsoft.com/office/officeart/2008/layout/VerticalCurvedList"/>
    <dgm:cxn modelId="{AB6E8914-7E65-4AB9-AE56-B0CBDD907572}" type="presParOf" srcId="{B98CBCC5-BECC-405E-811C-814B4BA24F36}" destId="{A6060A0B-715A-4AA6-A61A-04F829397EDE}" srcOrd="0" destOrd="0" presId="urn:microsoft.com/office/officeart/2008/layout/VerticalCurvedList"/>
    <dgm:cxn modelId="{39851F20-5AA4-413F-A5C1-A1D7DEAFEB3A}" type="presParOf" srcId="{16DA5A30-7985-4796-9F72-BC196391BEBA}" destId="{79A8CB04-DE84-42A3-ABBA-5FDAB92A7EBA}" srcOrd="3" destOrd="0" presId="urn:microsoft.com/office/officeart/2008/layout/VerticalCurvedList"/>
    <dgm:cxn modelId="{AD61E44D-7055-4694-8F0C-AF716E4979C3}" type="presParOf" srcId="{16DA5A30-7985-4796-9F72-BC196391BEBA}" destId="{3E4D46CF-BD96-4EA3-89B1-67372B499FF3}" srcOrd="4" destOrd="0" presId="urn:microsoft.com/office/officeart/2008/layout/VerticalCurvedList"/>
    <dgm:cxn modelId="{94FC9E87-6204-44DE-88E5-ADB5EF1044F6}" type="presParOf" srcId="{3E4D46CF-BD96-4EA3-89B1-67372B499FF3}" destId="{BD887FE4-EAE0-4FCD-A33B-49897DBDCD34}" srcOrd="0" destOrd="0" presId="urn:microsoft.com/office/officeart/2008/layout/VerticalCurvedList"/>
    <dgm:cxn modelId="{DE816F3A-D2BF-4E9D-864D-F4CCD2C0E37E}" type="presParOf" srcId="{16DA5A30-7985-4796-9F72-BC196391BEBA}" destId="{4FD81195-2C3D-4FDC-BDE8-8DEE538D0C52}" srcOrd="5" destOrd="0" presId="urn:microsoft.com/office/officeart/2008/layout/VerticalCurvedList"/>
    <dgm:cxn modelId="{83528503-D147-4BB0-9244-D98C3999C6EB}" type="presParOf" srcId="{16DA5A30-7985-4796-9F72-BC196391BEBA}" destId="{B8FF1065-EF56-42EA-93C7-DDE67B9BF7EC}" srcOrd="6" destOrd="0" presId="urn:microsoft.com/office/officeart/2008/layout/VerticalCurvedList"/>
    <dgm:cxn modelId="{EFD8E14E-8574-45FC-B784-A221F1F9A2D4}" type="presParOf" srcId="{B8FF1065-EF56-42EA-93C7-DDE67B9BF7EC}" destId="{0724C23D-7839-4DC6-BB48-63D08695A62C}" srcOrd="0" destOrd="0" presId="urn:microsoft.com/office/officeart/2008/layout/VerticalCurvedList"/>
    <dgm:cxn modelId="{382CB21D-4803-4360-92D3-D4D671EB9397}" type="presParOf" srcId="{16DA5A30-7985-4796-9F72-BC196391BEBA}" destId="{ADD4F2CD-36BC-4A16-88F3-EB6920D7B196}" srcOrd="7" destOrd="0" presId="urn:microsoft.com/office/officeart/2008/layout/VerticalCurvedList"/>
    <dgm:cxn modelId="{B02D0B99-9C90-44CA-A18B-DF6FB924581D}" type="presParOf" srcId="{16DA5A30-7985-4796-9F72-BC196391BEBA}" destId="{295F00EA-B718-4CCF-A78B-74953CE76357}" srcOrd="8" destOrd="0" presId="urn:microsoft.com/office/officeart/2008/layout/VerticalCurvedList"/>
    <dgm:cxn modelId="{8CAACD58-3B27-427A-83E3-67FEA2F56EEE}" type="presParOf" srcId="{295F00EA-B718-4CCF-A78B-74953CE76357}" destId="{113552D0-11B8-400E-B870-82FC1AFDD8E0}" srcOrd="0" destOrd="0" presId="urn:microsoft.com/office/officeart/2008/layout/VerticalCurvedList"/>
    <dgm:cxn modelId="{F8CFB0FD-0C6F-45EE-BDC0-D37E63770AAE}" type="presParOf" srcId="{16DA5A30-7985-4796-9F72-BC196391BEBA}" destId="{888AACBA-EBBC-49EE-B728-E77CEE9F5EC3}" srcOrd="9" destOrd="0" presId="urn:microsoft.com/office/officeart/2008/layout/VerticalCurvedList"/>
    <dgm:cxn modelId="{49AAB7CB-6EA9-4601-A384-FB78DA5B2DB9}" type="presParOf" srcId="{16DA5A30-7985-4796-9F72-BC196391BEBA}" destId="{623BA2DA-9046-43E2-9F5D-3F9A3D1351FB}" srcOrd="10" destOrd="0" presId="urn:microsoft.com/office/officeart/2008/layout/VerticalCurvedList"/>
    <dgm:cxn modelId="{FE9B6DBD-A628-444F-A707-8556A78F4BAE}" type="presParOf" srcId="{623BA2DA-9046-43E2-9F5D-3F9A3D1351FB}" destId="{7A43F7ED-FF87-4325-9BF9-503BA13809B5}" srcOrd="0" destOrd="0" presId="urn:microsoft.com/office/officeart/2008/layout/VerticalCurvedList"/>
    <dgm:cxn modelId="{43EC3534-D4A0-4E59-9E26-2F6141C2195A}" type="presParOf" srcId="{16DA5A30-7985-4796-9F72-BC196391BEBA}" destId="{17245B3C-AB7C-4467-BDFF-F2443CBE2A49}" srcOrd="11" destOrd="0" presId="urn:microsoft.com/office/officeart/2008/layout/VerticalCurvedList"/>
    <dgm:cxn modelId="{51A148DD-1EE7-4685-A7F3-E59C1CF3EDE9}" type="presParOf" srcId="{16DA5A30-7985-4796-9F72-BC196391BEBA}" destId="{3635ACFC-7B64-4586-BAD6-E80480AA5A8C}" srcOrd="12" destOrd="0" presId="urn:microsoft.com/office/officeart/2008/layout/VerticalCurvedList"/>
    <dgm:cxn modelId="{F743C3AA-1D90-4515-A95C-799EFC40C08A}" type="presParOf" srcId="{3635ACFC-7B64-4586-BAD6-E80480AA5A8C}" destId="{9058D21B-C8B9-44AD-B669-17AECDC08C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D8972-DE36-4373-92DF-D5E8562817F8}">
      <dsp:nvSpPr>
        <dsp:cNvPr id="0" name=""/>
        <dsp:cNvSpPr/>
      </dsp:nvSpPr>
      <dsp:spPr>
        <a:xfrm>
          <a:off x="-6968856" y="-654582"/>
          <a:ext cx="8294187" cy="8294187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006E8-8B70-4301-A886-A56CCD143D8C}">
      <dsp:nvSpPr>
        <dsp:cNvPr id="0" name=""/>
        <dsp:cNvSpPr/>
      </dsp:nvSpPr>
      <dsp:spPr>
        <a:xfrm>
          <a:off x="521158" y="233169"/>
          <a:ext cx="7593342" cy="918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3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Marianne" panose="02000000000000000000" pitchFamily="50" charset="0"/>
              <a:ea typeface="+mn-ea"/>
              <a:cs typeface="+mn-cs"/>
            </a:rPr>
            <a:t>WP1 - Steering and coordination: </a:t>
          </a:r>
          <a:r>
            <a:rPr lang="fr-FR" sz="1800" kern="1200" dirty="0" err="1">
              <a:latin typeface="Marianne" panose="02000000000000000000" pitchFamily="50" charset="0"/>
              <a:ea typeface="+mn-ea"/>
              <a:cs typeface="+mn-cs"/>
            </a:rPr>
            <a:t>Ensure</a:t>
          </a:r>
          <a:r>
            <a:rPr lang="fr-FR" sz="1800" kern="1200" dirty="0">
              <a:latin typeface="Marianne" panose="02000000000000000000" pitchFamily="50" charset="0"/>
              <a:ea typeface="+mn-ea"/>
              <a:cs typeface="+mn-cs"/>
            </a:rPr>
            <a:t> </a:t>
          </a:r>
          <a:r>
            <a:rPr lang="fr-FR" sz="1800" kern="1200" dirty="0" err="1">
              <a:latin typeface="Marianne" panose="02000000000000000000" pitchFamily="50" charset="0"/>
              <a:ea typeface="+mn-ea"/>
              <a:cs typeface="+mn-cs"/>
            </a:rPr>
            <a:t>overall</a:t>
          </a:r>
          <a:r>
            <a:rPr lang="fr-FR" sz="1800" kern="1200" dirty="0">
              <a:latin typeface="Marianne" panose="02000000000000000000" pitchFamily="50" charset="0"/>
              <a:ea typeface="+mn-ea"/>
              <a:cs typeface="+mn-cs"/>
            </a:rPr>
            <a:t> </a:t>
          </a:r>
          <a:r>
            <a:rPr lang="fr-FR" sz="1800" kern="1200" dirty="0" err="1">
              <a:latin typeface="Marianne" panose="02000000000000000000" pitchFamily="50" charset="0"/>
              <a:ea typeface="+mn-ea"/>
              <a:cs typeface="+mn-cs"/>
            </a:rPr>
            <a:t>project</a:t>
          </a:r>
          <a:r>
            <a:rPr lang="fr-FR" sz="1800" kern="1200" dirty="0">
              <a:latin typeface="Marianne" panose="02000000000000000000" pitchFamily="50" charset="0"/>
              <a:ea typeface="+mn-ea"/>
              <a:cs typeface="+mn-cs"/>
            </a:rPr>
            <a:t> coordination</a:t>
          </a:r>
          <a:r>
            <a:rPr lang="en-US" sz="1800" b="0" i="0" kern="1200" dirty="0">
              <a:latin typeface="Marianne" panose="02000000000000000000" pitchFamily="50" charset="0"/>
              <a:ea typeface="+mn-ea"/>
              <a:cs typeface="+mn-cs"/>
            </a:rPr>
            <a:t> </a:t>
          </a:r>
          <a:endParaRPr lang="fr-FR" sz="1800" b="0" kern="1200" dirty="0">
            <a:latin typeface="Marianne" panose="02000000000000000000" pitchFamily="50" charset="0"/>
            <a:ea typeface="+mn-ea"/>
            <a:cs typeface="+mn-cs"/>
          </a:endParaRPr>
        </a:p>
      </dsp:txBody>
      <dsp:txXfrm>
        <a:off x="521158" y="233169"/>
        <a:ext cx="7593342" cy="918040"/>
      </dsp:txXfrm>
    </dsp:sp>
    <dsp:sp modelId="{A6060A0B-715A-4AA6-A61A-04F829397EDE}">
      <dsp:nvSpPr>
        <dsp:cNvPr id="0" name=""/>
        <dsp:cNvSpPr/>
      </dsp:nvSpPr>
      <dsp:spPr>
        <a:xfrm>
          <a:off x="87826" y="243447"/>
          <a:ext cx="811081" cy="81108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CB04-DE84-42A3-ABBA-5FDAB92A7EBA}">
      <dsp:nvSpPr>
        <dsp:cNvPr id="0" name=""/>
        <dsp:cNvSpPr/>
      </dsp:nvSpPr>
      <dsp:spPr>
        <a:xfrm>
          <a:off x="1027103" y="1177093"/>
          <a:ext cx="7059606" cy="890139"/>
        </a:xfrm>
        <a:prstGeom prst="rect">
          <a:avLst/>
        </a:prstGeom>
        <a:solidFill>
          <a:schemeClr val="accent2">
            <a:hueOff val="390891"/>
            <a:satOff val="-6307"/>
            <a:lumOff val="-10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3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57" dirty="0">
              <a:latin typeface="Marianne" panose="02000000000000000000" pitchFamily="50" charset="0"/>
              <a:ea typeface="Verdana" panose="020B0604030504040204" pitchFamily="34" charset="0"/>
              <a:cs typeface="Arial" panose="020B0604020202020204" pitchFamily="34" charset="0"/>
            </a:rPr>
            <a:t>WP2 – Cluster</a:t>
          </a:r>
          <a:r>
            <a:rPr lang="en-US" sz="1800" b="0" kern="1200" spc="-57" dirty="0">
              <a:latin typeface="Marianne" panose="02000000000000000000" pitchFamily="50" charset="0"/>
              <a:ea typeface="Verdana" panose="020B0604030504040204" pitchFamily="34" charset="0"/>
              <a:cs typeface="Arial" panose="020B0604020202020204" pitchFamily="34" charset="0"/>
            </a:rPr>
            <a:t>: </a:t>
          </a:r>
          <a:r>
            <a:rPr lang="fr-FR" sz="1800" b="1" kern="1200" dirty="0">
              <a:latin typeface="Marianne" panose="02000000000000000000" pitchFamily="50" charset="0"/>
              <a:ea typeface="+mn-ea"/>
              <a:cs typeface="+mn-cs"/>
            </a:rPr>
            <a:t>:  </a:t>
          </a:r>
          <a:r>
            <a:rPr lang="en-US" sz="1800" kern="1200" dirty="0">
              <a:latin typeface="Marianne" panose="02000000000000000000" pitchFamily="50" charset="0"/>
              <a:ea typeface="+mn-ea"/>
              <a:cs typeface="+mn-cs"/>
            </a:rPr>
            <a:t>Structure a regional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arianne" panose="02000000000000000000" pitchFamily="50" charset="0"/>
              <a:ea typeface="+mn-ea"/>
              <a:cs typeface="+mn-cs"/>
            </a:rPr>
            <a:t>cluster on sargassum</a:t>
          </a:r>
          <a:endParaRPr lang="fr-FR" sz="1800" kern="1200" dirty="0">
            <a:latin typeface="Marianne" panose="02000000000000000000" pitchFamily="50" charset="0"/>
            <a:ea typeface="+mn-ea"/>
            <a:cs typeface="+mn-cs"/>
          </a:endParaRPr>
        </a:p>
      </dsp:txBody>
      <dsp:txXfrm>
        <a:off x="1027103" y="1177093"/>
        <a:ext cx="7059606" cy="890139"/>
      </dsp:txXfrm>
    </dsp:sp>
    <dsp:sp modelId="{BD887FE4-EAE0-4FCD-A33B-49897DBDCD34}">
      <dsp:nvSpPr>
        <dsp:cNvPr id="0" name=""/>
        <dsp:cNvSpPr/>
      </dsp:nvSpPr>
      <dsp:spPr>
        <a:xfrm>
          <a:off x="621562" y="1216622"/>
          <a:ext cx="811081" cy="81108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accent2">
              <a:hueOff val="390891"/>
              <a:satOff val="-6307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81195-2C3D-4FDC-BDE8-8DEE538D0C52}">
      <dsp:nvSpPr>
        <dsp:cNvPr id="0" name=""/>
        <dsp:cNvSpPr/>
      </dsp:nvSpPr>
      <dsp:spPr>
        <a:xfrm>
          <a:off x="1271167" y="2092149"/>
          <a:ext cx="6815542" cy="1006377"/>
        </a:xfrm>
        <a:prstGeom prst="rect">
          <a:avLst/>
        </a:prstGeom>
        <a:solidFill>
          <a:schemeClr val="accent2">
            <a:hueOff val="781782"/>
            <a:satOff val="-12614"/>
            <a:lumOff val="-21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3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37">
              <a:latin typeface="Marianne" panose="02000000000000000000" pitchFamily="50" charset="0"/>
              <a:ea typeface="+mn-ea"/>
              <a:cs typeface="+mn-cs"/>
            </a:rPr>
            <a:t>WP3 – Collection, storage and valorization</a:t>
          </a:r>
          <a:r>
            <a:rPr lang="en-US" sz="1800" b="0" kern="1200" spc="-37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1800" kern="1200">
              <a:latin typeface="Calibri"/>
              <a:ea typeface="+mn-ea"/>
              <a:cs typeface="+mn-cs"/>
            </a:rPr>
            <a:t>Improve techniques for the collection, storage, and valorization of sargassum</a:t>
          </a:r>
          <a:endParaRPr lang="fr-FR" sz="1800" b="0" kern="1200" dirty="0">
            <a:latin typeface="Marianne" panose="02000000000000000000" pitchFamily="50" charset="0"/>
            <a:ea typeface="+mn-ea"/>
            <a:cs typeface="+mn-cs"/>
          </a:endParaRPr>
        </a:p>
      </dsp:txBody>
      <dsp:txXfrm>
        <a:off x="1271167" y="2092149"/>
        <a:ext cx="6815542" cy="1006377"/>
      </dsp:txXfrm>
    </dsp:sp>
    <dsp:sp modelId="{0724C23D-7839-4DC6-BB48-63D08695A62C}">
      <dsp:nvSpPr>
        <dsp:cNvPr id="0" name=""/>
        <dsp:cNvSpPr/>
      </dsp:nvSpPr>
      <dsp:spPr>
        <a:xfrm>
          <a:off x="865626" y="2189797"/>
          <a:ext cx="811081" cy="811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781782"/>
              <a:satOff val="-1261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4F2CD-36BC-4A16-88F3-EB6920D7B196}">
      <dsp:nvSpPr>
        <dsp:cNvPr id="0" name=""/>
        <dsp:cNvSpPr/>
      </dsp:nvSpPr>
      <dsp:spPr>
        <a:xfrm>
          <a:off x="1271167" y="3117460"/>
          <a:ext cx="6815542" cy="900871"/>
        </a:xfrm>
        <a:prstGeom prst="rect">
          <a:avLst/>
        </a:prstGeom>
        <a:solidFill>
          <a:schemeClr val="accent2">
            <a:hueOff val="1172672"/>
            <a:satOff val="-18920"/>
            <a:lumOff val="-3294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3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90" dirty="0">
              <a:latin typeface="Marianne" panose="02000000000000000000" pitchFamily="50" charset="0"/>
              <a:ea typeface="+mn-ea"/>
              <a:cs typeface="+mn-cs"/>
            </a:rPr>
            <a:t>WP4 – Observation and forecasting</a:t>
          </a:r>
          <a:r>
            <a:rPr lang="en-US" sz="1800" b="0" kern="1200" spc="-90" dirty="0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1800" kern="1200" dirty="0">
              <a:latin typeface="Calibri"/>
              <a:ea typeface="+mn-ea"/>
              <a:cs typeface="+mn-cs"/>
            </a:rPr>
            <a:t>Strengthen observation and forecasting capacity</a:t>
          </a:r>
          <a:endParaRPr lang="fr-FR" sz="1800" b="0" kern="1200" dirty="0">
            <a:latin typeface="Marianne" panose="02000000000000000000" pitchFamily="50" charset="0"/>
            <a:ea typeface="+mn-ea"/>
            <a:cs typeface="+mn-cs"/>
          </a:endParaRPr>
        </a:p>
      </dsp:txBody>
      <dsp:txXfrm>
        <a:off x="1271167" y="3117460"/>
        <a:ext cx="6815542" cy="900871"/>
      </dsp:txXfrm>
    </dsp:sp>
    <dsp:sp modelId="{113552D0-11B8-400E-B870-82FC1AFDD8E0}">
      <dsp:nvSpPr>
        <dsp:cNvPr id="0" name=""/>
        <dsp:cNvSpPr/>
      </dsp:nvSpPr>
      <dsp:spPr>
        <a:xfrm>
          <a:off x="865626" y="3162355"/>
          <a:ext cx="811081" cy="811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172672"/>
              <a:satOff val="-18920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AACBA-EBBC-49EE-B728-E77CEE9F5EC3}">
      <dsp:nvSpPr>
        <dsp:cNvPr id="0" name=""/>
        <dsp:cNvSpPr/>
      </dsp:nvSpPr>
      <dsp:spPr>
        <a:xfrm>
          <a:off x="1027103" y="4043605"/>
          <a:ext cx="7059606" cy="994931"/>
        </a:xfrm>
        <a:prstGeom prst="rect">
          <a:avLst/>
        </a:prstGeom>
        <a:solidFill>
          <a:schemeClr val="accent2">
            <a:hueOff val="1563563"/>
            <a:satOff val="-25227"/>
            <a:lumOff val="-4392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37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-50">
              <a:latin typeface="Marianne" panose="02000000000000000000" pitchFamily="50" charset="0"/>
              <a:ea typeface="+mn-ea"/>
              <a:cs typeface="+mn-cs"/>
            </a:rPr>
            <a:t>WP5 – Effects and impacts</a:t>
          </a:r>
          <a:r>
            <a:rPr lang="en-US" sz="2000" b="0" kern="1200" spc="-50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2000" kern="1200">
              <a:latin typeface="Calibri"/>
              <a:ea typeface="+mn-ea"/>
              <a:cs typeface="+mn-cs"/>
            </a:rPr>
            <a:t>Evaluate environmental, economic, and health impacts</a:t>
          </a:r>
          <a:r>
            <a:rPr lang="en-US" sz="2000" b="0" kern="1200" spc="-50">
              <a:latin typeface="Marianne" panose="02000000000000000000" pitchFamily="50" charset="0"/>
              <a:ea typeface="+mn-ea"/>
              <a:cs typeface="+mn-cs"/>
            </a:rPr>
            <a:t> </a:t>
          </a:r>
          <a:endParaRPr lang="fr-FR" sz="2000" b="0" kern="1200" dirty="0">
            <a:latin typeface="Marianne" panose="02000000000000000000" pitchFamily="50" charset="0"/>
            <a:ea typeface="+mn-ea"/>
            <a:cs typeface="+mn-cs"/>
          </a:endParaRPr>
        </a:p>
      </dsp:txBody>
      <dsp:txXfrm>
        <a:off x="1027103" y="4043605"/>
        <a:ext cx="7059606" cy="994931"/>
      </dsp:txXfrm>
    </dsp:sp>
    <dsp:sp modelId="{7A43F7ED-FF87-4325-9BF9-503BA13809B5}">
      <dsp:nvSpPr>
        <dsp:cNvPr id="0" name=""/>
        <dsp:cNvSpPr/>
      </dsp:nvSpPr>
      <dsp:spPr>
        <a:xfrm>
          <a:off x="621562" y="4135530"/>
          <a:ext cx="811081" cy="81108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accent2">
              <a:hueOff val="1563563"/>
              <a:satOff val="-25227"/>
              <a:lumOff val="-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45B3C-AB7C-4467-BDFF-F2443CBE2A49}">
      <dsp:nvSpPr>
        <dsp:cNvPr id="0" name=""/>
        <dsp:cNvSpPr/>
      </dsp:nvSpPr>
      <dsp:spPr>
        <a:xfrm>
          <a:off x="493366" y="5025527"/>
          <a:ext cx="7593342" cy="977437"/>
        </a:xfrm>
        <a:prstGeom prst="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503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latin typeface="Marianne" panose="02000000000000000000" pitchFamily="50" charset="0"/>
              <a:ea typeface="+mn-ea"/>
              <a:cs typeface="+mn-cs"/>
            </a:rPr>
            <a:t>WP6 – Internalization</a:t>
          </a:r>
          <a:r>
            <a:rPr lang="fr-FR" sz="1800" kern="1200">
              <a:latin typeface="Marianne" panose="02000000000000000000" pitchFamily="50" charset="0"/>
              <a:ea typeface="+mn-ea"/>
              <a:cs typeface="+mn-cs"/>
            </a:rPr>
            <a:t>: </a:t>
          </a:r>
          <a:r>
            <a:rPr lang="en-US" sz="1800" kern="1200">
              <a:latin typeface="Marianne" panose="02000000000000000000" pitchFamily="50" charset="0"/>
              <a:ea typeface="+mn-ea"/>
              <a:cs typeface="+mn-cs"/>
            </a:rPr>
            <a:t>Promote the sargassum issue internationally</a:t>
          </a:r>
          <a:endParaRPr lang="fr-FR" sz="1800" kern="1200" dirty="0">
            <a:latin typeface="Marianne" panose="02000000000000000000" pitchFamily="50" charset="0"/>
            <a:ea typeface="+mn-ea"/>
            <a:cs typeface="+mn-cs"/>
          </a:endParaRPr>
        </a:p>
      </dsp:txBody>
      <dsp:txXfrm>
        <a:off x="493366" y="5025527"/>
        <a:ext cx="7593342" cy="977437"/>
      </dsp:txXfrm>
    </dsp:sp>
    <dsp:sp modelId="{9058D21B-C8B9-44AD-B669-17AECDC08CF6}">
      <dsp:nvSpPr>
        <dsp:cNvPr id="0" name=""/>
        <dsp:cNvSpPr/>
      </dsp:nvSpPr>
      <dsp:spPr>
        <a:xfrm>
          <a:off x="87826" y="5108705"/>
          <a:ext cx="811081" cy="81108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6CAC-AC88-4547-BC64-7FC7DC37CD4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B5AF-DC7F-4AA5-92B9-7589F63DEDE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CARICAP est un projet d’une durée de 5 ans, qui se déroulera de 2026 à 2030. L'objectif du projet est que, d'ici 2030, la gestion des aires protégées marines, côtières et terrestres dans la </a:t>
            </a:r>
            <a:r>
              <a:rPr lang="fr-FR" dirty="0" err="1"/>
              <a:t>Granderégion</a:t>
            </a:r>
            <a:r>
              <a:rPr lang="fr-FR" dirty="0"/>
              <a:t> des Caraïbes soit considérablement renforcée grâce à une approche régionale coordonnée et inclusive.</a:t>
            </a:r>
          </a:p>
          <a:p>
            <a:endParaRPr lang="fr-FR" dirty="0"/>
          </a:p>
          <a:p>
            <a:r>
              <a:rPr lang="fr-FR" dirty="0"/>
              <a:t>Le programme soutiendra l'opérationnalisation du réseau de gestionnaires d'aires protégées SPAW et contribuera à la mise en œuvre de la stratégie régionale 2021-2030 pour les aires protégées, en mettant l'accent sur le pilier 3, Gouvernance et Partenariat, et le pilier 4, Systèmes et Capacités.</a:t>
            </a:r>
          </a:p>
          <a:p>
            <a:endParaRPr lang="fr-FR" dirty="0"/>
          </a:p>
          <a:p>
            <a:r>
              <a:rPr lang="fr-FR" dirty="0"/>
              <a:t>Le budget total est de 3,95 millions d'euros sur cinq ans. Cinquante pour cent devraient être financés par le FFEM, vingt-cinq pour cent par d'autres subventions et partenaires, et les vingt-cinq pour cent restants restent à sécuriser. Le principal partenaire de cette initiative est </a:t>
            </a:r>
            <a:r>
              <a:rPr lang="fr-FR" dirty="0" err="1"/>
              <a:t>NatureXpairs</a:t>
            </a:r>
            <a:r>
              <a:rPr lang="fr-FR" dirty="0"/>
              <a:t>, une initiative française hébergée par les réserves naturelles de France qui a porté un projet similaire, le projet Varuna, dans l’océan indien.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L’objectif du programme est de contribuer à la préservation de la biodiversité dans la grande région Caraïbe, en renforçant les capacités des gestionnaires d’aires protégées grâce à des échanges entre pairs, en soutenant l’adaptation des sites aux effets du changement climatique, et en assurant une meilleure intégration de la société civile. Le programme vise aussi à donner une voix plus forte aux aires protégées caribéennes sur la scène internationale et à assurer la pérennité du réseau après 2030.</a:t>
            </a:r>
          </a:p>
          <a:p>
            <a:endParaRPr lang="fr-FR" dirty="0"/>
          </a:p>
          <a:p>
            <a:r>
              <a:rPr lang="fr-FR" dirty="0"/>
              <a:t>L’objectif 1, sur le renforcement des capacités, a été </a:t>
            </a:r>
            <a:r>
              <a:rPr lang="fr-FR" dirty="0" err="1"/>
              <a:t>co-construit</a:t>
            </a:r>
            <a:r>
              <a:rPr lang="fr-FR" dirty="0"/>
              <a:t> avec les gestionnaires du réseau SPAW lors d’une réunion en présentiel à </a:t>
            </a:r>
            <a:r>
              <a:rPr lang="fr-FR" dirty="0" err="1"/>
              <a:t>Homestead</a:t>
            </a:r>
            <a:r>
              <a:rPr lang="fr-FR" dirty="0"/>
              <a:t>, en novembre 2024, au cours de laquelle une feuille de route pour le renforcement des capacités d’ici 2030 a été élaborée.</a:t>
            </a:r>
          </a:p>
          <a:p>
            <a:endParaRPr lang="fr-FR" dirty="0"/>
          </a:p>
          <a:p>
            <a:r>
              <a:rPr lang="fr-FR" dirty="0"/>
              <a:t>Les résultats attendus de ce projet CARICAP incluent un réseau SPAW renforcé, actif et reconnu à l’échelle régionale et mondiale, une montée en compétence des gestionnaires, entre 5 et 10 sites ayant intégré des mesures d’adaptation climatique, la création de aires marines ou terrestres éducatives, une meilleure gestion de l’impact du Sargasse, et l’expérimentation de modèles de gouvernance plus inclusifs.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90484-73BD-4EB7-85EA-18BCA0B301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3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90484-73BD-4EB7-85EA-18BCA0B301A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06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pouvez voir l’ensemble des partenaires associés au projet.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4B5AF-DC7F-4AA5-92B9-7589F63DED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2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990" y="1265520"/>
            <a:ext cx="6530072" cy="2922432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4990" y="4351338"/>
            <a:ext cx="6530072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664709-9164-3712-DF74-B2E3197F8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36" t="2340"/>
          <a:stretch/>
        </p:blipFill>
        <p:spPr>
          <a:xfrm>
            <a:off x="-1" y="0"/>
            <a:ext cx="4800701" cy="68579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0765C1-7FF9-7871-F5C4-78D2B48452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220" y="1524"/>
            <a:ext cx="990842" cy="118230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C2025EA-CC2A-399A-216E-175D0B1BD8DF}"/>
              </a:ext>
            </a:extLst>
          </p:cNvPr>
          <p:cNvGrpSpPr/>
          <p:nvPr/>
        </p:nvGrpSpPr>
        <p:grpSpPr>
          <a:xfrm>
            <a:off x="11284749" y="5214618"/>
            <a:ext cx="990842" cy="1643382"/>
            <a:chOff x="10210315" y="5237426"/>
            <a:chExt cx="990842" cy="1643382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17CB402-19D8-4320-134F-839C3466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0315" y="5237426"/>
              <a:ext cx="990842" cy="99084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C7F6E1C-16A2-FB2F-7287-9A02A89C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9166" y="6048277"/>
              <a:ext cx="882384" cy="832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59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8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3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6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0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6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84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7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03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9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46161" y="6356350"/>
            <a:ext cx="183665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3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1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68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1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09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98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9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08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23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87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5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40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30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16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60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8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7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01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08669" y="6356350"/>
            <a:ext cx="197414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1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53185-53F7-4617-96AE-AC28B760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" y="365125"/>
            <a:ext cx="11677996" cy="919389"/>
          </a:xfrm>
        </p:spPr>
        <p:txBody>
          <a:bodyPr/>
          <a:lstStyle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80B9F-363D-4B14-9CE1-08CCB8DF5E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001" y="1950719"/>
            <a:ext cx="5688435" cy="4226243"/>
          </a:xfrm>
        </p:spPr>
        <p:txBody>
          <a:bodyPr>
            <a:normAutofit/>
          </a:bodyPr>
          <a:lstStyle>
            <a:lvl3pPr marL="914400" indent="0">
              <a:buNone/>
              <a:defRPr sz="2400">
                <a:latin typeface="Montserrat Medium" panose="00000600000000000000" pitchFamily="50" charset="0"/>
              </a:defRPr>
            </a:lvl3pPr>
          </a:lstStyle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DFE77-4F43-4D79-97B5-C70FFFE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219C-1BB3-4247-B94A-82B2B1FF8698}" type="datetime1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AFB46-5816-4250-9777-AAEDEB8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8C337-2C8D-40D8-855C-1B7AE07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9DD4C85-606D-40B7-B775-99B15466CF3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46564" y="1950719"/>
            <a:ext cx="5688435" cy="4226243"/>
          </a:xfrm>
        </p:spPr>
        <p:txBody>
          <a:bodyPr>
            <a:normAutofit/>
          </a:bodyPr>
          <a:lstStyle>
            <a:lvl3pPr marL="914400" indent="0">
              <a:buNone/>
              <a:defRPr sz="2400">
                <a:latin typeface="Montserrat Medium" panose="00000600000000000000" pitchFamily="50" charset="0"/>
              </a:defRPr>
            </a:lvl3pPr>
          </a:lstStyle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EF82D4D-FB50-4A0F-B90D-355F57FEA7B5}"/>
              </a:ext>
            </a:extLst>
          </p:cNvPr>
          <p:cNvCxnSpPr/>
          <p:nvPr userDrawn="1"/>
        </p:nvCxnSpPr>
        <p:spPr>
          <a:xfrm>
            <a:off x="6096000" y="1950720"/>
            <a:ext cx="0" cy="42262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76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7E4288D8-1B8A-4B5A-B705-18CA87089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92355" cy="15290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52B069-4F09-4531-B798-CEC968BB72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387" y="184774"/>
            <a:ext cx="2128058" cy="4977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9B3C59-0AEB-4DEC-A8FC-09250C2677A4}"/>
              </a:ext>
            </a:extLst>
          </p:cNvPr>
          <p:cNvSpPr/>
          <p:nvPr userDrawn="1"/>
        </p:nvSpPr>
        <p:spPr>
          <a:xfrm>
            <a:off x="4871257" y="1663354"/>
            <a:ext cx="6415867" cy="39243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B5C4CB-16AA-43D7-AC4D-DF0C5E0C9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1119" y="1936907"/>
            <a:ext cx="4282097" cy="1266452"/>
          </a:xfrm>
        </p:spPr>
        <p:txBody>
          <a:bodyPr anchor="t" anchorCtr="0">
            <a:normAutofit/>
          </a:bodyPr>
          <a:lstStyle>
            <a:lvl1pPr algn="l"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645EC3-9BC1-4032-9C13-655FEEA84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1119" y="3231390"/>
            <a:ext cx="4645431" cy="84650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66F0C5AB-45DC-49BE-922E-4D6D9FC1AB5C}"/>
              </a:ext>
            </a:extLst>
          </p:cNvPr>
          <p:cNvSpPr txBox="1">
            <a:spLocks/>
          </p:cNvSpPr>
          <p:nvPr userDrawn="1"/>
        </p:nvSpPr>
        <p:spPr>
          <a:xfrm>
            <a:off x="5706737" y="1123720"/>
            <a:ext cx="6256662" cy="40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00" b="0" i="0" u="none" strike="noStrike" kern="1200" baseline="0" dirty="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rPr>
              <a:t>Le projet CAMAC est cofinancé par le programme Interreg Caraïbes au titre du Fonds Européen de Développement Régional</a:t>
            </a:r>
            <a:endParaRPr lang="fr-FR" sz="8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85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24B1759-0EBC-43B5-A8F1-84D39B806BD2}"/>
              </a:ext>
            </a:extLst>
          </p:cNvPr>
          <p:cNvSpPr/>
          <p:nvPr userDrawn="1"/>
        </p:nvSpPr>
        <p:spPr>
          <a:xfrm>
            <a:off x="0" y="1529014"/>
            <a:ext cx="12192000" cy="5328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CB02BAF-D1CC-4BF7-8D67-B40F909B4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002" y="1273628"/>
            <a:ext cx="7265027" cy="4310743"/>
          </a:xfrm>
        </p:spPr>
        <p:txBody>
          <a:bodyPr anchor="ctr" anchorCtr="0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053570F5-E269-43F6-A421-55CF5772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BC11-D56E-42FB-883B-6BD83F70DEEC}" type="datetime1">
              <a:rPr lang="fr-FR" smtClean="0"/>
              <a:t>30/06/2025</a:t>
            </a:fld>
            <a:endParaRPr lang="fr-FR" dirty="0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04CE3C45-FE73-413D-ACFE-C07C83FA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CAribbean marine Megafauna and anthropogenic Activities - CAMAC PROJECT</a:t>
            </a:r>
            <a:endParaRPr lang="fr-FR"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B9896874-2693-4025-8E1F-4804413A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856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E74424-C5F1-42CA-8955-BD79E04F3D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4B1759-0EBC-43B5-A8F1-84D39B806BD2}"/>
              </a:ext>
            </a:extLst>
          </p:cNvPr>
          <p:cNvSpPr/>
          <p:nvPr userDrawn="1"/>
        </p:nvSpPr>
        <p:spPr>
          <a:xfrm>
            <a:off x="0" y="1529014"/>
            <a:ext cx="12192000" cy="5328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CB02BAF-D1CC-4BF7-8D67-B40F909B4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002" y="1273628"/>
            <a:ext cx="7058197" cy="4310743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8F9CE0-C5A4-4E96-99FB-80BAB3FD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375149-B6BF-4178-BD09-75384568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83AC2C-2C4D-49E5-A999-E4FB2B1050CE}" type="datetime1">
              <a:rPr lang="fr-FR" smtClean="0"/>
              <a:t>30/06/2025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AB44A6-9187-4A09-92C1-449023B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05D86-C996-4349-AE1F-1D4866C487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441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53185-53F7-4617-96AE-AC28B760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" y="365125"/>
            <a:ext cx="11677996" cy="919389"/>
          </a:xfrm>
        </p:spPr>
        <p:txBody>
          <a:bodyPr/>
          <a:lstStyle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04C91-B227-4A80-9086-13348721EE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05425" y="1463901"/>
            <a:ext cx="6629573" cy="4713062"/>
          </a:xfrm>
        </p:spPr>
        <p:txBody>
          <a:bodyPr/>
          <a:lstStyle>
            <a:lvl3pPr marL="914400" indent="0">
              <a:buNone/>
              <a:defRPr sz="2400">
                <a:latin typeface="Montserrat Medium" panose="00000600000000000000" pitchFamily="50" charset="0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DFE77-4F43-4D79-97B5-C70FFFE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123C-7825-443B-8957-449FEBD89D04}" type="datetime1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AFB46-5816-4250-9777-AAEDEB8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8C337-2C8D-40D8-855C-1B7AE07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034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53185-53F7-4617-96AE-AC28B760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" y="365125"/>
            <a:ext cx="11677996" cy="919389"/>
          </a:xfrm>
        </p:spPr>
        <p:txBody>
          <a:bodyPr/>
          <a:lstStyle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80B9F-363D-4B14-9CE1-08CCB8DF5E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002" y="1463901"/>
            <a:ext cx="6629572" cy="4713062"/>
          </a:xfrm>
        </p:spPr>
        <p:txBody>
          <a:bodyPr>
            <a:normAutofit/>
          </a:bodyPr>
          <a:lstStyle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DFE77-4F43-4D79-97B5-C70FFFE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731F-20F5-4B2D-BEB3-681021A48660}" type="datetime1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AFB46-5816-4250-9777-AAEDEB8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8C337-2C8D-40D8-855C-1B7AE07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607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53185-53F7-4617-96AE-AC28B760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" y="365125"/>
            <a:ext cx="11677996" cy="919389"/>
          </a:xfrm>
        </p:spPr>
        <p:txBody>
          <a:bodyPr/>
          <a:lstStyle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80B9F-363D-4B14-9CE1-08CCB8DF5E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002" y="1463901"/>
            <a:ext cx="11677996" cy="2041299"/>
          </a:xfrm>
        </p:spPr>
        <p:txBody>
          <a:bodyPr/>
          <a:lstStyle>
            <a:lvl3pPr marL="914400" indent="0">
              <a:buNone/>
              <a:defRPr sz="2400">
                <a:latin typeface="Montserrat Medium" panose="00000600000000000000" pitchFamily="50" charset="0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/>
            </a:lvl5pPr>
          </a:lstStyle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DFE77-4F43-4D79-97B5-C70FFFE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F76-C11A-426E-87BA-2C119E2D7CE0}" type="datetime1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AFB46-5816-4250-9777-AAEDEB8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8C337-2C8D-40D8-855C-1B7AE07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34794-C071-4BE1-BDCD-15531DEF5469}"/>
              </a:ext>
            </a:extLst>
          </p:cNvPr>
          <p:cNvSpPr/>
          <p:nvPr userDrawn="1"/>
        </p:nvSpPr>
        <p:spPr>
          <a:xfrm>
            <a:off x="257002" y="3877519"/>
            <a:ext cx="11677996" cy="2389931"/>
          </a:xfrm>
          <a:prstGeom prst="rect">
            <a:avLst/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3FDE077-3D22-47EF-8870-78B15B314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07581" y="4029069"/>
            <a:ext cx="8636818" cy="2086830"/>
          </a:xfrm>
        </p:spPr>
        <p:txBody>
          <a:bodyPr lIns="0" tIns="0" rIns="0" bIns="0">
            <a:normAutofit/>
          </a:bodyPr>
          <a:lstStyle>
            <a:lvl1pPr marL="7937" indent="0">
              <a:buNone/>
              <a:tabLst/>
              <a:defRPr sz="2000">
                <a:solidFill>
                  <a:srgbClr val="000000"/>
                </a:solidFill>
                <a:latin typeface="+mn-lt"/>
              </a:defRPr>
            </a:lvl1pPr>
            <a:lvl2pPr marL="7937" indent="0">
              <a:buNone/>
              <a:tabLst/>
              <a:defRPr sz="2000">
                <a:solidFill>
                  <a:srgbClr val="000000"/>
                </a:solidFill>
                <a:latin typeface="+mn-lt"/>
              </a:defRPr>
            </a:lvl2pPr>
            <a:lvl3pPr marL="7937" indent="0">
              <a:buNone/>
              <a:tabLst/>
              <a:defRPr sz="1600">
                <a:solidFill>
                  <a:srgbClr val="000000"/>
                </a:solidFill>
                <a:latin typeface="Marianne Light" panose="02000000000000000000" pitchFamily="50" charset="0"/>
              </a:defRPr>
            </a:lvl3pPr>
            <a:lvl4pPr marL="7937" indent="0">
              <a:buNone/>
              <a:tabLst/>
              <a:defRPr sz="1400">
                <a:solidFill>
                  <a:srgbClr val="000000"/>
                </a:solidFill>
                <a:latin typeface="Marianne Light" panose="02000000000000000000" pitchFamily="50" charset="0"/>
              </a:defRPr>
            </a:lvl4pPr>
            <a:lvl5pPr marL="7937" indent="0">
              <a:buNone/>
              <a:tabLst/>
              <a:defRPr sz="1400">
                <a:solidFill>
                  <a:srgbClr val="000000"/>
                </a:solidFill>
                <a:latin typeface="Marianne Light" panose="020000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5009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53185-53F7-4617-96AE-AC28B760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" y="365125"/>
            <a:ext cx="11677996" cy="919389"/>
          </a:xfrm>
        </p:spPr>
        <p:txBody>
          <a:bodyPr/>
          <a:lstStyle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80B9F-363D-4B14-9CE1-08CCB8DF5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001" y="1463901"/>
            <a:ext cx="11677995" cy="4713062"/>
          </a:xfrm>
        </p:spPr>
        <p:txBody>
          <a:bodyPr>
            <a:normAutofit/>
          </a:bodyPr>
          <a:lstStyle>
            <a:lvl3pPr marL="914400" indent="0" algn="l">
              <a:buNone/>
              <a:defRPr sz="2400">
                <a:latin typeface="Montserrat Medium" panose="00000600000000000000" pitchFamily="50" charset="0"/>
              </a:defRPr>
            </a:lvl3pPr>
          </a:lstStyle>
          <a:p>
            <a:pPr lvl="2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DFE77-4F43-4D79-97B5-C70FFFE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3A5-4FA4-497F-A72C-B7ECC8166CC7}" type="datetime1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AFB46-5816-4250-9777-AAEDEB8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8C337-2C8D-40D8-855C-1B7AE07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3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2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53185-53F7-4617-96AE-AC28B760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" y="365125"/>
            <a:ext cx="11677996" cy="919389"/>
          </a:xfrm>
        </p:spPr>
        <p:txBody>
          <a:bodyPr/>
          <a:lstStyle>
            <a:lvl1pPr>
              <a:defRPr sz="2800">
                <a:latin typeface="Montserrat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80B9F-363D-4B14-9CE1-08CCB8DF5E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001" y="1950719"/>
            <a:ext cx="5688435" cy="4226243"/>
          </a:xfrm>
        </p:spPr>
        <p:txBody>
          <a:bodyPr>
            <a:normAutofit/>
          </a:bodyPr>
          <a:lstStyle>
            <a:lvl3pPr marL="914400" indent="0">
              <a:buNone/>
              <a:defRPr sz="2400">
                <a:latin typeface="Montserrat Medium" panose="00000600000000000000" pitchFamily="50" charset="0"/>
              </a:defRPr>
            </a:lvl3pPr>
          </a:lstStyle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DFE77-4F43-4D79-97B5-C70FFFE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219C-1BB3-4247-B94A-82B2B1FF8698}" type="datetime1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AFB46-5816-4250-9777-AAEDEB8E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8C337-2C8D-40D8-855C-1B7AE07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9DD4C85-606D-40B7-B775-99B15466CF3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46564" y="1950719"/>
            <a:ext cx="5688435" cy="4226243"/>
          </a:xfrm>
        </p:spPr>
        <p:txBody>
          <a:bodyPr>
            <a:normAutofit/>
          </a:bodyPr>
          <a:lstStyle>
            <a:lvl3pPr marL="914400" indent="0">
              <a:buNone/>
              <a:defRPr sz="2400">
                <a:latin typeface="Montserrat Medium" panose="00000600000000000000" pitchFamily="50" charset="0"/>
              </a:defRPr>
            </a:lvl3pPr>
          </a:lstStyle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EF82D4D-FB50-4A0F-B90D-355F57FEA7B5}"/>
              </a:ext>
            </a:extLst>
          </p:cNvPr>
          <p:cNvCxnSpPr/>
          <p:nvPr userDrawn="1"/>
        </p:nvCxnSpPr>
        <p:spPr>
          <a:xfrm>
            <a:off x="6096000" y="1950720"/>
            <a:ext cx="0" cy="42262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56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4F5684-832B-40F8-90B6-E1571E42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6191-6D0B-4339-9A48-366D08A57047}" type="datetime1">
              <a:rPr lang="fr-FR" smtClean="0"/>
              <a:t>30/06/2025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61ADB6-CB96-402A-830A-D7671100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1CB5D8-05B4-42D1-858C-ECC9D973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47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3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6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3CB319F-6031-E272-C7A1-78E96FFDE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0297" y="-10837"/>
            <a:ext cx="6030698" cy="60306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E7E984-DCBF-750C-71E1-DCC0F026225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2" y="-45949"/>
            <a:ext cx="3969737" cy="34909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0693" y="864108"/>
            <a:ext cx="759377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2366" y="6357928"/>
            <a:ext cx="175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pPr algn="ctr"/>
            <a:r>
              <a:rPr lang="en-US"/>
              <a:t>STAC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4991" y="6356350"/>
            <a:ext cx="1329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D2A6E2-F5DC-4E1F-B69E-8439EEB78E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590" y="5984748"/>
            <a:ext cx="731520" cy="8728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537982-E208-40B5-95FD-F2688B96B3E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23" y="5984748"/>
            <a:ext cx="990842" cy="9908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1FF9A2-4A4F-4E54-9DB9-B0F8E397D92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19" y="6054973"/>
            <a:ext cx="882384" cy="8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3CB319F-6031-E272-C7A1-78E96FFDEC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30297" y="-10837"/>
            <a:ext cx="6030698" cy="603069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0693" y="864108"/>
            <a:ext cx="759377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5329" y="6356350"/>
            <a:ext cx="1239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47503"/>
                </a:solidFill>
                <a:latin typeface="Helvetica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5B5332-AE26-4EF6-A5D0-CAD09CE7A6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590" y="5984748"/>
            <a:ext cx="731520" cy="8728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B06231-327B-4F6B-B266-AF0E5E3FF5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23" y="5984748"/>
            <a:ext cx="990842" cy="9908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4C2173-1E6C-4511-AE52-3892BF86DA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19" y="6054973"/>
            <a:ext cx="882384" cy="8325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E7E984-DCBF-750C-71E1-DCC0F026225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-108656"/>
            <a:ext cx="3405442" cy="30956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4388E96-3658-46BF-ABC5-3E81E4674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52366" y="6357928"/>
            <a:ext cx="175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8D1FA36-970F-4646-A136-CDC0F0415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pPr algn="ctr"/>
            <a:r>
              <a:rPr lang="en-US"/>
              <a:t>STAC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F47503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47503"/>
        </a:buClr>
        <a:buFont typeface="Courier New" panose="02070309020205020404" pitchFamily="49" charset="0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47503"/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47503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47503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3CB319F-6031-E272-C7A1-78E96FFDEC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840284" y="14288"/>
            <a:ext cx="6040685" cy="60406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0693" y="864108"/>
            <a:ext cx="759377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5607" y="6354727"/>
            <a:ext cx="1278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0000"/>
                </a:solidFill>
                <a:latin typeface="Helvetica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5B5332-AE26-4EF6-A5D0-CAD09CE7A6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392" y="5984748"/>
            <a:ext cx="731520" cy="8728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B06231-327B-4F6B-B266-AF0E5E3FF5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23" y="5984748"/>
            <a:ext cx="990842" cy="9908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4C2173-1E6C-4511-AE52-3892BF86DA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19" y="6054973"/>
            <a:ext cx="882384" cy="8325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E7E984-DCBF-750C-71E1-DCC0F026225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alphaModFix amt="35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7592">
            <a:off x="821676" y="30438"/>
            <a:ext cx="2947482" cy="404880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6A72BA2-5D00-447C-8C4E-B6B6CDC3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52366" y="6357928"/>
            <a:ext cx="175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231B28-31F5-469A-888C-589BEEE7D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pPr algn="ctr"/>
            <a:r>
              <a:rPr lang="en-US"/>
              <a:t>STAC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4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FF0000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F0000"/>
        </a:buClr>
        <a:buFont typeface="Courier New" panose="02070309020205020404" pitchFamily="49" charset="0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F0000"/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F000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F000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3CB319F-6031-E272-C7A1-78E96FFDE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806079" y="-24091"/>
            <a:ext cx="6043951" cy="60439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0693" y="864108"/>
            <a:ext cx="759377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5329" y="6356350"/>
            <a:ext cx="1239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B050"/>
                </a:solidFill>
                <a:latin typeface="Helvetica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5B5332-AE26-4EF6-A5D0-CAD09CE7A6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590" y="5984748"/>
            <a:ext cx="731520" cy="8728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B06231-327B-4F6B-B266-AF0E5E3FF57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23" y="5984748"/>
            <a:ext cx="990842" cy="9908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4C2173-1E6C-4511-AE52-3892BF86DAC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19" y="6054973"/>
            <a:ext cx="882384" cy="8325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E7E984-DCBF-750C-71E1-DCC0F026225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alphaModFix amt="3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33750">
            <a:off x="1741156" y="3095826"/>
            <a:ext cx="3543571" cy="381997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9B0C150-0C1F-4BFB-8CB1-159DBF97D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52366" y="6357928"/>
            <a:ext cx="175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F40B1BA-CE3F-492C-A2A6-2C75EC7A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pPr algn="ctr"/>
            <a:r>
              <a:rPr lang="en-US"/>
              <a:t>STAC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2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B050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00B050"/>
        </a:buClr>
        <a:buFont typeface="Courier New" panose="02070309020205020404" pitchFamily="49" charset="0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00B050"/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00B05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00B05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49A770-6B0C-4760-96DD-398A32EC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77E948-2093-42B0-B649-6798AE4F2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11634-BE11-45B0-88C0-08294EAEE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002" y="6356350"/>
            <a:ext cx="9876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F00EF-ED3F-470C-BAFF-55A9EE071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16095" y="6356350"/>
            <a:ext cx="85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02FC-7CB9-465E-9F2D-23212A197289}" type="datetime1">
              <a:rPr lang="fr-FR" smtClean="0"/>
              <a:t>30/06/2025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569CF-9CDF-46E2-B62B-AE19541C2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81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5D86-C996-4349-AE1F-1D4866C487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37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gif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sv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7.sv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84B01-B560-486C-91E9-2FFC4E08F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and future </a:t>
            </a:r>
            <a:r>
              <a:rPr lang="fr-FR" dirty="0" err="1"/>
              <a:t>projects</a:t>
            </a:r>
            <a:r>
              <a:rPr lang="fr-FR" dirty="0"/>
              <a:t> for the </a:t>
            </a:r>
            <a:r>
              <a:rPr lang="fr-FR" dirty="0" err="1"/>
              <a:t>next</a:t>
            </a:r>
            <a:r>
              <a:rPr lang="fr-FR" dirty="0"/>
              <a:t> biennal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FC575-DA8B-48BB-B596-A4B41BA7F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Lucile ROSSIN – SPAW-RAC </a:t>
            </a:r>
            <a:r>
              <a:rPr lang="fr-FR" dirty="0" err="1"/>
              <a:t>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8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CA94004-AA67-4CC8-896C-D95C08B6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45F8EC-AB52-429B-94D1-E00552C0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19384-EAF5-4D44-9E85-74CB61FB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E51B75-9F58-4331-B750-889120A3BD33}"/>
              </a:ext>
            </a:extLst>
          </p:cNvPr>
          <p:cNvSpPr txBox="1"/>
          <p:nvPr/>
        </p:nvSpPr>
        <p:spPr>
          <a:xfrm>
            <a:off x="4382504" y="604094"/>
            <a:ext cx="7513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Project SARGCOOP II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85E4D4-66F3-4312-9D8C-EFB7371542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524" y="37553"/>
            <a:ext cx="9533584" cy="67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7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BC5D9A78-50AD-42CD-8198-DD2BC78971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466" y="136525"/>
            <a:ext cx="1514505" cy="154892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A0518AEC-6B8A-466A-AECF-A25D75FE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816997"/>
          </a:xfrm>
        </p:spPr>
        <p:txBody>
          <a:bodyPr>
            <a:normAutofit/>
          </a:bodyPr>
          <a:lstStyle/>
          <a:p>
            <a:r>
              <a:rPr lang="en-US" sz="3200" dirty="0"/>
              <a:t>program’s intervention logic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CA94004-AA67-4CC8-896C-D95C08B6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45F8EC-AB52-429B-94D1-E00552C0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19384-EAF5-4D44-9E85-74CB61FB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65EF0A-262F-48A5-9B23-02BE61C455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98988" y="439738"/>
            <a:ext cx="7593012" cy="57356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Project SARGCOOP II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3 years project 2025 – 2028 lead by the Regional Council of Guadeloupe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</a:rPr>
              <a:t>Our vision:</a:t>
            </a:r>
            <a:r>
              <a:rPr lang="en-US" dirty="0">
                <a:solidFill>
                  <a:srgbClr val="002060"/>
                </a:solidFill>
              </a:rPr>
              <a:t> by 2030, the management of marine, coastal and terrestrial protected areas in the Greater Caribbean Region is significantly strengthened, through a coordinated and inclusive regional approach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operationalization of the objectives of the SPAW regional network of protected area managers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contribution to the implementation of the Regional Protected Areas Strategy 2021-2030, particularly in Pillars 3 (Governance and Partnership) and 4 (Systems and Capacities)</a:t>
            </a:r>
            <a:endParaRPr lang="fr-FR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060"/>
                </a:solidFill>
              </a:rPr>
              <a:t>Budget:</a:t>
            </a:r>
            <a:r>
              <a:rPr lang="en-US" dirty="0">
                <a:solidFill>
                  <a:srgbClr val="002060"/>
                </a:solidFill>
              </a:rPr>
              <a:t> The overall budget for this European union funded Interreg project is 5.766 million euros over 3 years. The SPAW-RAC budget within this project is 947 000 euros over 3 years. </a:t>
            </a:r>
            <a:endParaRPr lang="fr-GP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060"/>
                </a:solidFill>
              </a:rPr>
              <a:t>Main partner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Regional Council of Guadeloupe, OECO, </a:t>
            </a:r>
            <a:r>
              <a:rPr lang="fr-FR" dirty="0">
                <a:solidFill>
                  <a:srgbClr val="002060"/>
                </a:solidFill>
              </a:rPr>
              <a:t>GEO Blue Planet, AEC, IMA, Mercator </a:t>
            </a:r>
            <a:r>
              <a:rPr lang="fr-FR" dirty="0" err="1">
                <a:solidFill>
                  <a:srgbClr val="002060"/>
                </a:solidFill>
              </a:rPr>
              <a:t>Ocean</a:t>
            </a:r>
            <a:r>
              <a:rPr lang="fr-FR" dirty="0">
                <a:solidFill>
                  <a:srgbClr val="002060"/>
                </a:solidFill>
              </a:rPr>
              <a:t>, CNRS, ACS, Saint-Martin, </a:t>
            </a:r>
            <a:r>
              <a:rPr lang="fr-FR" dirty="0" err="1">
                <a:solidFill>
                  <a:srgbClr val="002060"/>
                </a:solidFill>
              </a:rPr>
              <a:t>Dominican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Republic</a:t>
            </a:r>
            <a:endParaRPr lang="fr-G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9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33FB-9565-D4F6-15EC-50EA4082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000201B-2FB1-46ED-BD83-EEC551F30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730" y="552810"/>
            <a:ext cx="1036905" cy="529376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B072A2FE-6E28-46EE-972D-C6AEFD206C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9166" y="463683"/>
            <a:ext cx="595709" cy="7076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41D7696-2D51-4E55-B904-F5C58358D4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490" y="1604420"/>
            <a:ext cx="1127690" cy="79722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1BBF1A2-3F82-4378-8F32-2BA3E41001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651" y="2880838"/>
            <a:ext cx="943928" cy="4676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883F4E8-9C9F-44DA-92AC-3683CF67E1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880" y="2858198"/>
            <a:ext cx="740158" cy="74015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BF14BEC-F303-4A90-B7D8-AA380F5AB5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091" y="1749566"/>
            <a:ext cx="790544" cy="7905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75B2A9F-6294-4A68-BF35-F93976DE9D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675" y="2636689"/>
            <a:ext cx="1127690" cy="104748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2989EBE-A778-4CC5-9CD5-B129DF7C9D3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514" y="463683"/>
            <a:ext cx="1024891" cy="75497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AB5B70B-46E4-4420-9747-DBC0A03D382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37" y="1706766"/>
            <a:ext cx="443053" cy="7788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B92E0C1-A618-4D24-B2D7-499FBB5E92F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283" y="4126427"/>
            <a:ext cx="2219296" cy="34676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4F3857F-9ADC-410E-BB7B-DCFCB21968E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542" y="4134720"/>
            <a:ext cx="1171962" cy="3929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C26DC33-C81D-4383-BB68-DA47A4CC787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388" y="2867492"/>
            <a:ext cx="1218463" cy="58587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206BFAB-0BFD-430C-B736-A253C9AFBED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307" y="4019468"/>
            <a:ext cx="1129303" cy="76676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4CAE1BF-1CDC-49BC-ACAA-F615D988EE2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94" y="2818134"/>
            <a:ext cx="1835150" cy="82028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FD0754-17B2-4137-B11F-B942A8E052C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388" y="4019468"/>
            <a:ext cx="907449" cy="90744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379C6C8-CD33-4381-B4DB-DF4C291A036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291" y="5122630"/>
            <a:ext cx="1251454" cy="60239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F755E32-389E-4F55-BC33-AEE3DCAFDA5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109" y="5038114"/>
            <a:ext cx="810214" cy="54622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91D4B83-29AD-4AC2-B125-BC931BEF978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035" y="1863187"/>
            <a:ext cx="790544" cy="65088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8829DAC-4F8E-4085-BD16-855025287A9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502" y="1896254"/>
            <a:ext cx="1050398" cy="39986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8278F88-6EC5-41B1-92D1-2A926BD9807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198" y="378222"/>
            <a:ext cx="2952613" cy="87855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32A4D42-E64B-4AD2-A47B-7CC746F9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Partner’s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3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33FB-9565-D4F6-15EC-50EA4082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DCCFF079-D71D-2E04-5DE2-C69F39727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2201" y="452718"/>
            <a:ext cx="1973720" cy="2018577"/>
          </a:xfrm>
          <a:prstGeom prst="rect">
            <a:avLst/>
          </a:prstGeom>
        </p:spPr>
      </p:pic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B4CEF36-66D8-4912-BB2C-C9BE77A90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714071"/>
              </p:ext>
            </p:extLst>
          </p:nvPr>
        </p:nvGraphicFramePr>
        <p:xfrm>
          <a:off x="3180401" y="452718"/>
          <a:ext cx="8174536" cy="616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00181476-3C8D-4E4C-BDDD-9062FBD5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Work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518AEC-6B8A-466A-AECF-A25D75FE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962993"/>
          </a:xfrm>
        </p:spPr>
        <p:txBody>
          <a:bodyPr>
            <a:normAutofit/>
          </a:bodyPr>
          <a:lstStyle/>
          <a:p>
            <a:r>
              <a:rPr lang="en-US" sz="3200" dirty="0"/>
              <a:t>Our missions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CA94004-AA67-4CC8-896C-D95C08B6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45F8EC-AB52-429B-94D1-E00552C0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STAC 11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19384-EAF5-4D44-9E85-74CB61FB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65EF0A-262F-48A5-9B23-02BE61C455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4925" y="439738"/>
            <a:ext cx="8347075" cy="5735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Project SARGCOOP II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R="147320" algn="just">
              <a:lnSpc>
                <a:spcPct val="115000"/>
              </a:lnSpc>
              <a:spcAft>
                <a:spcPts val="600"/>
              </a:spcAft>
              <a:tabLst>
                <a:tab pos="5581015" algn="r"/>
              </a:tabLst>
            </a:pPr>
            <a:r>
              <a:rPr lang="en-US" sz="1700" b="1" dirty="0">
                <a:solidFill>
                  <a:srgbClr val="002060"/>
                </a:solidFill>
              </a:rPr>
              <a:t>Project objectives</a:t>
            </a:r>
            <a:endParaRPr lang="fr-GP" sz="1700" b="1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US" sz="1600" dirty="0">
                <a:solidFill>
                  <a:srgbClr val="002060"/>
                </a:solidFill>
              </a:rPr>
              <a:t>Strengthen regional governance on the influx of Sargassum in the Caribbean.</a:t>
            </a:r>
          </a:p>
          <a:p>
            <a:pPr marL="0" lvl="0" indent="0">
              <a:lnSpc>
                <a:spcPct val="115000"/>
              </a:lnSpc>
              <a:buNone/>
            </a:pPr>
            <a:endParaRPr lang="fr-GP" sz="1600" dirty="0">
              <a:solidFill>
                <a:srgbClr val="002060"/>
              </a:solidFill>
            </a:endParaRPr>
          </a:p>
          <a:p>
            <a:pPr marR="147320" algn="just">
              <a:lnSpc>
                <a:spcPct val="115000"/>
              </a:lnSpc>
              <a:spcAft>
                <a:spcPts val="600"/>
              </a:spcAft>
              <a:tabLst>
                <a:tab pos="5581015" algn="r"/>
              </a:tabLst>
            </a:pPr>
            <a:r>
              <a:rPr lang="en-US" sz="1700" b="1" dirty="0">
                <a:solidFill>
                  <a:srgbClr val="002060"/>
                </a:solidFill>
              </a:rPr>
              <a:t>Activities</a:t>
            </a:r>
            <a:endParaRPr lang="fr-GP" sz="17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002060"/>
                </a:solidFill>
              </a:rPr>
              <a:t>The operational objectives of SPAW-RAC in SargCoop II are:</a:t>
            </a:r>
            <a:endParaRPr lang="fr-GP" sz="1600" dirty="0">
              <a:solidFill>
                <a:srgbClr val="002060"/>
              </a:solidFill>
            </a:endParaRPr>
          </a:p>
          <a:p>
            <a:pPr marL="342900" marR="14732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5581015" algn="r"/>
                <a:tab pos="457200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To develop or complete the biodiversity component of a regional biodiversity action plan to improve sargassum management practices in the Caribbean and the cooperation of efforts (WP6 Internationalization)</a:t>
            </a:r>
            <a:endParaRPr lang="fr-GP" sz="1600" dirty="0">
              <a:solidFill>
                <a:srgbClr val="002060"/>
              </a:solidFill>
            </a:endParaRPr>
          </a:p>
          <a:p>
            <a:pPr marL="342900" marR="14732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5581015" algn="r"/>
                <a:tab pos="457200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Improve knowledge of the effects and impacts of Sargassum influxes on the coastal and marine environment and associated biodiversity (WP5 Effect &amp; Impact)</a:t>
            </a:r>
            <a:endParaRPr lang="fr-GP" sz="1600" dirty="0">
              <a:solidFill>
                <a:srgbClr val="002060"/>
              </a:solidFill>
            </a:endParaRPr>
          </a:p>
          <a:p>
            <a:pPr marL="342900" marR="14732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5581015" algn="r"/>
                <a:tab pos="457200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Conduct a needs and feasibility study for a biodiversity layer on a tool for monitoring Sargassum influxes on sensitive marine environments (WP2 Cluster)</a:t>
            </a:r>
            <a:endParaRPr lang="fr-GP" sz="1600" dirty="0">
              <a:solidFill>
                <a:srgbClr val="002060"/>
              </a:solidFill>
            </a:endParaRPr>
          </a:p>
          <a:p>
            <a:pPr marL="342900" marR="14732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5581015" algn="r"/>
                <a:tab pos="457200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Strengthen communication and awareness of the ecological value of sargassum and good management practices. (WP1 Project coordination and management).</a:t>
            </a:r>
            <a:endParaRPr lang="fr-GP" sz="1600" dirty="0">
              <a:solidFill>
                <a:srgbClr val="002060"/>
              </a:solidFill>
            </a:endParaRPr>
          </a:p>
          <a:p>
            <a:pPr lvl="1" algn="just">
              <a:lnSpc>
                <a:spcPct val="110000"/>
              </a:lnSpc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B3A4B9E-C8EE-407E-A24E-BAA5DDB1AF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0415" y="136525"/>
            <a:ext cx="1514505" cy="15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0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33FB-9565-D4F6-15EC-50EA4082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09CC5-A30B-090E-4716-E168D264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A08ABD6-CFF2-499E-A9F6-7B3CFD64CB41}"/>
              </a:ext>
            </a:extLst>
          </p:cNvPr>
          <p:cNvSpPr txBox="1"/>
          <p:nvPr/>
        </p:nvSpPr>
        <p:spPr>
          <a:xfrm>
            <a:off x="1890000" y="3287250"/>
            <a:ext cx="184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B9E1401-CF7F-44B5-8AA2-5983A6204FDB}"/>
              </a:ext>
            </a:extLst>
          </p:cNvPr>
          <p:cNvSpPr txBox="1"/>
          <p:nvPr/>
        </p:nvSpPr>
        <p:spPr>
          <a:xfrm>
            <a:off x="2464574" y="3685956"/>
            <a:ext cx="1847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6F4D3701-A212-489C-9294-20108B4D2C23}"/>
              </a:ext>
            </a:extLst>
          </p:cNvPr>
          <p:cNvSpPr txBox="1"/>
          <p:nvPr/>
        </p:nvSpPr>
        <p:spPr>
          <a:xfrm>
            <a:off x="1890000" y="4097250"/>
            <a:ext cx="2551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D8ECF508-A0C2-48BC-A4F5-9D1FAAF74F26}"/>
              </a:ext>
            </a:extLst>
          </p:cNvPr>
          <p:cNvSpPr txBox="1"/>
          <p:nvPr/>
        </p:nvSpPr>
        <p:spPr>
          <a:xfrm>
            <a:off x="7332883" y="861119"/>
            <a:ext cx="48591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rgbClr val="FFC000"/>
                </a:solidFill>
              </a:rPr>
              <a:t>🌍</a:t>
            </a:r>
            <a:r>
              <a:rPr sz="2000" b="1" dirty="0">
                <a:solidFill>
                  <a:srgbClr val="000000"/>
                </a:solidFill>
              </a:rPr>
              <a:t> </a:t>
            </a:r>
            <a:r>
              <a:rPr lang="fr-FR" b="1" dirty="0"/>
              <a:t>SARGCOOP II </a:t>
            </a:r>
            <a:r>
              <a:rPr lang="fr-FR" b="1" dirty="0" err="1"/>
              <a:t>embodies</a:t>
            </a:r>
            <a:r>
              <a:rPr lang="fr-FR" b="1" dirty="0"/>
              <a:t> agile and </a:t>
            </a:r>
          </a:p>
          <a:p>
            <a:r>
              <a:rPr lang="fr-FR" b="1" dirty="0"/>
              <a:t>inclusive </a:t>
            </a:r>
            <a:r>
              <a:rPr lang="fr-FR" b="1" dirty="0" err="1"/>
              <a:t>regional</a:t>
            </a:r>
            <a:r>
              <a:rPr lang="fr-FR" b="1" dirty="0"/>
              <a:t> </a:t>
            </a:r>
            <a:r>
              <a:rPr lang="fr-FR" b="1" dirty="0" err="1"/>
              <a:t>cooperation</a:t>
            </a:r>
            <a:endParaRPr sz="2000" b="1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72E166D3-9B3E-4DC0-A22B-1F05BCDBD2CA}"/>
              </a:ext>
            </a:extLst>
          </p:cNvPr>
          <p:cNvSpPr txBox="1"/>
          <p:nvPr/>
        </p:nvSpPr>
        <p:spPr>
          <a:xfrm>
            <a:off x="7367869" y="1707584"/>
            <a:ext cx="4303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rgbClr val="FFC000"/>
                </a:solidFill>
              </a:rPr>
              <a:t>🤝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lang="fr-FR" b="1" dirty="0" err="1"/>
              <a:t>Pooling</a:t>
            </a:r>
            <a:r>
              <a:rPr lang="fr-FR" b="1" dirty="0"/>
              <a:t> of actions</a:t>
            </a:r>
            <a:endParaRPr sz="2000" b="1" dirty="0"/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1658B15B-CB67-4DCE-BC3C-280C8473959C}"/>
              </a:ext>
            </a:extLst>
          </p:cNvPr>
          <p:cNvSpPr txBox="1"/>
          <p:nvPr/>
        </p:nvSpPr>
        <p:spPr>
          <a:xfrm>
            <a:off x="7368277" y="2311786"/>
            <a:ext cx="46292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FFC000"/>
                </a:solidFill>
              </a:rPr>
              <a:t>👥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lang="fr-FR" b="1" dirty="0" err="1"/>
              <a:t>Each</a:t>
            </a:r>
            <a:r>
              <a:rPr lang="fr-FR" b="1" dirty="0"/>
              <a:t> </a:t>
            </a:r>
            <a:r>
              <a:rPr lang="fr-FR" b="1" dirty="0" err="1"/>
              <a:t>work</a:t>
            </a:r>
            <a:r>
              <a:rPr lang="fr-FR" b="1" dirty="0"/>
              <a:t> package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co-led</a:t>
            </a:r>
            <a:r>
              <a:rPr lang="fr-FR" b="1" dirty="0"/>
              <a:t> by </a:t>
            </a:r>
          </a:p>
          <a:p>
            <a:r>
              <a:rPr lang="fr-FR" b="1" dirty="0"/>
              <a:t>multiple </a:t>
            </a:r>
            <a:r>
              <a:rPr lang="fr-FR" b="1" dirty="0" err="1"/>
              <a:t>actors</a:t>
            </a:r>
            <a:endParaRPr sz="2000" b="1" dirty="0"/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73B2858E-CFFE-43DF-A847-BECD702DC415}"/>
              </a:ext>
            </a:extLst>
          </p:cNvPr>
          <p:cNvSpPr txBox="1"/>
          <p:nvPr/>
        </p:nvSpPr>
        <p:spPr>
          <a:xfrm>
            <a:off x="7367869" y="2954159"/>
            <a:ext cx="48241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FFC000"/>
                </a:solidFill>
              </a:rPr>
              <a:t>📤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lang="fr-FR" b="1" dirty="0"/>
              <a:t>Sharing of expertise, </a:t>
            </a:r>
            <a:r>
              <a:rPr lang="fr-FR" b="1" dirty="0" err="1"/>
              <a:t>distributed</a:t>
            </a:r>
            <a:r>
              <a:rPr lang="fr-FR" b="1" dirty="0"/>
              <a:t> </a:t>
            </a:r>
            <a:r>
              <a:rPr lang="fr-FR" b="1" dirty="0" err="1"/>
              <a:t>governance</a:t>
            </a:r>
            <a:endParaRPr sz="2000" b="1" dirty="0"/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B6389144-7E01-4F04-8BDA-F1F2B602C342}"/>
              </a:ext>
            </a:extLst>
          </p:cNvPr>
          <p:cNvSpPr txBox="1"/>
          <p:nvPr/>
        </p:nvSpPr>
        <p:spPr>
          <a:xfrm>
            <a:off x="7323358" y="3609681"/>
            <a:ext cx="48241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FFC000"/>
                </a:solidFill>
              </a:rPr>
              <a:t>📅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lang="fr-FR" b="1" dirty="0" err="1"/>
              <a:t>Concrete</a:t>
            </a:r>
            <a:r>
              <a:rPr lang="fr-FR" b="1" dirty="0"/>
              <a:t> </a:t>
            </a:r>
            <a:r>
              <a:rPr lang="fr-FR" b="1" dirty="0" err="1"/>
              <a:t>deliverables</a:t>
            </a:r>
            <a:r>
              <a:rPr lang="fr-FR" b="1" dirty="0"/>
              <a:t> </a:t>
            </a:r>
            <a:r>
              <a:rPr lang="fr-FR" b="1" dirty="0" err="1"/>
              <a:t>expected</a:t>
            </a:r>
            <a:r>
              <a:rPr lang="fr-FR" b="1" dirty="0"/>
              <a:t> as </a:t>
            </a:r>
            <a:r>
              <a:rPr lang="fr-FR" b="1" dirty="0" err="1"/>
              <a:t>early</a:t>
            </a:r>
            <a:r>
              <a:rPr lang="fr-FR" b="1" dirty="0"/>
              <a:t> as </a:t>
            </a:r>
          </a:p>
          <a:p>
            <a:r>
              <a:rPr lang="fr-FR" b="1" dirty="0"/>
              <a:t>2025</a:t>
            </a:r>
            <a:endParaRPr sz="2000" b="1"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64906458-DBDD-4B6F-B218-52EF37678502}"/>
              </a:ext>
            </a:extLst>
          </p:cNvPr>
          <p:cNvSpPr txBox="1"/>
          <p:nvPr/>
        </p:nvSpPr>
        <p:spPr>
          <a:xfrm>
            <a:off x="7381066" y="4497360"/>
            <a:ext cx="48109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FFC000"/>
                </a:solidFill>
              </a:rPr>
              <a:t>➡️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lang="fr-FR" b="1" dirty="0"/>
              <a:t>Multi-</a:t>
            </a:r>
            <a:r>
              <a:rPr lang="fr-FR" b="1" dirty="0" err="1"/>
              <a:t>level</a:t>
            </a:r>
            <a:r>
              <a:rPr lang="fr-FR" b="1" dirty="0"/>
              <a:t> </a:t>
            </a:r>
            <a:r>
              <a:rPr lang="fr-FR" b="1" dirty="0" err="1"/>
              <a:t>governance</a:t>
            </a:r>
            <a:r>
              <a:rPr lang="fr-FR" b="1" dirty="0"/>
              <a:t> </a:t>
            </a:r>
            <a:r>
              <a:rPr lang="fr-FR" b="1" dirty="0" err="1"/>
              <a:t>serving</a:t>
            </a:r>
            <a:r>
              <a:rPr lang="fr-FR" b="1" dirty="0"/>
              <a:t> the </a:t>
            </a:r>
            <a:r>
              <a:rPr lang="fr-FR" b="1" dirty="0" err="1"/>
              <a:t>territories</a:t>
            </a:r>
            <a:endParaRPr sz="2000" b="1" dirty="0"/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0D66A0BD-B173-460F-95C9-CC84A24F2346}"/>
              </a:ext>
            </a:extLst>
          </p:cNvPr>
          <p:cNvSpPr txBox="1"/>
          <p:nvPr/>
        </p:nvSpPr>
        <p:spPr>
          <a:xfrm>
            <a:off x="3462373" y="906067"/>
            <a:ext cx="36085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2"/>
                </a:solidFill>
              </a:rPr>
              <a:t>✅</a:t>
            </a:r>
            <a:r>
              <a:rPr sz="2000" b="1" dirty="0">
                <a:solidFill>
                  <a:srgbClr val="000000"/>
                </a:solidFill>
              </a:rPr>
              <a:t> </a:t>
            </a:r>
            <a:r>
              <a:rPr lang="fr-FR" b="1" dirty="0"/>
              <a:t>More effective and </a:t>
            </a:r>
            <a:r>
              <a:rPr lang="fr-FR" b="1" dirty="0" err="1"/>
              <a:t>locally</a:t>
            </a:r>
            <a:r>
              <a:rPr lang="fr-FR" b="1" dirty="0"/>
              <a:t> </a:t>
            </a:r>
            <a:r>
              <a:rPr lang="fr-FR" b="1" dirty="0" err="1"/>
              <a:t>adapted</a:t>
            </a:r>
            <a:r>
              <a:rPr lang="fr-FR" b="1" dirty="0"/>
              <a:t> solutions</a:t>
            </a:r>
            <a:endParaRPr sz="2000" b="1" dirty="0"/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1FCD97D9-EADE-4B5F-9401-EF7BD33DF897}"/>
              </a:ext>
            </a:extLst>
          </p:cNvPr>
          <p:cNvSpPr txBox="1"/>
          <p:nvPr/>
        </p:nvSpPr>
        <p:spPr>
          <a:xfrm>
            <a:off x="3395582" y="1906487"/>
            <a:ext cx="31661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2"/>
                </a:solidFill>
              </a:rPr>
              <a:t>🤝</a:t>
            </a:r>
            <a:r>
              <a:rPr sz="2000" b="1" dirty="0">
                <a:solidFill>
                  <a:srgbClr val="000000"/>
                </a:solidFill>
              </a:rPr>
              <a:t> </a:t>
            </a:r>
            <a:r>
              <a:rPr lang="fr-FR" b="1" dirty="0" err="1"/>
              <a:t>Better</a:t>
            </a:r>
            <a:r>
              <a:rPr lang="fr-FR" b="1" dirty="0"/>
              <a:t> social </a:t>
            </a:r>
            <a:r>
              <a:rPr lang="fr-FR" b="1" dirty="0" err="1"/>
              <a:t>acceptability</a:t>
            </a:r>
            <a:r>
              <a:rPr lang="fr-FR" b="1" dirty="0"/>
              <a:t> of </a:t>
            </a:r>
            <a:r>
              <a:rPr lang="fr-FR" b="1" dirty="0" err="1"/>
              <a:t>decisions</a:t>
            </a:r>
            <a:endParaRPr sz="2000" b="1" dirty="0"/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61284079-5FBA-4229-A2D0-ADA91087E1ED}"/>
              </a:ext>
            </a:extLst>
          </p:cNvPr>
          <p:cNvSpPr txBox="1"/>
          <p:nvPr/>
        </p:nvSpPr>
        <p:spPr>
          <a:xfrm>
            <a:off x="3370820" y="2684504"/>
            <a:ext cx="396206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>
                <a:solidFill>
                  <a:schemeClr val="accent2"/>
                </a:solidFill>
              </a:rPr>
              <a:t>📚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lang="fr-FR" b="1" dirty="0" err="1"/>
              <a:t>Capitalization</a:t>
            </a:r>
            <a:r>
              <a:rPr lang="fr-FR" b="1" dirty="0"/>
              <a:t> and </a:t>
            </a:r>
            <a:r>
              <a:rPr lang="fr-FR" b="1" dirty="0" err="1"/>
              <a:t>dissemination</a:t>
            </a:r>
            <a:r>
              <a:rPr lang="fr-FR" b="1" dirty="0"/>
              <a:t> of best practices</a:t>
            </a:r>
            <a:endParaRPr sz="2000" b="1" dirty="0"/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B26BE253-827C-46D2-97E0-294DD55608C1}"/>
              </a:ext>
            </a:extLst>
          </p:cNvPr>
          <p:cNvSpPr txBox="1"/>
          <p:nvPr/>
        </p:nvSpPr>
        <p:spPr>
          <a:xfrm>
            <a:off x="3370820" y="3543253"/>
            <a:ext cx="2965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2"/>
                </a:solidFill>
              </a:rPr>
              <a:t>🌐</a:t>
            </a:r>
            <a:r>
              <a:rPr lang="fr-FR" b="1" dirty="0" err="1"/>
              <a:t>Creation</a:t>
            </a:r>
            <a:r>
              <a:rPr lang="fr-FR" b="1" dirty="0"/>
              <a:t> of </a:t>
            </a:r>
            <a:r>
              <a:rPr lang="fr-FR" b="1" dirty="0" err="1"/>
              <a:t>communities</a:t>
            </a:r>
            <a:r>
              <a:rPr lang="fr-FR" b="1" dirty="0"/>
              <a:t> of practice </a:t>
            </a:r>
          </a:p>
          <a:p>
            <a:r>
              <a:rPr lang="fr-FR" b="1" dirty="0" err="1"/>
              <a:t>around</a:t>
            </a:r>
            <a:r>
              <a:rPr lang="fr-FR" b="1" dirty="0"/>
              <a:t> </a:t>
            </a:r>
            <a:r>
              <a:rPr lang="fr-FR" b="1" dirty="0" err="1"/>
              <a:t>regional</a:t>
            </a:r>
            <a:r>
              <a:rPr lang="fr-FR" b="1" dirty="0"/>
              <a:t> practices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50349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518AEC-6B8A-466A-AECF-A25D75FE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CARICAP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65EF0A-262F-48A5-9B23-02BE61C4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693" y="440267"/>
            <a:ext cx="7593775" cy="57347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Proposal for a regional support program for protected area in the Greater Caribbean Region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5 years project 2026 – 2030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</a:rPr>
              <a:t>Our vision:</a:t>
            </a:r>
            <a:r>
              <a:rPr lang="en-US" dirty="0">
                <a:solidFill>
                  <a:srgbClr val="002060"/>
                </a:solidFill>
              </a:rPr>
              <a:t> by 2030, the management of marine, coastal and terrestrial protected areas in the Greater Caribbean Region is significantly strengthened, through a coordinated and inclusive regional approach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operationalization of the objectives of the SPAW regional network of protected area managers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contribution to the implementation of the Regional Protected Areas Strategy 2021-2030, particularly in Pillars 3 (Governance and Partnership) and 4 (Systems and Capacities)</a:t>
            </a:r>
            <a:endParaRPr lang="fr-FR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060"/>
                </a:solidFill>
              </a:rPr>
              <a:t>Budget:</a:t>
            </a:r>
            <a:r>
              <a:rPr lang="en-US" dirty="0">
                <a:solidFill>
                  <a:srgbClr val="002060"/>
                </a:solidFill>
              </a:rPr>
              <a:t> 3.95 millions euros over 5 year: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50 % funded by FFEM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25 % funded by other grants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25% to be funded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060"/>
                </a:solidFill>
              </a:rPr>
              <a:t>Main partner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NatureXpairs</a:t>
            </a:r>
            <a:r>
              <a:rPr lang="en-US" dirty="0">
                <a:solidFill>
                  <a:srgbClr val="002060"/>
                </a:solidFill>
              </a:rPr>
              <a:t>, the French Hub for Protected areas &amp; people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45F8EC-AB52-429B-94D1-E00552C0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19384-EAF5-4D44-9E85-74CB61FB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CA94004-AA67-4CC8-896C-D95C08B6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9FDF154F-B8D3-4CA4-8F42-8FBF3844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57511" y="4038729"/>
            <a:ext cx="2226957" cy="22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518AEC-6B8A-466A-AECF-A25D75FE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CARICAP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65EF0A-262F-48A5-9B23-02BE61C4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225" y="440267"/>
            <a:ext cx="8348388" cy="57347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Proposal for a regional support program for protected area in the Greater Caribbean Region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Objective: </a:t>
            </a:r>
            <a:r>
              <a:rPr lang="en-US" dirty="0">
                <a:solidFill>
                  <a:srgbClr val="002060"/>
                </a:solidFill>
              </a:rPr>
              <a:t>contribute to the preservation of biodiversity in the Wider Caribbean Region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1.	Sharing and strengthening the capacities of managers through peer-to-peer exchanges, for more effective and sustainable management of protected areas in the WCR;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2.Meet current and future challenges by enabling PA to better adapt to global climate change 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3.	Ensuring the proper integration of civil society in the protection of biodiversity in the Wider Caribbean region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4.	Bringing the issues and the voice of marine and coastal protected areas beyond the Caribbean region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</a:rPr>
              <a:t>5.Ensuring the sustainability of the network and its actions for the post-2030 period</a:t>
            </a:r>
          </a:p>
          <a:p>
            <a:pPr lvl="1" algn="just">
              <a:lnSpc>
                <a:spcPct val="110000"/>
              </a:lnSpc>
            </a:pPr>
            <a:endParaRPr lang="fr-FR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060"/>
                </a:solidFill>
              </a:rPr>
              <a:t>Calendar: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2024: project validated by SPAW protected area managers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2025: securing fundings &amp; first call for peer-to-peer exchange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2026: preliminary studies and installation of project governance bodies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</a:rPr>
              <a:t>End 2026: launch of the project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45F8EC-AB52-429B-94D1-E00552C0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19384-EAF5-4D44-9E85-74CB61FB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CA94004-AA67-4CC8-896C-D95C08B6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9FDF154F-B8D3-4CA4-8F42-8FBF3844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87260" y="3890308"/>
            <a:ext cx="2226957" cy="22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506697-A35A-4D0A-8666-A3EF575C9B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991" y="3903506"/>
            <a:ext cx="1898308" cy="18215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977F38-D971-4D6B-A30A-55400383F8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4277" y="3833787"/>
            <a:ext cx="1624253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0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EE44B4-5AD0-44F1-883B-BE660BA9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420490-049D-49D0-B77C-6D49C7073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225" y="864108"/>
            <a:ext cx="7250243" cy="5120640"/>
          </a:xfrm>
        </p:spPr>
        <p:txBody>
          <a:bodyPr>
            <a:normAutofit/>
          </a:bodyPr>
          <a:lstStyle/>
          <a:p>
            <a:r>
              <a:rPr lang="fr-FR" sz="3200" dirty="0"/>
              <a:t>CAMAC 2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SARG’COOP2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CARIPAP</a:t>
            </a:r>
            <a:endParaRPr lang="en-US" sz="320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F9B312-2E14-412F-B159-1B5CFBC9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F8A9F2-4AC4-44E0-A812-1987099A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1527D79-229F-493B-82BC-1ECBE9B3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6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EFB3F88-4DA2-464D-9FE8-9C842625E58E}"/>
              </a:ext>
            </a:extLst>
          </p:cNvPr>
          <p:cNvSpPr/>
          <p:nvPr/>
        </p:nvSpPr>
        <p:spPr>
          <a:xfrm>
            <a:off x="0" y="1514475"/>
            <a:ext cx="12192000" cy="5343525"/>
          </a:xfrm>
          <a:prstGeom prst="rect">
            <a:avLst/>
          </a:prstGeom>
          <a:blipFill dpi="0" rotWithShape="0"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arme 35">
            <a:extLst>
              <a:ext uri="{FF2B5EF4-FFF2-40B4-BE49-F238E27FC236}">
                <a16:creationId xmlns:a16="http://schemas.microsoft.com/office/drawing/2014/main" id="{C48ED910-0B5D-4DC6-B738-87AD8D5B0AFF}"/>
              </a:ext>
            </a:extLst>
          </p:cNvPr>
          <p:cNvSpPr/>
          <p:nvPr/>
        </p:nvSpPr>
        <p:spPr>
          <a:xfrm rot="16200000">
            <a:off x="5780742" y="1746163"/>
            <a:ext cx="5111837" cy="5111837"/>
          </a:xfrm>
          <a:prstGeom prst="teardrop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2E2C98-6C67-4B45-9234-D6BD515A02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0975" y="6356350"/>
            <a:ext cx="5810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5D86-C996-4349-AE1F-1D4866C4871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BF6E6CFB-C85D-4F8C-AE13-3E9CF900D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/>
              <a:t>CAMAC</a:t>
            </a:r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AE468229-78F5-4F74-8275-533E7528C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1119" y="2665379"/>
            <a:ext cx="4645431" cy="141251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b="1" cap="small" dirty="0"/>
              <a:t>CARIBBEAN MARINE MEGAFAUNA AND ANTHROPOGENIC ACTIVITES</a:t>
            </a:r>
            <a:endParaRPr lang="en-US" b="1" dirty="0"/>
          </a:p>
        </p:txBody>
      </p:sp>
      <p:sp>
        <p:nvSpPr>
          <p:cNvPr id="18" name="Sous-titre 11">
            <a:extLst>
              <a:ext uri="{FF2B5EF4-FFF2-40B4-BE49-F238E27FC236}">
                <a16:creationId xmlns:a16="http://schemas.microsoft.com/office/drawing/2014/main" id="{480AF3B7-077B-4F26-B9BE-E918080F056F}"/>
              </a:ext>
            </a:extLst>
          </p:cNvPr>
          <p:cNvSpPr txBox="1">
            <a:spLocks/>
          </p:cNvSpPr>
          <p:nvPr/>
        </p:nvSpPr>
        <p:spPr>
          <a:xfrm>
            <a:off x="5981086" y="4571837"/>
            <a:ext cx="4711148" cy="152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SPAW RAC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E87DB-CE35-4A70-983C-053CB8F520C5}"/>
              </a:ext>
            </a:extLst>
          </p:cNvPr>
          <p:cNvSpPr/>
          <p:nvPr/>
        </p:nvSpPr>
        <p:spPr>
          <a:xfrm>
            <a:off x="4462943" y="109057"/>
            <a:ext cx="508249" cy="6040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BA3002-F0C5-47BB-A83F-F6F4629D2D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546" y="242594"/>
            <a:ext cx="336638" cy="4016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F485DD-73AF-4A21-8443-37E65FD86F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37" y="349788"/>
            <a:ext cx="1188126" cy="3589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17D2FB-6C24-4411-A6C2-E3F06CC04B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192" y="230142"/>
            <a:ext cx="425798" cy="4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7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B407DEA-B8F6-46F6-911D-80D83D29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/>
              <a:t>OBJECTIVE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5969284-4956-4F6A-9CAB-5192B817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179" y="7815"/>
            <a:ext cx="7926175" cy="3899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243465"/>
                </a:solidFill>
                <a:latin typeface="Montserrat Medium" panose="00000600000000000000" pitchFamily="50" charset="0"/>
              </a:rPr>
              <a:t>General objective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+mn-lt"/>
              </a:rPr>
              <a:t>A response to a priority issue identified in recommendation documents (Conference of Parties for the Cartagena Convention (COPs) - SPAW COP12):</a:t>
            </a:r>
          </a:p>
          <a:p>
            <a:pPr marL="288000">
              <a:lnSpc>
                <a:spcPts val="3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Strengthen knowledge and regional collaboration 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on the interactions between human activities and marine megafauna</a:t>
            </a:r>
          </a:p>
          <a:p>
            <a:pPr marL="288000">
              <a:lnSpc>
                <a:spcPts val="3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to provide the governing bodies of the Caribbean and environmental stakeholders with </a:t>
            </a:r>
            <a:r>
              <a:rPr lang="en-US" sz="160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recommendations and tools to efficiently mitigate the negative impacts </a:t>
            </a:r>
          </a:p>
          <a:p>
            <a:pPr marL="59400" indent="0">
              <a:lnSpc>
                <a:spcPts val="3000"/>
              </a:lnSpc>
              <a:spcBef>
                <a:spcPts val="1200"/>
              </a:spcBef>
              <a:buClr>
                <a:srgbClr val="BD1818"/>
              </a:buClr>
              <a:buSzPct val="120000"/>
              <a:buNone/>
            </a:pPr>
            <a:r>
              <a:rPr lang="en-US" sz="1600" i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Species we focused on : 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marine mammals, sea turtles, seabirds, sharks and rays</a:t>
            </a:r>
            <a:endParaRPr lang="fr-FR" sz="16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98B67C-11C4-4D38-85FD-417B77FC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8F1-41D4-46BA-84B3-A115D5B32BCC}" type="datetime1">
              <a:rPr lang="fr-FR" smtClean="0"/>
              <a:t>30/06/2025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508EBD-92AB-43D7-89FB-0C4D73BF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CAribbean</a:t>
            </a:r>
            <a:r>
              <a:rPr lang="en-US" dirty="0"/>
              <a:t> marine Megafauna and anthropogenic Activities - CAMAC PROJECT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571369-E7AF-4CF1-9F9E-82A61F06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F4AE66-84E3-4C33-A77C-64B17BE8B5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926" y="3892573"/>
            <a:ext cx="2157256" cy="2036368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036D36E-95EB-4ADA-ABE1-4D28F5CFDE71}"/>
              </a:ext>
            </a:extLst>
          </p:cNvPr>
          <p:cNvGrpSpPr/>
          <p:nvPr/>
        </p:nvGrpSpPr>
        <p:grpSpPr>
          <a:xfrm>
            <a:off x="3762229" y="3907238"/>
            <a:ext cx="6125594" cy="2156076"/>
            <a:chOff x="5696193" y="561208"/>
            <a:chExt cx="6125594" cy="2156076"/>
          </a:xfrm>
        </p:grpSpPr>
        <p:sp>
          <p:nvSpPr>
            <p:cNvPr id="27" name="Larme 26">
              <a:extLst>
                <a:ext uri="{FF2B5EF4-FFF2-40B4-BE49-F238E27FC236}">
                  <a16:creationId xmlns:a16="http://schemas.microsoft.com/office/drawing/2014/main" id="{1E253D52-24A7-4B0D-979D-4B21E12AFD42}"/>
                </a:ext>
              </a:extLst>
            </p:cNvPr>
            <p:cNvSpPr/>
            <p:nvPr/>
          </p:nvSpPr>
          <p:spPr>
            <a:xfrm>
              <a:off x="5697582" y="1886923"/>
              <a:ext cx="396000" cy="396000"/>
            </a:xfrm>
            <a:prstGeom prst="teardrop">
              <a:avLst/>
            </a:prstGeom>
            <a:solidFill>
              <a:srgbClr val="D0D3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ExtraBold" panose="00000900000000000000" pitchFamily="50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" name="Larme 28">
              <a:extLst>
                <a:ext uri="{FF2B5EF4-FFF2-40B4-BE49-F238E27FC236}">
                  <a16:creationId xmlns:a16="http://schemas.microsoft.com/office/drawing/2014/main" id="{F050D4AD-A3AD-41AC-AA53-9EF78A71BC6F}"/>
                </a:ext>
              </a:extLst>
            </p:cNvPr>
            <p:cNvSpPr/>
            <p:nvPr/>
          </p:nvSpPr>
          <p:spPr>
            <a:xfrm>
              <a:off x="5696197" y="583837"/>
              <a:ext cx="396000" cy="396000"/>
            </a:xfrm>
            <a:prstGeom prst="teardrop">
              <a:avLst/>
            </a:prstGeom>
            <a:solidFill>
              <a:srgbClr val="BD18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50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" name="Larme 29">
              <a:extLst>
                <a:ext uri="{FF2B5EF4-FFF2-40B4-BE49-F238E27FC236}">
                  <a16:creationId xmlns:a16="http://schemas.microsoft.com/office/drawing/2014/main" id="{942D148D-1259-4C23-8EF3-29D4BC5F098E}"/>
                </a:ext>
              </a:extLst>
            </p:cNvPr>
            <p:cNvSpPr/>
            <p:nvPr/>
          </p:nvSpPr>
          <p:spPr>
            <a:xfrm>
              <a:off x="5696193" y="1018199"/>
              <a:ext cx="396000" cy="396000"/>
            </a:xfrm>
            <a:prstGeom prst="teardrop">
              <a:avLst/>
            </a:prstGeom>
            <a:solidFill>
              <a:srgbClr val="2751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50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1" name="Larme 30">
              <a:extLst>
                <a:ext uri="{FF2B5EF4-FFF2-40B4-BE49-F238E27FC236}">
                  <a16:creationId xmlns:a16="http://schemas.microsoft.com/office/drawing/2014/main" id="{9DB69CEB-BCF7-461D-A9FF-9E4484B42478}"/>
                </a:ext>
              </a:extLst>
            </p:cNvPr>
            <p:cNvSpPr/>
            <p:nvPr/>
          </p:nvSpPr>
          <p:spPr>
            <a:xfrm>
              <a:off x="5696193" y="1452561"/>
              <a:ext cx="396000" cy="396000"/>
            </a:xfrm>
            <a:prstGeom prst="teardrop">
              <a:avLst/>
            </a:prstGeom>
            <a:solidFill>
              <a:srgbClr val="87CE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ExtraBold" panose="00000900000000000000" pitchFamily="50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3D7DE48-5B95-406D-A0B9-E50F06E334E4}"/>
                </a:ext>
              </a:extLst>
            </p:cNvPr>
            <p:cNvSpPr txBox="1"/>
            <p:nvPr/>
          </p:nvSpPr>
          <p:spPr>
            <a:xfrm>
              <a:off x="6261354" y="930659"/>
              <a:ext cx="555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Assess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the environmental and socio-economic issues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263E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related to interactions between human activities and marine megafauna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A2859E9-9911-4FEC-8730-AE86ECDEB907}"/>
                </a:ext>
              </a:extLst>
            </p:cNvPr>
            <p:cNvSpPr txBox="1"/>
            <p:nvPr/>
          </p:nvSpPr>
          <p:spPr>
            <a:xfrm>
              <a:off x="6225804" y="561208"/>
              <a:ext cx="5554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Enhance knowledge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263E"/>
                  </a:solidFill>
                  <a:effectLst/>
                  <a:uLnTx/>
                  <a:uFillTx/>
                  <a:latin typeface="Calibri" panose="020F0502020204030204"/>
                </a:rPr>
                <a:t>on the Caribbean marine megafauna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8278022-9C74-4035-9E53-C6639D701D09}"/>
                </a:ext>
              </a:extLst>
            </p:cNvPr>
            <p:cNvSpPr txBox="1"/>
            <p:nvPr/>
          </p:nvSpPr>
          <p:spPr>
            <a:xfrm>
              <a:off x="6225804" y="1480720"/>
              <a:ext cx="5554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Strengthen regional cooperation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263E"/>
                  </a:solidFill>
                  <a:effectLst/>
                  <a:uLnTx/>
                  <a:uFillTx/>
                  <a:latin typeface="Calibri" panose="020F0502020204030204"/>
                </a:rPr>
                <a:t>and stakeholders’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capacities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DA2B31B-8E61-44F4-B38B-3DEB74275A66}"/>
                </a:ext>
              </a:extLst>
            </p:cNvPr>
            <p:cNvSpPr txBox="1"/>
            <p:nvPr/>
          </p:nvSpPr>
          <p:spPr>
            <a:xfrm>
              <a:off x="6267569" y="1798064"/>
              <a:ext cx="555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Strengthen the ownership of young Caribbean people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263E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to the issues of conservation of megafauna and marine heritage in general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08620C1-C7DE-4BA3-B73A-521F93D4B9C1}"/>
                </a:ext>
              </a:extLst>
            </p:cNvPr>
            <p:cNvSpPr txBox="1"/>
            <p:nvPr/>
          </p:nvSpPr>
          <p:spPr>
            <a:xfrm>
              <a:off x="6225804" y="2362787"/>
              <a:ext cx="5554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Make recommendations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263E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to governing bodies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Larme 25">
              <a:extLst>
                <a:ext uri="{FF2B5EF4-FFF2-40B4-BE49-F238E27FC236}">
                  <a16:creationId xmlns:a16="http://schemas.microsoft.com/office/drawing/2014/main" id="{897B1C10-9256-417B-AF9B-696C1EA844A0}"/>
                </a:ext>
              </a:extLst>
            </p:cNvPr>
            <p:cNvSpPr/>
            <p:nvPr/>
          </p:nvSpPr>
          <p:spPr>
            <a:xfrm>
              <a:off x="5696193" y="2321284"/>
              <a:ext cx="396000" cy="396000"/>
            </a:xfrm>
            <a:prstGeom prst="teardrop">
              <a:avLst/>
            </a:prstGeom>
            <a:solidFill>
              <a:srgbClr val="68140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50" charset="0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24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B771281-8415-461B-A5CB-E5A0DA5F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SCOPE</a:t>
            </a:r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18A9487-8B2B-465D-AF0F-889460B2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42" y="4450080"/>
            <a:ext cx="8865035" cy="19946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19999"/>
              <a:buFont typeface="Courier New" panose="02070309020205020404" pitchFamily="49" charset="0"/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Regional cooperation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is essential and key to successfully carrying out these objectives. </a:t>
            </a:r>
            <a:endParaRPr lang="en-US" dirty="0">
              <a:latin typeface="+mn-lt"/>
            </a:endParaRPr>
          </a:p>
          <a:p>
            <a:pPr marL="0" indent="0">
              <a:buClr>
                <a:schemeClr val="dk1"/>
              </a:buClr>
              <a:buSzPct val="119999"/>
              <a:buFont typeface="Courier New" panose="02070309020205020404" pitchFamily="49" charset="0"/>
              <a:buNone/>
            </a:pPr>
            <a:r>
              <a:rPr lang="en-GB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The Wider Caribbean Region and the focus area of the CAMAC project  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- - - - - - - </a:t>
            </a:r>
            <a:endParaRPr lang="en-US" dirty="0">
              <a:latin typeface="+mn-lt"/>
            </a:endParaRPr>
          </a:p>
          <a:p>
            <a:pPr marL="0" indent="0">
              <a:buClr>
                <a:schemeClr val="dk1"/>
              </a:buClr>
              <a:buSzPct val="119999"/>
              <a:buFont typeface="Courier New" panose="02070309020205020404" pitchFamily="49" charset="0"/>
              <a:buNone/>
            </a:pPr>
            <a:r>
              <a:rPr lang="en-US" dirty="0">
                <a:latin typeface="+mn-lt"/>
              </a:rPr>
              <a:t>Effective range has been defined by the partnerships developed during phase 1 and completed during phase 2 set up.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3C48C-CE06-4B9C-9415-3C1BC3E5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AAAFF-F8A1-45BA-AB30-4AA6AA69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3B4D82-BB25-4913-9056-94802FB97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693" y="0"/>
            <a:ext cx="6435636" cy="43194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9611E02-F212-49A1-8AF2-70968C7DDA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435" y="60701"/>
            <a:ext cx="1045645" cy="9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136329F-7945-4189-823D-BAFB035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PROGRAMMING</a:t>
            </a:r>
            <a:endParaRPr lang="en-US" sz="28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101BD46-41C2-4F13-B666-25F61F4E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693" y="393845"/>
            <a:ext cx="7593775" cy="834063"/>
          </a:xfrm>
        </p:spPr>
        <p:txBody>
          <a:bodyPr/>
          <a:lstStyle/>
          <a:p>
            <a:r>
              <a:rPr lang="fr-FR" dirty="0"/>
              <a:t>6 </a:t>
            </a:r>
            <a:r>
              <a:rPr lang="fr-FR" dirty="0" err="1"/>
              <a:t>thematic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packages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9D7343-9EE2-4ED3-850F-D5FAF23C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6/30/2025 - 7/04/2025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14614-2670-42A5-9AF7-460EF636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STAC 11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376C79-27AB-44CD-8603-4242DEA7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2" name="Google Shape;163;p8">
            <a:extLst>
              <a:ext uri="{FF2B5EF4-FFF2-40B4-BE49-F238E27FC236}">
                <a16:creationId xmlns:a16="http://schemas.microsoft.com/office/drawing/2014/main" id="{BD54C98B-A3C4-4681-B0F6-756BF212766A}"/>
              </a:ext>
            </a:extLst>
          </p:cNvPr>
          <p:cNvGrpSpPr/>
          <p:nvPr/>
        </p:nvGrpSpPr>
        <p:grpSpPr>
          <a:xfrm>
            <a:off x="3333489" y="1483418"/>
            <a:ext cx="8858511" cy="2866588"/>
            <a:chOff x="6018664" y="1815241"/>
            <a:chExt cx="7949286" cy="2366383"/>
          </a:xfrm>
        </p:grpSpPr>
        <p:sp>
          <p:nvSpPr>
            <p:cNvPr id="23" name="Google Shape;164;p8">
              <a:extLst>
                <a:ext uri="{FF2B5EF4-FFF2-40B4-BE49-F238E27FC236}">
                  <a16:creationId xmlns:a16="http://schemas.microsoft.com/office/drawing/2014/main" id="{7721846A-2A00-44AA-A980-4FC0EEF97217}"/>
                </a:ext>
              </a:extLst>
            </p:cNvPr>
            <p:cNvSpPr/>
            <p:nvPr/>
          </p:nvSpPr>
          <p:spPr>
            <a:xfrm>
              <a:off x="6018664" y="3698415"/>
              <a:ext cx="564762" cy="483209"/>
            </a:xfrm>
            <a:prstGeom prst="teardrop">
              <a:avLst>
                <a:gd name="adj" fmla="val 100000"/>
              </a:avLst>
            </a:prstGeom>
            <a:solidFill>
              <a:srgbClr val="D0D3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165;p8">
              <a:extLst>
                <a:ext uri="{FF2B5EF4-FFF2-40B4-BE49-F238E27FC236}">
                  <a16:creationId xmlns:a16="http://schemas.microsoft.com/office/drawing/2014/main" id="{2018B2AF-4A02-4063-8144-E6A0D383BC8E}"/>
                </a:ext>
              </a:extLst>
            </p:cNvPr>
            <p:cNvGrpSpPr/>
            <p:nvPr/>
          </p:nvGrpSpPr>
          <p:grpSpPr>
            <a:xfrm>
              <a:off x="6018664" y="1815241"/>
              <a:ext cx="7949286" cy="2286257"/>
              <a:chOff x="6018664" y="1815241"/>
              <a:chExt cx="7949286" cy="2286257"/>
            </a:xfrm>
          </p:grpSpPr>
          <p:sp>
            <p:nvSpPr>
              <p:cNvPr id="25" name="Google Shape;166;p8">
                <a:extLst>
                  <a:ext uri="{FF2B5EF4-FFF2-40B4-BE49-F238E27FC236}">
                    <a16:creationId xmlns:a16="http://schemas.microsoft.com/office/drawing/2014/main" id="{EE2EE559-33E6-4117-A6AF-98FD2C4EF65E}"/>
                  </a:ext>
                </a:extLst>
              </p:cNvPr>
              <p:cNvSpPr/>
              <p:nvPr/>
            </p:nvSpPr>
            <p:spPr>
              <a:xfrm>
                <a:off x="6018667" y="1815241"/>
                <a:ext cx="564762" cy="483209"/>
              </a:xfrm>
              <a:prstGeom prst="teardrop">
                <a:avLst>
                  <a:gd name="adj" fmla="val 100000"/>
                </a:avLst>
              </a:prstGeom>
              <a:solidFill>
                <a:srgbClr val="BD18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1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7;p8">
                <a:extLst>
                  <a:ext uri="{FF2B5EF4-FFF2-40B4-BE49-F238E27FC236}">
                    <a16:creationId xmlns:a16="http://schemas.microsoft.com/office/drawing/2014/main" id="{E83E4A2C-B9B4-48C9-A028-1568F0A6FB70}"/>
                  </a:ext>
                </a:extLst>
              </p:cNvPr>
              <p:cNvSpPr/>
              <p:nvPr/>
            </p:nvSpPr>
            <p:spPr>
              <a:xfrm>
                <a:off x="6018664" y="2421094"/>
                <a:ext cx="564762" cy="483209"/>
              </a:xfrm>
              <a:prstGeom prst="teardrop">
                <a:avLst>
                  <a:gd name="adj" fmla="val 100000"/>
                </a:avLst>
              </a:prstGeom>
              <a:solidFill>
                <a:srgbClr val="27519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2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8;p8">
                <a:extLst>
                  <a:ext uri="{FF2B5EF4-FFF2-40B4-BE49-F238E27FC236}">
                    <a16:creationId xmlns:a16="http://schemas.microsoft.com/office/drawing/2014/main" id="{8A56BD36-C165-4FFF-9CB1-808826E6F359}"/>
                  </a:ext>
                </a:extLst>
              </p:cNvPr>
              <p:cNvSpPr/>
              <p:nvPr/>
            </p:nvSpPr>
            <p:spPr>
              <a:xfrm>
                <a:off x="6018664" y="3059980"/>
                <a:ext cx="564762" cy="483209"/>
              </a:xfrm>
              <a:prstGeom prst="teardrop">
                <a:avLst>
                  <a:gd name="adj" fmla="val 100000"/>
                </a:avLst>
              </a:prstGeom>
              <a:solidFill>
                <a:srgbClr val="87CE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9;p8">
                <a:extLst>
                  <a:ext uri="{FF2B5EF4-FFF2-40B4-BE49-F238E27FC236}">
                    <a16:creationId xmlns:a16="http://schemas.microsoft.com/office/drawing/2014/main" id="{57DBBCC7-084D-4C50-828C-F6E6DF229743}"/>
                  </a:ext>
                </a:extLst>
              </p:cNvPr>
              <p:cNvSpPr txBox="1"/>
              <p:nvPr/>
            </p:nvSpPr>
            <p:spPr>
              <a:xfrm>
                <a:off x="6742290" y="2381968"/>
                <a:ext cx="7225660" cy="43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Work package 2: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Stranding network strengthening - Turtles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70;p8">
                <a:extLst>
                  <a:ext uri="{FF2B5EF4-FFF2-40B4-BE49-F238E27FC236}">
                    <a16:creationId xmlns:a16="http://schemas.microsoft.com/office/drawing/2014/main" id="{6C6DD552-74DD-4E45-91F9-8258F17ACE78}"/>
                  </a:ext>
                </a:extLst>
              </p:cNvPr>
              <p:cNvSpPr txBox="1"/>
              <p:nvPr/>
            </p:nvSpPr>
            <p:spPr>
              <a:xfrm>
                <a:off x="6742290" y="1819301"/>
                <a:ext cx="7225660" cy="48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Work package 1: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Interaction with fisheries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71;p8">
                <a:extLst>
                  <a:ext uri="{FF2B5EF4-FFF2-40B4-BE49-F238E27FC236}">
                    <a16:creationId xmlns:a16="http://schemas.microsoft.com/office/drawing/2014/main" id="{80C2A983-E678-4954-B397-C3F16C53943A}"/>
                  </a:ext>
                </a:extLst>
              </p:cNvPr>
              <p:cNvSpPr txBox="1"/>
              <p:nvPr/>
            </p:nvSpPr>
            <p:spPr>
              <a:xfrm>
                <a:off x="6742290" y="3010123"/>
                <a:ext cx="7225660" cy="43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Work package 3: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Awareness raising – School twinning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72;p8">
                <a:extLst>
                  <a:ext uri="{FF2B5EF4-FFF2-40B4-BE49-F238E27FC236}">
                    <a16:creationId xmlns:a16="http://schemas.microsoft.com/office/drawing/2014/main" id="{5CB18D7D-5063-4036-9812-CA662912F77A}"/>
                  </a:ext>
                </a:extLst>
              </p:cNvPr>
              <p:cNvSpPr txBox="1"/>
              <p:nvPr/>
            </p:nvSpPr>
            <p:spPr>
              <a:xfrm>
                <a:off x="6742290" y="3669610"/>
                <a:ext cx="7225660" cy="431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Work package 4: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Knowledge enhancement –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MMammals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63E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&amp; Sea birds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Google Shape;172;p8">
            <a:extLst>
              <a:ext uri="{FF2B5EF4-FFF2-40B4-BE49-F238E27FC236}">
                <a16:creationId xmlns:a16="http://schemas.microsoft.com/office/drawing/2014/main" id="{EEFF0BCE-9F30-48DA-A869-ECD5DB1B893C}"/>
              </a:ext>
            </a:extLst>
          </p:cNvPr>
          <p:cNvSpPr txBox="1"/>
          <p:nvPr/>
        </p:nvSpPr>
        <p:spPr>
          <a:xfrm>
            <a:off x="4139882" y="5154582"/>
            <a:ext cx="7225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lnSpc>
                <a:spcPct val="140000"/>
              </a:lnSpc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22263E"/>
                </a:solidFill>
                <a:latin typeface="Calibri"/>
                <a:ea typeface="Calibri"/>
                <a:cs typeface="Calibri"/>
                <a:sym typeface="Calibri"/>
              </a:rPr>
              <a:t>Work package 6: </a:t>
            </a:r>
            <a:r>
              <a:rPr lang="en-US" sz="2000" b="1" dirty="0">
                <a:solidFill>
                  <a:srgbClr val="22263E"/>
                </a:solidFill>
                <a:latin typeface="Calibri"/>
                <a:ea typeface="Calibri"/>
                <a:cs typeface="Calibri"/>
                <a:sym typeface="Calibri"/>
              </a:rPr>
              <a:t>Communication and recommendation</a:t>
            </a:r>
            <a:endParaRPr sz="20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72;p8">
            <a:extLst>
              <a:ext uri="{FF2B5EF4-FFF2-40B4-BE49-F238E27FC236}">
                <a16:creationId xmlns:a16="http://schemas.microsoft.com/office/drawing/2014/main" id="{AA6960C1-576B-4806-8AE9-3DB9A85F947B}"/>
              </a:ext>
            </a:extLst>
          </p:cNvPr>
          <p:cNvSpPr txBox="1"/>
          <p:nvPr/>
        </p:nvSpPr>
        <p:spPr>
          <a:xfrm>
            <a:off x="4139882" y="4462066"/>
            <a:ext cx="7225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lnSpc>
                <a:spcPct val="140000"/>
              </a:lnSpc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22263E"/>
                </a:solidFill>
                <a:latin typeface="Calibri"/>
                <a:ea typeface="Calibri"/>
                <a:cs typeface="Calibri"/>
                <a:sym typeface="Calibri"/>
              </a:rPr>
              <a:t>Work package 5: </a:t>
            </a:r>
            <a:r>
              <a:rPr lang="en-US" sz="2000" b="1" dirty="0">
                <a:solidFill>
                  <a:srgbClr val="22263E"/>
                </a:solidFill>
                <a:latin typeface="Calibri"/>
                <a:ea typeface="Calibri"/>
                <a:cs typeface="Calibri"/>
                <a:sym typeface="Calibri"/>
              </a:rPr>
              <a:t>Knowledge enhancement - Elasmobranch</a:t>
            </a:r>
            <a:endParaRPr sz="20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64;p8">
            <a:extLst>
              <a:ext uri="{FF2B5EF4-FFF2-40B4-BE49-F238E27FC236}">
                <a16:creationId xmlns:a16="http://schemas.microsoft.com/office/drawing/2014/main" id="{DA008305-BE9F-45DD-AEC2-6DD5DEAC1759}"/>
              </a:ext>
            </a:extLst>
          </p:cNvPr>
          <p:cNvSpPr/>
          <p:nvPr/>
        </p:nvSpPr>
        <p:spPr>
          <a:xfrm>
            <a:off x="3321482" y="4534247"/>
            <a:ext cx="629358" cy="585350"/>
          </a:xfrm>
          <a:prstGeom prst="teardrop">
            <a:avLst>
              <a:gd name="adj" fmla="val 100000"/>
            </a:avLst>
          </a:prstGeom>
          <a:solidFill>
            <a:srgbClr val="D1D3D4">
              <a:lumMod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/>
                <a:ea typeface="Arial"/>
                <a:cs typeface="Arial"/>
                <a:sym typeface="Montserrat ExtraBold"/>
              </a:rPr>
              <a:t>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64;p8">
            <a:extLst>
              <a:ext uri="{FF2B5EF4-FFF2-40B4-BE49-F238E27FC236}">
                <a16:creationId xmlns:a16="http://schemas.microsoft.com/office/drawing/2014/main" id="{A3EF237E-8BFB-416B-A42E-92D3571A76A4}"/>
              </a:ext>
            </a:extLst>
          </p:cNvPr>
          <p:cNvSpPr/>
          <p:nvPr/>
        </p:nvSpPr>
        <p:spPr>
          <a:xfrm>
            <a:off x="3333489" y="5263223"/>
            <a:ext cx="629358" cy="585350"/>
          </a:xfrm>
          <a:prstGeom prst="teardrop">
            <a:avLst>
              <a:gd name="adj" fmla="val 100000"/>
            </a:avLst>
          </a:prstGeom>
          <a:solidFill>
            <a:srgbClr val="F3A4A5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/>
                <a:ea typeface="Arial"/>
                <a:cs typeface="Arial"/>
                <a:sym typeface="Montserrat ExtraBold"/>
              </a:rPr>
              <a:t>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4FEF938-D056-4018-B48C-D12A63365C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435" y="60701"/>
            <a:ext cx="1045645" cy="987049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49D63CA-7284-4BA9-BD5D-8AF8B7CC5860}"/>
              </a:ext>
            </a:extLst>
          </p:cNvPr>
          <p:cNvSpPr/>
          <p:nvPr/>
        </p:nvSpPr>
        <p:spPr>
          <a:xfrm>
            <a:off x="3313423" y="1427858"/>
            <a:ext cx="8457917" cy="66667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16DF982-7859-44A3-9FB4-C127E72C589E}"/>
              </a:ext>
            </a:extLst>
          </p:cNvPr>
          <p:cNvSpPr/>
          <p:nvPr/>
        </p:nvSpPr>
        <p:spPr>
          <a:xfrm>
            <a:off x="3333488" y="3727732"/>
            <a:ext cx="8457917" cy="66667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F7664968-3ED1-4096-BFAA-582D161142D2}"/>
              </a:ext>
            </a:extLst>
          </p:cNvPr>
          <p:cNvSpPr/>
          <p:nvPr/>
        </p:nvSpPr>
        <p:spPr>
          <a:xfrm>
            <a:off x="3333488" y="2167601"/>
            <a:ext cx="8457917" cy="66667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FE6FDF6-D166-4299-AEE2-00303A14E19B}"/>
              </a:ext>
            </a:extLst>
          </p:cNvPr>
          <p:cNvSpPr/>
          <p:nvPr/>
        </p:nvSpPr>
        <p:spPr>
          <a:xfrm>
            <a:off x="3313423" y="4471722"/>
            <a:ext cx="8457917" cy="66667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4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3F8DED-63C8-4647-BC06-E10D99EF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package 1 : Interaction with fisheries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F8497-A6E0-4C4B-A08D-9B90DE1AD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9821" y="-57504"/>
            <a:ext cx="3939854" cy="512064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review available data on species distribution and fisheries and map interactions (IWC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ByRA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 tool)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build partnership with Caribbean fisheries organizations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define protocols and priority areas for knowledge enhancement (phase 2)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CA65F66-8B44-4FFB-B15E-C241D690F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0403" y="-44141"/>
            <a:ext cx="3474720" cy="512064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enhance knowledge in priority areas with interview surveys and embarkments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Enhance map interactions by statistic models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make recommendations for bycatch mitigation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FD30F-5895-4D07-A203-F0806F36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DC45-5336-4311-BB79-5ACFF73E8CAF}" type="datetime1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BF19D-F4A8-4A25-B28D-1B64D5AB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5D86-C996-4349-AE1F-1D4866C4871D}" type="slidenum">
              <a:rPr lang="fr-FR" smtClean="0"/>
              <a:t>7</a:t>
            </a:fld>
            <a:endParaRPr lang="fr-FR"/>
          </a:p>
        </p:txBody>
      </p:sp>
      <p:sp>
        <p:nvSpPr>
          <p:cNvPr id="12" name="Larme 11">
            <a:extLst>
              <a:ext uri="{FF2B5EF4-FFF2-40B4-BE49-F238E27FC236}">
                <a16:creationId xmlns:a16="http://schemas.microsoft.com/office/drawing/2014/main" id="{EDAC6E4E-BBF1-4A3D-9894-E2EB31B304B2}"/>
              </a:ext>
            </a:extLst>
          </p:cNvPr>
          <p:cNvSpPr/>
          <p:nvPr/>
        </p:nvSpPr>
        <p:spPr>
          <a:xfrm>
            <a:off x="3627407" y="184717"/>
            <a:ext cx="1316324" cy="990448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/>
                </a:solidFill>
                <a:latin typeface="Marianne Light" panose="02000000000000000000" pitchFamily="50" charset="0"/>
              </a:rPr>
              <a:t>PHASE 1 </a:t>
            </a:r>
          </a:p>
        </p:txBody>
      </p:sp>
      <p:sp>
        <p:nvSpPr>
          <p:cNvPr id="13" name="Larme 12">
            <a:extLst>
              <a:ext uri="{FF2B5EF4-FFF2-40B4-BE49-F238E27FC236}">
                <a16:creationId xmlns:a16="http://schemas.microsoft.com/office/drawing/2014/main" id="{2B2A5CF5-5242-46E1-AD9F-798CD9959094}"/>
              </a:ext>
            </a:extLst>
          </p:cNvPr>
          <p:cNvSpPr/>
          <p:nvPr/>
        </p:nvSpPr>
        <p:spPr>
          <a:xfrm>
            <a:off x="8010143" y="133390"/>
            <a:ext cx="1327813" cy="990447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b="1" dirty="0">
                <a:solidFill>
                  <a:schemeClr val="tx2"/>
                </a:solidFill>
                <a:latin typeface="Marianne Light" panose="02000000000000000000" pitchFamily="50" charset="0"/>
              </a:rPr>
              <a:t>PHASE 2</a:t>
            </a:r>
          </a:p>
          <a:p>
            <a:pPr algn="ctr"/>
            <a:endParaRPr lang="fr-FR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Larme 14">
            <a:extLst>
              <a:ext uri="{FF2B5EF4-FFF2-40B4-BE49-F238E27FC236}">
                <a16:creationId xmlns:a16="http://schemas.microsoft.com/office/drawing/2014/main" id="{02C25153-957A-40CD-A475-2F34F0D85BDC}"/>
              </a:ext>
            </a:extLst>
          </p:cNvPr>
          <p:cNvSpPr/>
          <p:nvPr/>
        </p:nvSpPr>
        <p:spPr>
          <a:xfrm>
            <a:off x="3013808" y="3916847"/>
            <a:ext cx="1194821" cy="1093920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Marianne Light" panose="02000000000000000000" pitchFamily="50" charset="0"/>
              </a:rPr>
              <a:t>28</a:t>
            </a:r>
          </a:p>
          <a:p>
            <a:pPr algn="ctr"/>
            <a:r>
              <a:rPr lang="fr-FR" sz="1200" dirty="0" err="1">
                <a:solidFill>
                  <a:schemeClr val="tx1"/>
                </a:solidFill>
                <a:latin typeface="+mj-lt"/>
              </a:rPr>
              <a:t>Fisheries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experts</a:t>
            </a:r>
          </a:p>
        </p:txBody>
      </p:sp>
      <p:sp>
        <p:nvSpPr>
          <p:cNvPr id="16" name="Larme 15">
            <a:extLst>
              <a:ext uri="{FF2B5EF4-FFF2-40B4-BE49-F238E27FC236}">
                <a16:creationId xmlns:a16="http://schemas.microsoft.com/office/drawing/2014/main" id="{FE5FFF8E-DA65-48F4-9D39-869A67AD7711}"/>
              </a:ext>
            </a:extLst>
          </p:cNvPr>
          <p:cNvSpPr/>
          <p:nvPr/>
        </p:nvSpPr>
        <p:spPr>
          <a:xfrm>
            <a:off x="4425189" y="3916847"/>
            <a:ext cx="1194821" cy="1093920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  <a:latin typeface="Marianne Light" panose="02000000000000000000" pitchFamily="50" charset="0"/>
              </a:rPr>
              <a:t>21</a:t>
            </a:r>
            <a:endParaRPr lang="fr-FR" sz="1200" dirty="0">
              <a:solidFill>
                <a:schemeClr val="accent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j-lt"/>
              </a:rPr>
              <a:t>Caribbean </a:t>
            </a:r>
            <a:r>
              <a:rPr lang="fr-FR" sz="1200" dirty="0" err="1">
                <a:solidFill>
                  <a:schemeClr val="tx1"/>
                </a:solidFill>
                <a:latin typeface="+mj-lt"/>
              </a:rPr>
              <a:t>territories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Larme 1">
            <a:extLst>
              <a:ext uri="{FF2B5EF4-FFF2-40B4-BE49-F238E27FC236}">
                <a16:creationId xmlns:a16="http://schemas.microsoft.com/office/drawing/2014/main" id="{E7D24451-BFEA-4FA2-9C58-EDF27AA05F71}"/>
              </a:ext>
            </a:extLst>
          </p:cNvPr>
          <p:cNvSpPr/>
          <p:nvPr/>
        </p:nvSpPr>
        <p:spPr>
          <a:xfrm rot="16200000">
            <a:off x="7818764" y="3873207"/>
            <a:ext cx="1089969" cy="1208332"/>
          </a:xfrm>
          <a:prstGeom prst="teardrop">
            <a:avLst/>
          </a:prstGeom>
          <a:solidFill>
            <a:srgbClr val="5DB457"/>
          </a:solidFill>
          <a:ln>
            <a:solidFill>
              <a:srgbClr val="5DB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arianne Light" panose="02000000000000000000" pitchFamily="50" charset="0"/>
              </a:rPr>
              <a:t>1</a:t>
            </a:r>
            <a:endParaRPr lang="fr-FR" sz="1100" dirty="0">
              <a:solidFill>
                <a:schemeClr val="bg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+mj-lt"/>
              </a:rPr>
              <a:t>Survey </a:t>
            </a:r>
            <a:r>
              <a:rPr lang="fr-FR" sz="1100" dirty="0" err="1">
                <a:solidFill>
                  <a:schemeClr val="bg1"/>
                </a:solidFill>
                <a:latin typeface="+mj-lt"/>
              </a:rPr>
              <a:t>protocol</a:t>
            </a:r>
            <a:r>
              <a:rPr lang="fr-FR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+mj-lt"/>
              </a:rPr>
              <a:t>deployed</a:t>
            </a:r>
            <a:r>
              <a:rPr lang="fr-FR" sz="1100" dirty="0">
                <a:solidFill>
                  <a:schemeClr val="bg1"/>
                </a:solidFill>
                <a:latin typeface="+mj-lt"/>
              </a:rPr>
              <a:t> on</a:t>
            </a:r>
          </a:p>
          <a:p>
            <a:pPr algn="ctr"/>
            <a:endParaRPr lang="fr-FR" dirty="0"/>
          </a:p>
        </p:txBody>
      </p:sp>
      <p:sp>
        <p:nvSpPr>
          <p:cNvPr id="18" name="Larme 17">
            <a:extLst>
              <a:ext uri="{FF2B5EF4-FFF2-40B4-BE49-F238E27FC236}">
                <a16:creationId xmlns:a16="http://schemas.microsoft.com/office/drawing/2014/main" id="{035123AA-09B2-409F-A1EC-79333D941C38}"/>
              </a:ext>
            </a:extLst>
          </p:cNvPr>
          <p:cNvSpPr/>
          <p:nvPr/>
        </p:nvSpPr>
        <p:spPr>
          <a:xfrm rot="16200000">
            <a:off x="9147919" y="3873206"/>
            <a:ext cx="1089969" cy="1208335"/>
          </a:xfrm>
          <a:prstGeom prst="teardrop">
            <a:avLst/>
          </a:prstGeom>
          <a:solidFill>
            <a:srgbClr val="5DB457"/>
          </a:solidFill>
          <a:ln>
            <a:solidFill>
              <a:srgbClr val="5DB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arianne Light" panose="02000000000000000000" pitchFamily="50" charset="0"/>
              </a:rPr>
              <a:t>4</a:t>
            </a:r>
            <a:endParaRPr lang="fr-FR" sz="1100" dirty="0">
              <a:solidFill>
                <a:schemeClr val="bg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+mj-lt"/>
              </a:rPr>
              <a:t>Caribbean </a:t>
            </a:r>
            <a:r>
              <a:rPr lang="fr-FR" sz="1100" dirty="0" err="1">
                <a:solidFill>
                  <a:schemeClr val="bg1"/>
                </a:solidFill>
                <a:latin typeface="+mj-lt"/>
              </a:rPr>
              <a:t>territories</a:t>
            </a:r>
            <a:r>
              <a:rPr lang="fr-FR" sz="1100" dirty="0">
                <a:solidFill>
                  <a:schemeClr val="bg1"/>
                </a:solidFill>
                <a:latin typeface="+mj-lt"/>
              </a:rPr>
              <a:t> at least</a:t>
            </a:r>
          </a:p>
          <a:p>
            <a:pPr algn="ctr"/>
            <a:endParaRPr lang="fr-FR" dirty="0"/>
          </a:p>
        </p:txBody>
      </p:sp>
      <p:sp>
        <p:nvSpPr>
          <p:cNvPr id="19" name="Larme 18">
            <a:extLst>
              <a:ext uri="{FF2B5EF4-FFF2-40B4-BE49-F238E27FC236}">
                <a16:creationId xmlns:a16="http://schemas.microsoft.com/office/drawing/2014/main" id="{6919BD94-0917-4B3B-B681-38D058E75E6B}"/>
              </a:ext>
            </a:extLst>
          </p:cNvPr>
          <p:cNvSpPr/>
          <p:nvPr/>
        </p:nvSpPr>
        <p:spPr>
          <a:xfrm>
            <a:off x="5908568" y="3928439"/>
            <a:ext cx="1256971" cy="1093920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>
                <a:solidFill>
                  <a:schemeClr val="accent1"/>
                </a:solidFill>
                <a:latin typeface="Marianne Light" panose="02000000000000000000" pitchFamily="50" charset="0"/>
              </a:rPr>
              <a:t>Summary</a:t>
            </a:r>
            <a:r>
              <a:rPr lang="fr-FR" sz="1000" dirty="0">
                <a:solidFill>
                  <a:schemeClr val="accent1"/>
                </a:solidFill>
                <a:latin typeface="Marianne Light" panose="02000000000000000000" pitchFamily="50" charset="0"/>
              </a:rPr>
              <a:t> </a:t>
            </a:r>
            <a:r>
              <a:rPr lang="fr-FR" sz="1000" dirty="0" err="1">
                <a:solidFill>
                  <a:schemeClr val="accent1"/>
                </a:solidFill>
                <a:latin typeface="Marianne Light" panose="02000000000000000000" pitchFamily="50" charset="0"/>
              </a:rPr>
              <a:t>maps</a:t>
            </a:r>
            <a:endParaRPr lang="fr-FR" sz="1000" dirty="0">
              <a:solidFill>
                <a:schemeClr val="accent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100" dirty="0" err="1">
                <a:solidFill>
                  <a:schemeClr val="tx1"/>
                </a:solidFill>
                <a:latin typeface="+mj-lt"/>
              </a:rPr>
              <a:t>Species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/</a:t>
            </a:r>
          </a:p>
          <a:p>
            <a:pPr algn="ctr"/>
            <a:r>
              <a:rPr lang="fr-FR" sz="1100" dirty="0" err="1">
                <a:solidFill>
                  <a:schemeClr val="tx1"/>
                </a:solidFill>
                <a:latin typeface="+mj-lt"/>
              </a:rPr>
              <a:t>fisheries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 interactions</a:t>
            </a:r>
          </a:p>
        </p:txBody>
      </p:sp>
      <p:sp>
        <p:nvSpPr>
          <p:cNvPr id="20" name="Larme 19">
            <a:extLst>
              <a:ext uri="{FF2B5EF4-FFF2-40B4-BE49-F238E27FC236}">
                <a16:creationId xmlns:a16="http://schemas.microsoft.com/office/drawing/2014/main" id="{900DCE48-48FC-4D1F-87BF-A725821774D0}"/>
              </a:ext>
            </a:extLst>
          </p:cNvPr>
          <p:cNvSpPr/>
          <p:nvPr/>
        </p:nvSpPr>
        <p:spPr>
          <a:xfrm rot="16200000">
            <a:off x="10594341" y="3873205"/>
            <a:ext cx="1089969" cy="1208336"/>
          </a:xfrm>
          <a:prstGeom prst="teardrop">
            <a:avLst/>
          </a:prstGeom>
          <a:solidFill>
            <a:srgbClr val="5DB457"/>
          </a:solidFill>
          <a:ln>
            <a:solidFill>
              <a:srgbClr val="5DB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+mj-lt"/>
              </a:rPr>
              <a:t>Maps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of interactions and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risk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area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5211BFAA-27EE-4B05-BB2E-F99BCB46AE33}"/>
              </a:ext>
            </a:extLst>
          </p:cNvPr>
          <p:cNvSpPr txBox="1">
            <a:spLocks/>
          </p:cNvSpPr>
          <p:nvPr/>
        </p:nvSpPr>
        <p:spPr>
          <a:xfrm>
            <a:off x="2654688" y="5205464"/>
            <a:ext cx="8870562" cy="151824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Expected outputs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Maps of interactions between megafauna and fisheries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Locate hotspots of interactions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Specific and operational recommendations for mitigation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An enhanced interest for the topic in the region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6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An enhanced capacity for bycatch monitoring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9E39711-D1BA-4BE1-B1BF-085C58D8C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435" y="60701"/>
            <a:ext cx="1045645" cy="9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 animBg="1"/>
      <p:bldP spid="15" grpId="0" animBg="1"/>
      <p:bldP spid="16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B34DE-3B72-4AE2-A3E1-E34D514D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 2 : Stranding networks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4AAD9A-178A-43DA-91DD-7CDF07E9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F2C43D6-D958-4B93-A5B0-17255CFE8253}"/>
              </a:ext>
            </a:extLst>
          </p:cNvPr>
          <p:cNvSpPr txBox="1">
            <a:spLocks/>
          </p:cNvSpPr>
          <p:nvPr/>
        </p:nvSpPr>
        <p:spPr>
          <a:xfrm>
            <a:off x="3200401" y="737089"/>
            <a:ext cx="4121787" cy="3362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B05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Development of a standardized protocol and a training kit for marine mammals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Capacity building, supply of equipment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Identify data/sample analyses to be conducted during phase 2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7FBB3AE4-B359-4C55-A9CF-4D0748ACE511}"/>
              </a:ext>
            </a:extLst>
          </p:cNvPr>
          <p:cNvSpPr txBox="1">
            <a:spLocks/>
          </p:cNvSpPr>
          <p:nvPr/>
        </p:nvSpPr>
        <p:spPr>
          <a:xfrm>
            <a:off x="7322188" y="1418005"/>
            <a:ext cx="4057091" cy="2463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B05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Conduct the analyses of data/sample collected by stranding networks identified during phase 1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Training and capacity building for sea turtle stranding networks</a:t>
            </a:r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E4CCE07C-1D97-4D14-B0F8-650EB980BE92}"/>
              </a:ext>
            </a:extLst>
          </p:cNvPr>
          <p:cNvSpPr/>
          <p:nvPr/>
        </p:nvSpPr>
        <p:spPr>
          <a:xfrm>
            <a:off x="3314641" y="56072"/>
            <a:ext cx="1367927" cy="1144079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/>
                </a:solidFill>
                <a:latin typeface="Marianne Light" panose="02000000000000000000" pitchFamily="50" charset="0"/>
              </a:rPr>
              <a:t>PHASE 1</a:t>
            </a:r>
            <a:endParaRPr lang="fr-FR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7A8B248E-39A1-45D5-83ED-926091864E2D}"/>
              </a:ext>
            </a:extLst>
          </p:cNvPr>
          <p:cNvSpPr/>
          <p:nvPr/>
        </p:nvSpPr>
        <p:spPr>
          <a:xfrm>
            <a:off x="7164341" y="56072"/>
            <a:ext cx="1367926" cy="1144078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Marianne Light" panose="02000000000000000000" pitchFamily="50" charset="0"/>
              </a:rPr>
              <a:t>PHASE 2</a:t>
            </a:r>
            <a:endParaRPr lang="fr-FR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arme 11">
            <a:extLst>
              <a:ext uri="{FF2B5EF4-FFF2-40B4-BE49-F238E27FC236}">
                <a16:creationId xmlns:a16="http://schemas.microsoft.com/office/drawing/2014/main" id="{543D304D-FF81-4D65-B812-44B6FE3DB264}"/>
              </a:ext>
            </a:extLst>
          </p:cNvPr>
          <p:cNvSpPr/>
          <p:nvPr/>
        </p:nvSpPr>
        <p:spPr>
          <a:xfrm>
            <a:off x="3314641" y="3484710"/>
            <a:ext cx="1009941" cy="947023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latin typeface="Marianne Light" panose="02000000000000000000" pitchFamily="50" charset="0"/>
              </a:rPr>
              <a:t>142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j-lt"/>
              </a:rPr>
              <a:t>People </a:t>
            </a:r>
            <a:r>
              <a:rPr lang="fr-FR" sz="1200" dirty="0" err="1">
                <a:solidFill>
                  <a:schemeClr val="tx1"/>
                </a:solidFill>
                <a:latin typeface="+mj-lt"/>
              </a:rPr>
              <a:t>trained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Larme 12">
            <a:extLst>
              <a:ext uri="{FF2B5EF4-FFF2-40B4-BE49-F238E27FC236}">
                <a16:creationId xmlns:a16="http://schemas.microsoft.com/office/drawing/2014/main" id="{42885F19-B390-4394-8748-EB188EAFD4DC}"/>
              </a:ext>
            </a:extLst>
          </p:cNvPr>
          <p:cNvSpPr/>
          <p:nvPr/>
        </p:nvSpPr>
        <p:spPr>
          <a:xfrm rot="16200000">
            <a:off x="7913353" y="3412002"/>
            <a:ext cx="1073846" cy="1183025"/>
          </a:xfrm>
          <a:prstGeom prst="teardrop">
            <a:avLst/>
          </a:prstGeom>
          <a:solidFill>
            <a:srgbClr val="5DB457"/>
          </a:solidFill>
          <a:ln>
            <a:solidFill>
              <a:srgbClr val="5DB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dirty="0" err="1">
                <a:solidFill>
                  <a:schemeClr val="bg1"/>
                </a:solidFill>
              </a:rPr>
              <a:t>Strengthened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stranding</a:t>
            </a:r>
            <a:r>
              <a:rPr lang="fr-FR" sz="1200" dirty="0">
                <a:solidFill>
                  <a:schemeClr val="bg1"/>
                </a:solidFill>
              </a:rPr>
              <a:t> network</a:t>
            </a:r>
          </a:p>
          <a:p>
            <a:pPr algn="ctr"/>
            <a:r>
              <a:rPr lang="fr-FR" sz="2000" dirty="0"/>
              <a:t>1 </a:t>
            </a:r>
            <a:r>
              <a:rPr lang="fr-FR" sz="1200" dirty="0" err="1"/>
              <a:t>database</a:t>
            </a:r>
            <a:endParaRPr lang="fr-FR" sz="2000" dirty="0"/>
          </a:p>
        </p:txBody>
      </p:sp>
      <p:sp>
        <p:nvSpPr>
          <p:cNvPr id="14" name="Larme 13">
            <a:extLst>
              <a:ext uri="{FF2B5EF4-FFF2-40B4-BE49-F238E27FC236}">
                <a16:creationId xmlns:a16="http://schemas.microsoft.com/office/drawing/2014/main" id="{97AFD76E-EF2B-4A3F-A1ED-754BDAE2E262}"/>
              </a:ext>
            </a:extLst>
          </p:cNvPr>
          <p:cNvSpPr/>
          <p:nvPr/>
        </p:nvSpPr>
        <p:spPr>
          <a:xfrm rot="16200000">
            <a:off x="9353714" y="3435766"/>
            <a:ext cx="1073846" cy="1149339"/>
          </a:xfrm>
          <a:prstGeom prst="teardrop">
            <a:avLst/>
          </a:prstGeom>
          <a:solidFill>
            <a:srgbClr val="5DB457"/>
          </a:solidFill>
          <a:ln>
            <a:solidFill>
              <a:srgbClr val="5DB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arianne Light" panose="02000000000000000000" pitchFamily="50" charset="0"/>
              </a:rPr>
              <a:t>1</a:t>
            </a:r>
            <a:endParaRPr lang="fr-FR" sz="1100" dirty="0">
              <a:solidFill>
                <a:schemeClr val="bg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100" dirty="0" err="1">
                <a:solidFill>
                  <a:schemeClr val="bg1"/>
                </a:solidFill>
              </a:rPr>
              <a:t>Turtle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stranding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protocol</a:t>
            </a:r>
            <a:endParaRPr lang="fr-FR" sz="1100" dirty="0">
              <a:solidFill>
                <a:schemeClr val="bg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5" name="Larme 14">
            <a:extLst>
              <a:ext uri="{FF2B5EF4-FFF2-40B4-BE49-F238E27FC236}">
                <a16:creationId xmlns:a16="http://schemas.microsoft.com/office/drawing/2014/main" id="{90CA48F4-2B8B-4067-BC4B-87129F196F27}"/>
              </a:ext>
            </a:extLst>
          </p:cNvPr>
          <p:cNvSpPr/>
          <p:nvPr/>
        </p:nvSpPr>
        <p:spPr>
          <a:xfrm>
            <a:off x="4692299" y="3484710"/>
            <a:ext cx="1009941" cy="947023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latin typeface="Marianne Light" panose="02000000000000000000" pitchFamily="50" charset="0"/>
              </a:rPr>
              <a:t>8</a:t>
            </a:r>
          </a:p>
          <a:p>
            <a:pPr algn="ctr"/>
            <a:r>
              <a:rPr lang="fr-FR" sz="1200" dirty="0" err="1">
                <a:solidFill>
                  <a:schemeClr val="tx1"/>
                </a:solidFill>
                <a:latin typeface="+mj-lt"/>
              </a:rPr>
              <a:t>regions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Larme 15">
            <a:extLst>
              <a:ext uri="{FF2B5EF4-FFF2-40B4-BE49-F238E27FC236}">
                <a16:creationId xmlns:a16="http://schemas.microsoft.com/office/drawing/2014/main" id="{E1C7B86F-6FF6-4A84-A503-3E7322AFD88E}"/>
              </a:ext>
            </a:extLst>
          </p:cNvPr>
          <p:cNvSpPr/>
          <p:nvPr/>
        </p:nvSpPr>
        <p:spPr>
          <a:xfrm rot="16200000">
            <a:off x="10750284" y="3433328"/>
            <a:ext cx="1073845" cy="1140375"/>
          </a:xfrm>
          <a:prstGeom prst="teardrop">
            <a:avLst/>
          </a:prstGeom>
          <a:solidFill>
            <a:srgbClr val="5DB457"/>
          </a:solidFill>
          <a:ln>
            <a:solidFill>
              <a:srgbClr val="5DB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Marianne Light" panose="02000000000000000000" pitchFamily="50" charset="0"/>
              </a:rPr>
              <a:t>1 </a:t>
            </a:r>
          </a:p>
          <a:p>
            <a:pPr algn="ctr"/>
            <a:r>
              <a:rPr lang="fr-FR" sz="1100" dirty="0" err="1">
                <a:solidFill>
                  <a:schemeClr val="bg1"/>
                </a:solidFill>
              </a:rPr>
              <a:t>beach</a:t>
            </a:r>
            <a:r>
              <a:rPr lang="fr-FR" sz="1100" dirty="0">
                <a:solidFill>
                  <a:schemeClr val="bg1"/>
                </a:solidFill>
              </a:rPr>
              <a:t>-accessible training </a:t>
            </a:r>
            <a:r>
              <a:rPr lang="fr-FR" sz="1100" dirty="0" err="1">
                <a:solidFill>
                  <a:schemeClr val="bg1"/>
                </a:solidFill>
              </a:rPr>
              <a:t>materials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7" name="Larme 16">
            <a:extLst>
              <a:ext uri="{FF2B5EF4-FFF2-40B4-BE49-F238E27FC236}">
                <a16:creationId xmlns:a16="http://schemas.microsoft.com/office/drawing/2014/main" id="{0CBA743E-0B55-4C97-B0C6-E878A5D037AF}"/>
              </a:ext>
            </a:extLst>
          </p:cNvPr>
          <p:cNvSpPr/>
          <p:nvPr/>
        </p:nvSpPr>
        <p:spPr>
          <a:xfrm>
            <a:off x="6009067" y="3466591"/>
            <a:ext cx="1009941" cy="947023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  <a:latin typeface="Marianne Light" panose="02000000000000000000" pitchFamily="50" charset="0"/>
              </a:rPr>
              <a:t>Training kit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j-lt"/>
              </a:rPr>
              <a:t>En, Es, Fr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CA591B8-3055-42B5-9C9C-719F50B2B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9776" y="4457991"/>
            <a:ext cx="9857055" cy="265023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Expected outputs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Caribbean stranding networks are strengthened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Data and samples are collected during most of the stranding events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Knowledge on human impacts is enhanced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Knowledge on MM populations is enhanced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3A62FD3-0A49-4841-ABE6-A6A7D0E359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435" y="60701"/>
            <a:ext cx="1045645" cy="9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60335-15E0-4DE6-B6BE-638F3F0F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  4/5 : knowledge enhancement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93D416-6151-4F98-954B-94840535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EA02260-7774-4903-9C67-256751DD4CD9}"/>
              </a:ext>
            </a:extLst>
          </p:cNvPr>
          <p:cNvSpPr txBox="1">
            <a:spLocks/>
          </p:cNvSpPr>
          <p:nvPr/>
        </p:nvSpPr>
        <p:spPr>
          <a:xfrm>
            <a:off x="3235194" y="1498970"/>
            <a:ext cx="4322475" cy="3845619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B05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build technical partnership with scientific organizations of the Caribbean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define scientific protocols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get official commitment of territories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F4AE050D-8EBC-495B-8567-D03E235D64EF}"/>
              </a:ext>
            </a:extLst>
          </p:cNvPr>
          <p:cNvSpPr txBox="1">
            <a:spLocks/>
          </p:cNvSpPr>
          <p:nvPr/>
        </p:nvSpPr>
        <p:spPr>
          <a:xfrm>
            <a:off x="7680885" y="1398301"/>
            <a:ext cx="4511115" cy="3845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B05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implement the regional survey(s) with partners and protocols identified during phase 1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implement analyses of the distribution of species based on existing datasets (sightings, telemetry tracking)</a:t>
            </a:r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7FC127D7-9B9C-457C-ADC1-009A16E2FF03}"/>
              </a:ext>
            </a:extLst>
          </p:cNvPr>
          <p:cNvSpPr/>
          <p:nvPr/>
        </p:nvSpPr>
        <p:spPr>
          <a:xfrm>
            <a:off x="3388860" y="175685"/>
            <a:ext cx="1367927" cy="1145609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/>
                </a:solidFill>
                <a:latin typeface="Marianne Light" panose="02000000000000000000" pitchFamily="50" charset="0"/>
              </a:rPr>
              <a:t>PHASE 1</a:t>
            </a:r>
            <a:endParaRPr lang="fr-FR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010DD706-0FF5-4AFF-BAF1-B1C9E4BB4E28}"/>
              </a:ext>
            </a:extLst>
          </p:cNvPr>
          <p:cNvSpPr/>
          <p:nvPr/>
        </p:nvSpPr>
        <p:spPr>
          <a:xfrm>
            <a:off x="7530927" y="161567"/>
            <a:ext cx="1367926" cy="1145608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Marianne Light" panose="02000000000000000000" pitchFamily="50" charset="0"/>
              </a:rPr>
              <a:t>PHASE 2</a:t>
            </a:r>
            <a:endParaRPr lang="fr-FR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arme 11">
            <a:extLst>
              <a:ext uri="{FF2B5EF4-FFF2-40B4-BE49-F238E27FC236}">
                <a16:creationId xmlns:a16="http://schemas.microsoft.com/office/drawing/2014/main" id="{5B0CFE35-804E-42FF-826F-15BDDC134863}"/>
              </a:ext>
            </a:extLst>
          </p:cNvPr>
          <p:cNvSpPr/>
          <p:nvPr/>
        </p:nvSpPr>
        <p:spPr>
          <a:xfrm rot="16200000">
            <a:off x="7819218" y="3649431"/>
            <a:ext cx="1167788" cy="121090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1200" dirty="0"/>
              <a:t>Data collection </a:t>
            </a:r>
            <a:r>
              <a:rPr lang="fr-FR" sz="1200" dirty="0" err="1"/>
              <a:t>protocols</a:t>
            </a:r>
            <a:endParaRPr lang="fr-FR" sz="1200" dirty="0"/>
          </a:p>
        </p:txBody>
      </p:sp>
      <p:sp>
        <p:nvSpPr>
          <p:cNvPr id="13" name="Larme 12">
            <a:extLst>
              <a:ext uri="{FF2B5EF4-FFF2-40B4-BE49-F238E27FC236}">
                <a16:creationId xmlns:a16="http://schemas.microsoft.com/office/drawing/2014/main" id="{9E4066BB-3EA5-4EB2-8347-C751FBBAC455}"/>
              </a:ext>
            </a:extLst>
          </p:cNvPr>
          <p:cNvSpPr/>
          <p:nvPr/>
        </p:nvSpPr>
        <p:spPr>
          <a:xfrm>
            <a:off x="3092664" y="3637955"/>
            <a:ext cx="1252806" cy="1167788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  <a:latin typeface="Marianne Light" panose="02000000000000000000" pitchFamily="50" charset="0"/>
              </a:rPr>
              <a:t>3</a:t>
            </a:r>
            <a:endParaRPr lang="fr-FR" sz="1200" dirty="0">
              <a:solidFill>
                <a:schemeClr val="accent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tx1"/>
                </a:solidFill>
                <a:latin typeface="+mj-lt"/>
              </a:rPr>
              <a:t>Thematic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groups of experts</a:t>
            </a:r>
          </a:p>
        </p:txBody>
      </p:sp>
      <p:sp>
        <p:nvSpPr>
          <p:cNvPr id="14" name="Larme 13">
            <a:extLst>
              <a:ext uri="{FF2B5EF4-FFF2-40B4-BE49-F238E27FC236}">
                <a16:creationId xmlns:a16="http://schemas.microsoft.com/office/drawing/2014/main" id="{1EE3E3B2-9258-4CF4-8551-EF2D72A015FD}"/>
              </a:ext>
            </a:extLst>
          </p:cNvPr>
          <p:cNvSpPr/>
          <p:nvPr/>
        </p:nvSpPr>
        <p:spPr>
          <a:xfrm rot="16200000">
            <a:off x="9153934" y="3649430"/>
            <a:ext cx="1167788" cy="121090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For 2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1200" dirty="0"/>
              <a:t>Groups of </a:t>
            </a:r>
            <a:r>
              <a:rPr lang="fr-FR" sz="1200" dirty="0" err="1"/>
              <a:t>species</a:t>
            </a:r>
            <a:endParaRPr lang="fr-FR" sz="1200" dirty="0"/>
          </a:p>
        </p:txBody>
      </p:sp>
      <p:sp>
        <p:nvSpPr>
          <p:cNvPr id="15" name="Larme 14">
            <a:extLst>
              <a:ext uri="{FF2B5EF4-FFF2-40B4-BE49-F238E27FC236}">
                <a16:creationId xmlns:a16="http://schemas.microsoft.com/office/drawing/2014/main" id="{6485E37E-C40C-40F9-B8DA-6EAF6A05069F}"/>
              </a:ext>
            </a:extLst>
          </p:cNvPr>
          <p:cNvSpPr/>
          <p:nvPr/>
        </p:nvSpPr>
        <p:spPr>
          <a:xfrm>
            <a:off x="4623559" y="3637955"/>
            <a:ext cx="1252806" cy="1167788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  <a:latin typeface="Marianne Light" panose="02000000000000000000" pitchFamily="50" charset="0"/>
              </a:rPr>
              <a:t>2</a:t>
            </a:r>
            <a:endParaRPr lang="fr-FR" sz="1200" dirty="0">
              <a:solidFill>
                <a:schemeClr val="accent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j-lt"/>
              </a:rPr>
              <a:t>Scientific monitoring  </a:t>
            </a:r>
            <a:r>
              <a:rPr lang="fr-FR" sz="1200" dirty="0" err="1">
                <a:solidFill>
                  <a:schemeClr val="tx1"/>
                </a:solidFill>
                <a:latin typeface="+mj-lt"/>
              </a:rPr>
              <a:t>protocols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Larme 15">
            <a:extLst>
              <a:ext uri="{FF2B5EF4-FFF2-40B4-BE49-F238E27FC236}">
                <a16:creationId xmlns:a16="http://schemas.microsoft.com/office/drawing/2014/main" id="{E41A949F-A12E-410F-BF9C-4E9C53009ADA}"/>
              </a:ext>
            </a:extLst>
          </p:cNvPr>
          <p:cNvSpPr/>
          <p:nvPr/>
        </p:nvSpPr>
        <p:spPr>
          <a:xfrm>
            <a:off x="6090466" y="3678312"/>
            <a:ext cx="1252806" cy="1167788"/>
          </a:xfrm>
          <a:prstGeom prst="teardrop">
            <a:avLst/>
          </a:prstGeom>
          <a:solidFill>
            <a:schemeClr val="bg1">
              <a:alpha val="0"/>
            </a:schemeClr>
          </a:solidFill>
          <a:ln>
            <a:solidFill>
              <a:srgbClr val="BD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  <a:latin typeface="Marianne Light" panose="02000000000000000000" pitchFamily="50" charset="0"/>
              </a:rPr>
              <a:t>1</a:t>
            </a:r>
            <a:endParaRPr lang="fr-FR" sz="1200" dirty="0">
              <a:solidFill>
                <a:schemeClr val="accent1"/>
              </a:solidFill>
              <a:latin typeface="Marianne Light" panose="02000000000000000000" pitchFamily="50" charset="0"/>
            </a:endParaRPr>
          </a:p>
          <a:p>
            <a:pPr algn="ctr"/>
            <a:r>
              <a:rPr lang="fr-FR" sz="1200" dirty="0" err="1">
                <a:solidFill>
                  <a:schemeClr val="tx1"/>
                </a:solidFill>
                <a:latin typeface="+mj-lt"/>
              </a:rPr>
              <a:t>Elasmo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" dirty="0" err="1">
                <a:solidFill>
                  <a:schemeClr val="tx1"/>
                </a:solidFill>
                <a:latin typeface="+mj-lt"/>
              </a:rPr>
              <a:t>branch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action plan</a:t>
            </a:r>
          </a:p>
        </p:txBody>
      </p:sp>
      <p:sp>
        <p:nvSpPr>
          <p:cNvPr id="17" name="Larme 16">
            <a:extLst>
              <a:ext uri="{FF2B5EF4-FFF2-40B4-BE49-F238E27FC236}">
                <a16:creationId xmlns:a16="http://schemas.microsoft.com/office/drawing/2014/main" id="{3CA31A78-6A39-4302-85C8-B9038C91A4D4}"/>
              </a:ext>
            </a:extLst>
          </p:cNvPr>
          <p:cNvSpPr/>
          <p:nvPr/>
        </p:nvSpPr>
        <p:spPr>
          <a:xfrm rot="16200000">
            <a:off x="10488611" y="3652914"/>
            <a:ext cx="1167788" cy="121090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100" dirty="0" err="1">
                <a:solidFill>
                  <a:schemeClr val="bg1"/>
                </a:solidFill>
              </a:rPr>
              <a:t>Stanard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protocol</a:t>
            </a:r>
            <a:r>
              <a:rPr lang="fr-FR" sz="1100" dirty="0">
                <a:solidFill>
                  <a:schemeClr val="bg1"/>
                </a:solidFill>
              </a:rPr>
              <a:t> for </a:t>
            </a:r>
            <a:r>
              <a:rPr lang="fr-FR" sz="1100" dirty="0" err="1">
                <a:solidFill>
                  <a:schemeClr val="bg1"/>
                </a:solidFill>
              </a:rPr>
              <a:t>elasmo</a:t>
            </a:r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100" dirty="0" err="1">
                <a:solidFill>
                  <a:schemeClr val="bg1"/>
                </a:solidFill>
              </a:rPr>
              <a:t>branch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F0F4B1ED-4F71-465C-B55C-B9157701C64C}"/>
              </a:ext>
            </a:extLst>
          </p:cNvPr>
          <p:cNvSpPr txBox="1">
            <a:spLocks/>
          </p:cNvSpPr>
          <p:nvPr/>
        </p:nvSpPr>
        <p:spPr>
          <a:xfrm>
            <a:off x="3092664" y="4937226"/>
            <a:ext cx="9640363" cy="154781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B05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00B05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BD1818"/>
              </a:buClr>
              <a:buSzPct val="120000"/>
              <a:buFont typeface="Courier New" panose="02070309020205020404" pitchFamily="49" charset="0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Expected outputs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Maps of distribution of megafauna at regional and local scales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Abundance of megafauna main taxonomic groups</a:t>
            </a:r>
          </a:p>
          <a:p>
            <a:pPr>
              <a:lnSpc>
                <a:spcPct val="100000"/>
              </a:lnSpc>
              <a:buClr>
                <a:srgbClr val="BD1818"/>
              </a:buClr>
              <a:buSzPct val="120000"/>
              <a:buFont typeface="Montserrat" panose="00000500000000000000" pitchFamily="50" charset="0"/>
              <a:buChar char="▷"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Maps of overlap between megafauna and human activities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26586E6-D289-490A-85DF-6F83EACE0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435" y="60701"/>
            <a:ext cx="1045645" cy="9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hème1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graphique SPAW-RAC.pptx" id="{8438B1F7-3E22-476A-9A1C-B377E72C6625}" vid="{0053D285-9CF4-4B3C-B1BE-2D6802FD6141}"/>
    </a:ext>
  </a:extLst>
</a:theme>
</file>

<file path=ppt/theme/theme2.xml><?xml version="1.0" encoding="utf-8"?>
<a:theme xmlns:a="http://schemas.openxmlformats.org/drawingml/2006/main" name="1_Thème1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graphique SPAW-RAC.pptx" id="{8438B1F7-3E22-476A-9A1C-B377E72C6625}" vid="{A05C92D6-24DE-464D-9918-C96662285DE8}"/>
    </a:ext>
  </a:extLst>
</a:theme>
</file>

<file path=ppt/theme/theme3.xml><?xml version="1.0" encoding="utf-8"?>
<a:theme xmlns:a="http://schemas.openxmlformats.org/drawingml/2006/main" name="2_Thème1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graphique SPAW-RAC.pptx" id="{8438B1F7-3E22-476A-9A1C-B377E72C6625}" vid="{BB83B97E-F5B1-4F62-BE7F-97D5524942E5}"/>
    </a:ext>
  </a:extLst>
</a:theme>
</file>

<file path=ppt/theme/theme4.xml><?xml version="1.0" encoding="utf-8"?>
<a:theme xmlns:a="http://schemas.openxmlformats.org/drawingml/2006/main" name="3_Thème1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graphique SPAW-RAC.pptx" id="{8438B1F7-3E22-476A-9A1C-B377E72C6625}" vid="{82C88E30-F08D-49F1-8414-B1DA9D2D3496}"/>
    </a:ext>
  </a:extLst>
</a:theme>
</file>

<file path=ppt/theme/theme5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27519F"/>
      </a:dk2>
      <a:lt2>
        <a:srgbClr val="D1D3D4"/>
      </a:lt2>
      <a:accent1>
        <a:srgbClr val="BD1818"/>
      </a:accent1>
      <a:accent2>
        <a:srgbClr val="F3A4A5"/>
      </a:accent2>
      <a:accent3>
        <a:srgbClr val="00A8BE"/>
      </a:accent3>
      <a:accent4>
        <a:srgbClr val="B8E0EE"/>
      </a:accent4>
      <a:accent5>
        <a:srgbClr val="68140F"/>
      </a:accent5>
      <a:accent6>
        <a:srgbClr val="243465"/>
      </a:accent6>
      <a:hlink>
        <a:srgbClr val="00A8BE"/>
      </a:hlink>
      <a:folHlink>
        <a:srgbClr val="00A8B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2ACFA87F550418D225E071F542ADA" ma:contentTypeVersion="27" ma:contentTypeDescription="Create a new document." ma:contentTypeScope="" ma:versionID="2d3e4b2333abe4608b3447e3a5586db6">
  <xsd:schema xmlns:xsd="http://www.w3.org/2001/XMLSchema" xmlns:xs="http://www.w3.org/2001/XMLSchema" xmlns:p="http://schemas.microsoft.com/office/2006/metadata/properties" xmlns:ns2="8bde3967-4b29-49c8-add0-1b77de203898" xmlns:ns3="0f1cb922-524b-4a63-a729-f715e5c73bc5" xmlns:ns4="985ec44e-1bab-4c0b-9df0-6ba128686fc9" targetNamespace="http://schemas.microsoft.com/office/2006/metadata/properties" ma:root="true" ma:fieldsID="2b6193656fa044160ff50ef3173382a3" ns2:_="" ns3:_="" ns4:_="">
    <xsd:import namespace="8bde3967-4b29-49c8-add0-1b77de203898"/>
    <xsd:import namespace="0f1cb922-524b-4a63-a729-f715e5c73bc5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Emplacement" minOccurs="0"/>
                <xsd:element ref="ns3:eed4da54-2de3-4f24-ab7f-5cf84a6396d8CountryOrRegion" minOccurs="0"/>
                <xsd:element ref="ns3:eed4da54-2de3-4f24-ab7f-5cf84a6396d8State" minOccurs="0"/>
                <xsd:element ref="ns3:eed4da54-2de3-4f24-ab7f-5cf84a6396d8City" minOccurs="0"/>
                <xsd:element ref="ns3:eed4da54-2de3-4f24-ab7f-5cf84a6396d8PostalCode" minOccurs="0"/>
                <xsd:element ref="ns3:eed4da54-2de3-4f24-ab7f-5cf84a6396d8Street" minOccurs="0"/>
                <xsd:element ref="ns3:eed4da54-2de3-4f24-ab7f-5cf84a6396d8GeoLoc" minOccurs="0"/>
                <xsd:element ref="ns3:eed4da54-2de3-4f24-ab7f-5cf84a6396d8DispNam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3967-4b29-49c8-add0-1b77de2038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cb922-524b-4a63-a729-f715e5c73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Emplacement" ma:index="20" nillable="true" ma:displayName="Emplacement" ma:format="Dropdown" ma:internalName="Emplacement">
      <xsd:simpleType>
        <xsd:restriction base="dms:Unknown"/>
      </xsd:simpleType>
    </xsd:element>
    <xsd:element name="eed4da54-2de3-4f24-ab7f-5cf84a6396d8CountryOrRegion" ma:index="21" nillable="true" ma:displayName="Emplacement : Pays/région" ma:internalName="CountryOrRegion" ma:readOnly="true">
      <xsd:simpleType>
        <xsd:restriction base="dms:Text"/>
      </xsd:simpleType>
    </xsd:element>
    <xsd:element name="eed4da54-2de3-4f24-ab7f-5cf84a6396d8State" ma:index="22" nillable="true" ma:displayName="Emplacement : État" ma:internalName="State" ma:readOnly="true">
      <xsd:simpleType>
        <xsd:restriction base="dms:Text"/>
      </xsd:simpleType>
    </xsd:element>
    <xsd:element name="eed4da54-2de3-4f24-ab7f-5cf84a6396d8City" ma:index="23" nillable="true" ma:displayName="Emplacement : Ville" ma:internalName="City" ma:readOnly="true">
      <xsd:simpleType>
        <xsd:restriction base="dms:Text"/>
      </xsd:simpleType>
    </xsd:element>
    <xsd:element name="eed4da54-2de3-4f24-ab7f-5cf84a6396d8PostalCode" ma:index="24" nillable="true" ma:displayName="Emplacement : Code postal" ma:internalName="PostalCode" ma:readOnly="true">
      <xsd:simpleType>
        <xsd:restriction base="dms:Text"/>
      </xsd:simpleType>
    </xsd:element>
    <xsd:element name="eed4da54-2de3-4f24-ab7f-5cf84a6396d8Street" ma:index="25" nillable="true" ma:displayName="Emplacement : Rue" ma:internalName="Street" ma:readOnly="true">
      <xsd:simpleType>
        <xsd:restriction base="dms:Text"/>
      </xsd:simpleType>
    </xsd:element>
    <xsd:element name="eed4da54-2de3-4f24-ab7f-5cf84a6396d8GeoLoc" ma:index="26" nillable="true" ma:displayName="Emplacement : Coordonnées" ma:internalName="GeoLoc" ma:readOnly="true">
      <xsd:simpleType>
        <xsd:restriction base="dms:Unknown"/>
      </xsd:simpleType>
    </xsd:element>
    <xsd:element name="eed4da54-2de3-4f24-ab7f-5cf84a6396d8DispName" ma:index="27" nillable="true" ma:displayName="Emplacement : nom" ma:internalName="DispName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78a33eea-6480-4b67-a40f-8706a958746a}" ma:internalName="TaxCatchAll" ma:showField="CatchAllData" ma:web="8bde3967-4b29-49c8-add0-1b77de20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1cb922-524b-4a63-a729-f715e5c73bc5">
      <Terms xmlns="http://schemas.microsoft.com/office/infopath/2007/PartnerControls"/>
    </lcf76f155ced4ddcb4097134ff3c332f>
    <TaxCatchAll xmlns="985ec44e-1bab-4c0b-9df0-6ba128686fc9" xsi:nil="true"/>
    <Emplacement xmlns="0f1cb922-524b-4a63-a729-f715e5c73bc5" xsi:nil="true"/>
  </documentManagement>
</p:properties>
</file>

<file path=customXml/itemProps1.xml><?xml version="1.0" encoding="utf-8"?>
<ds:datastoreItem xmlns:ds="http://schemas.openxmlformats.org/officeDocument/2006/customXml" ds:itemID="{60456C9E-F761-480C-A858-0DFC48B43145}"/>
</file>

<file path=customXml/itemProps2.xml><?xml version="1.0" encoding="utf-8"?>
<ds:datastoreItem xmlns:ds="http://schemas.openxmlformats.org/officeDocument/2006/customXml" ds:itemID="{C5ACFD51-F5CF-426E-9161-931C1C24C547}"/>
</file>

<file path=customXml/itemProps3.xml><?xml version="1.0" encoding="utf-8"?>
<ds:datastoreItem xmlns:ds="http://schemas.openxmlformats.org/officeDocument/2006/customXml" ds:itemID="{04ACFE72-0849-4289-9B56-1FE71083732D}"/>
</file>

<file path=docProps/app.xml><?xml version="1.0" encoding="utf-8"?>
<Properties xmlns="http://schemas.openxmlformats.org/officeDocument/2006/extended-properties" xmlns:vt="http://schemas.openxmlformats.org/officeDocument/2006/docPropsVTypes">
  <Template>charte graphique SPAW-RAC</Template>
  <TotalTime>98</TotalTime>
  <Words>1840</Words>
  <Application>Microsoft Office PowerPoint</Application>
  <PresentationFormat>Grand écran</PresentationFormat>
  <Paragraphs>252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35" baseType="lpstr">
      <vt:lpstr>Arial</vt:lpstr>
      <vt:lpstr>Calibri</vt:lpstr>
      <vt:lpstr>Corbel</vt:lpstr>
      <vt:lpstr>Courier New</vt:lpstr>
      <vt:lpstr>Helvetica</vt:lpstr>
      <vt:lpstr>Marianne</vt:lpstr>
      <vt:lpstr>Marianne Light</vt:lpstr>
      <vt:lpstr>Montserrat</vt:lpstr>
      <vt:lpstr>Montserrat ExtraBold</vt:lpstr>
      <vt:lpstr>Montserrat Light</vt:lpstr>
      <vt:lpstr>Montserrat Medium</vt:lpstr>
      <vt:lpstr>Wingdings</vt:lpstr>
      <vt:lpstr>Wingdings 2</vt:lpstr>
      <vt:lpstr>Thème1</vt:lpstr>
      <vt:lpstr>1_Thème1</vt:lpstr>
      <vt:lpstr>2_Thème1</vt:lpstr>
      <vt:lpstr>3_Thème1</vt:lpstr>
      <vt:lpstr>Thème Office</vt:lpstr>
      <vt:lpstr>Current and future projects for the next biennal</vt:lpstr>
      <vt:lpstr>Agenda</vt:lpstr>
      <vt:lpstr>CAMAC</vt:lpstr>
      <vt:lpstr>OBJECTIVE</vt:lpstr>
      <vt:lpstr>SCOPE</vt:lpstr>
      <vt:lpstr>PROGRAMMING</vt:lpstr>
      <vt:lpstr>Work package 1 : Interaction with fisheries </vt:lpstr>
      <vt:lpstr>Work package 2 : Stranding networks</vt:lpstr>
      <vt:lpstr>Work package  4/5 : knowledge enhancement</vt:lpstr>
      <vt:lpstr>Présentation PowerPoint</vt:lpstr>
      <vt:lpstr>program’s intervention logic</vt:lpstr>
      <vt:lpstr>Partner’s</vt:lpstr>
      <vt:lpstr>6 Work Package</vt:lpstr>
      <vt:lpstr>Our missions</vt:lpstr>
      <vt:lpstr>CONCLUSION</vt:lpstr>
      <vt:lpstr>CARICAP</vt:lpstr>
      <vt:lpstr>CARICAP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future projects for the next biennal</dc:title>
  <dc:creator>ROSSIN Lucile</dc:creator>
  <cp:lastModifiedBy>ROSSIN Lucile</cp:lastModifiedBy>
  <cp:revision>13</cp:revision>
  <dcterms:created xsi:type="dcterms:W3CDTF">2025-06-27T16:11:49Z</dcterms:created>
  <dcterms:modified xsi:type="dcterms:W3CDTF">2025-06-30T22:12:03Z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0x010100ACC2ACFA87F550418D225E071F542ADA</vt:lpwstr>
  </property>
</Properties>
</file>