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3" r:id="rId3"/>
    <p:sldId id="257" r:id="rId4"/>
    <p:sldId id="260" r:id="rId5"/>
    <p:sldId id="258" r:id="rId6"/>
    <p:sldId id="259" r:id="rId7"/>
    <p:sldId id="262" r:id="rId8"/>
    <p:sldId id="261" r:id="rId9"/>
    <p:sldId id="264" r:id="rId10"/>
    <p:sldId id="266" r:id="rId11"/>
    <p:sldId id="265" r:id="rId12"/>
  </p:sldIdLst>
  <p:sldSz cx="18288000" cy="10287000"/>
  <p:notesSz cx="6858000" cy="9144000"/>
  <p:embeddedFontLst>
    <p:embeddedFont>
      <p:font typeface="Work Sans" pitchFamily="2" charset="0"/>
      <p:regular r:id="rId14"/>
      <p:bold r:id="rId15"/>
    </p:embeddedFont>
    <p:embeddedFont>
      <p:font typeface="Work Sans Bold" pitchFamily="2" charset="0"/>
      <p:regular r:id="rId16"/>
      <p:bold r:id="rId17"/>
    </p:embeddedFont>
    <p:embeddedFont>
      <p:font typeface="Work Sans Medium" pitchFamily="2"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BE7E8-0AC6-4AEF-A3FD-2E10876F3FD6}" v="5" dt="2025-06-29T14:45:03.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54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Perera Valderrama" userId="b87acbcb-5f28-4da2-9ccb-bbdd9a1d8cc4" providerId="ADAL" clId="{8B5BE7E8-0AC6-4AEF-A3FD-2E10876F3FD6}"/>
    <pc:docChg chg="undo custSel addSld modSld sldOrd">
      <pc:chgData name="Susana Perera Valderrama" userId="b87acbcb-5f28-4da2-9ccb-bbdd9a1d8cc4" providerId="ADAL" clId="{8B5BE7E8-0AC6-4AEF-A3FD-2E10876F3FD6}" dt="2025-06-29T14:45:05.982" v="288" actId="20577"/>
      <pc:docMkLst>
        <pc:docMk/>
      </pc:docMkLst>
      <pc:sldChg chg="modSp mod">
        <pc:chgData name="Susana Perera Valderrama" userId="b87acbcb-5f28-4da2-9ccb-bbdd9a1d8cc4" providerId="ADAL" clId="{8B5BE7E8-0AC6-4AEF-A3FD-2E10876F3FD6}" dt="2025-06-27T16:04:41.199" v="10" actId="20577"/>
        <pc:sldMkLst>
          <pc:docMk/>
          <pc:sldMk cId="0" sldId="256"/>
        </pc:sldMkLst>
        <pc:spChg chg="mod">
          <ac:chgData name="Susana Perera Valderrama" userId="b87acbcb-5f28-4da2-9ccb-bbdd9a1d8cc4" providerId="ADAL" clId="{8B5BE7E8-0AC6-4AEF-A3FD-2E10876F3FD6}" dt="2025-06-27T16:04:41.199" v="10" actId="20577"/>
          <ac:spMkLst>
            <pc:docMk/>
            <pc:sldMk cId="0" sldId="256"/>
            <ac:spMk id="6" creationId="{00000000-0000-0000-0000-000000000000}"/>
          </ac:spMkLst>
        </pc:spChg>
      </pc:sldChg>
      <pc:sldChg chg="modSp mod">
        <pc:chgData name="Susana Perera Valderrama" userId="b87acbcb-5f28-4da2-9ccb-bbdd9a1d8cc4" providerId="ADAL" clId="{8B5BE7E8-0AC6-4AEF-A3FD-2E10876F3FD6}" dt="2025-06-23T01:37:21.309" v="1" actId="255"/>
        <pc:sldMkLst>
          <pc:docMk/>
          <pc:sldMk cId="0" sldId="257"/>
        </pc:sldMkLst>
        <pc:spChg chg="mod">
          <ac:chgData name="Susana Perera Valderrama" userId="b87acbcb-5f28-4da2-9ccb-bbdd9a1d8cc4" providerId="ADAL" clId="{8B5BE7E8-0AC6-4AEF-A3FD-2E10876F3FD6}" dt="2025-06-23T01:37:21.309" v="1" actId="255"/>
          <ac:spMkLst>
            <pc:docMk/>
            <pc:sldMk cId="0" sldId="257"/>
            <ac:spMk id="10" creationId="{00000000-0000-0000-0000-000000000000}"/>
          </ac:spMkLst>
        </pc:spChg>
      </pc:sldChg>
      <pc:sldChg chg="modSp mod">
        <pc:chgData name="Susana Perera Valderrama" userId="b87acbcb-5f28-4da2-9ccb-bbdd9a1d8cc4" providerId="ADAL" clId="{8B5BE7E8-0AC6-4AEF-A3FD-2E10876F3FD6}" dt="2025-06-23T01:38:05.739" v="9" actId="20577"/>
        <pc:sldMkLst>
          <pc:docMk/>
          <pc:sldMk cId="0" sldId="258"/>
        </pc:sldMkLst>
        <pc:graphicFrameChg chg="modGraphic">
          <ac:chgData name="Susana Perera Valderrama" userId="b87acbcb-5f28-4da2-9ccb-bbdd9a1d8cc4" providerId="ADAL" clId="{8B5BE7E8-0AC6-4AEF-A3FD-2E10876F3FD6}" dt="2025-06-23T01:38:05.739" v="9" actId="20577"/>
          <ac:graphicFrameMkLst>
            <pc:docMk/>
            <pc:sldMk cId="0" sldId="258"/>
            <ac:graphicFrameMk id="14" creationId="{E91237A9-9F03-CDD7-5D83-2BD0A9DFA853}"/>
          </ac:graphicFrameMkLst>
        </pc:graphicFrameChg>
      </pc:sldChg>
      <pc:sldChg chg="modSp mod">
        <pc:chgData name="Susana Perera Valderrama" userId="b87acbcb-5f28-4da2-9ccb-bbdd9a1d8cc4" providerId="ADAL" clId="{8B5BE7E8-0AC6-4AEF-A3FD-2E10876F3FD6}" dt="2025-06-29T14:45:05.982" v="288" actId="20577"/>
        <pc:sldMkLst>
          <pc:docMk/>
          <pc:sldMk cId="0" sldId="259"/>
        </pc:sldMkLst>
        <pc:spChg chg="mod">
          <ac:chgData name="Susana Perera Valderrama" userId="b87acbcb-5f28-4da2-9ccb-bbdd9a1d8cc4" providerId="ADAL" clId="{8B5BE7E8-0AC6-4AEF-A3FD-2E10876F3FD6}" dt="2025-06-29T14:45:05.982" v="288" actId="20577"/>
          <ac:spMkLst>
            <pc:docMk/>
            <pc:sldMk cId="0" sldId="259"/>
            <ac:spMk id="15" creationId="{00000000-0000-0000-0000-000000000000}"/>
          </ac:spMkLst>
        </pc:spChg>
      </pc:sldChg>
      <pc:sldChg chg="modSp mod">
        <pc:chgData name="Susana Perera Valderrama" userId="b87acbcb-5f28-4da2-9ccb-bbdd9a1d8cc4" providerId="ADAL" clId="{8B5BE7E8-0AC6-4AEF-A3FD-2E10876F3FD6}" dt="2025-06-29T04:56:17.185" v="78"/>
        <pc:sldMkLst>
          <pc:docMk/>
          <pc:sldMk cId="0" sldId="260"/>
        </pc:sldMkLst>
        <pc:spChg chg="mod">
          <ac:chgData name="Susana Perera Valderrama" userId="b87acbcb-5f28-4da2-9ccb-bbdd9a1d8cc4" providerId="ADAL" clId="{8B5BE7E8-0AC6-4AEF-A3FD-2E10876F3FD6}" dt="2025-06-29T04:56:17.185" v="78"/>
          <ac:spMkLst>
            <pc:docMk/>
            <pc:sldMk cId="0" sldId="260"/>
            <ac:spMk id="7" creationId="{00000000-0000-0000-0000-000000000000}"/>
          </ac:spMkLst>
        </pc:spChg>
      </pc:sldChg>
      <pc:sldChg chg="modSp mod">
        <pc:chgData name="Susana Perera Valderrama" userId="b87acbcb-5f28-4da2-9ccb-bbdd9a1d8cc4" providerId="ADAL" clId="{8B5BE7E8-0AC6-4AEF-A3FD-2E10876F3FD6}" dt="2025-06-29T04:58:24.917" v="95" actId="20577"/>
        <pc:sldMkLst>
          <pc:docMk/>
          <pc:sldMk cId="0" sldId="262"/>
        </pc:sldMkLst>
        <pc:spChg chg="mod">
          <ac:chgData name="Susana Perera Valderrama" userId="b87acbcb-5f28-4da2-9ccb-bbdd9a1d8cc4" providerId="ADAL" clId="{8B5BE7E8-0AC6-4AEF-A3FD-2E10876F3FD6}" dt="2025-06-29T04:58:24.917" v="95" actId="20577"/>
          <ac:spMkLst>
            <pc:docMk/>
            <pc:sldMk cId="0" sldId="262"/>
            <ac:spMk id="12" creationId="{00000000-0000-0000-0000-000000000000}"/>
          </ac:spMkLst>
        </pc:spChg>
      </pc:sldChg>
      <pc:sldChg chg="modSp mod">
        <pc:chgData name="Susana Perera Valderrama" userId="b87acbcb-5f28-4da2-9ccb-bbdd9a1d8cc4" providerId="ADAL" clId="{8B5BE7E8-0AC6-4AEF-A3FD-2E10876F3FD6}" dt="2025-06-29T05:00:00.443" v="206" actId="20577"/>
        <pc:sldMkLst>
          <pc:docMk/>
          <pc:sldMk cId="0" sldId="264"/>
        </pc:sldMkLst>
        <pc:spChg chg="mod">
          <ac:chgData name="Susana Perera Valderrama" userId="b87acbcb-5f28-4da2-9ccb-bbdd9a1d8cc4" providerId="ADAL" clId="{8B5BE7E8-0AC6-4AEF-A3FD-2E10876F3FD6}" dt="2025-06-29T05:00:00.443" v="206" actId="20577"/>
          <ac:spMkLst>
            <pc:docMk/>
            <pc:sldMk cId="0" sldId="264"/>
            <ac:spMk id="11" creationId="{00000000-0000-0000-0000-000000000000}"/>
          </ac:spMkLst>
        </pc:spChg>
      </pc:sldChg>
      <pc:sldChg chg="modSp add mod ord">
        <pc:chgData name="Susana Perera Valderrama" userId="b87acbcb-5f28-4da2-9ccb-bbdd9a1d8cc4" providerId="ADAL" clId="{8B5BE7E8-0AC6-4AEF-A3FD-2E10876F3FD6}" dt="2025-06-29T05:14:36.773" v="285" actId="14100"/>
        <pc:sldMkLst>
          <pc:docMk/>
          <pc:sldMk cId="4193704185" sldId="266"/>
        </pc:sldMkLst>
        <pc:spChg chg="mod">
          <ac:chgData name="Susana Perera Valderrama" userId="b87acbcb-5f28-4da2-9ccb-bbdd9a1d8cc4" providerId="ADAL" clId="{8B5BE7E8-0AC6-4AEF-A3FD-2E10876F3FD6}" dt="2025-06-29T05:08:47.560" v="273" actId="20577"/>
          <ac:spMkLst>
            <pc:docMk/>
            <pc:sldMk cId="4193704185" sldId="266"/>
            <ac:spMk id="11" creationId="{EFFC22F3-49C1-3BCD-D29D-6D5F3D539A4D}"/>
          </ac:spMkLst>
        </pc:spChg>
        <pc:spChg chg="mod">
          <ac:chgData name="Susana Perera Valderrama" userId="b87acbcb-5f28-4da2-9ccb-bbdd9a1d8cc4" providerId="ADAL" clId="{8B5BE7E8-0AC6-4AEF-A3FD-2E10876F3FD6}" dt="2025-06-29T05:08:34.439" v="247" actId="20577"/>
          <ac:spMkLst>
            <pc:docMk/>
            <pc:sldMk cId="4193704185" sldId="266"/>
            <ac:spMk id="12" creationId="{6EE2069A-A2CF-4364-A8CE-EF1803E7A87C}"/>
          </ac:spMkLst>
        </pc:spChg>
        <pc:spChg chg="mod">
          <ac:chgData name="Susana Perera Valderrama" userId="b87acbcb-5f28-4da2-9ccb-bbdd9a1d8cc4" providerId="ADAL" clId="{8B5BE7E8-0AC6-4AEF-A3FD-2E10876F3FD6}" dt="2025-06-29T05:14:36.773" v="285" actId="14100"/>
          <ac:spMkLst>
            <pc:docMk/>
            <pc:sldMk cId="4193704185" sldId="266"/>
            <ac:spMk id="15" creationId="{FEBD62AF-EB96-B3FC-B63D-3335E21BDF40}"/>
          </ac:spMkLst>
        </pc:spChg>
        <pc:picChg chg="mod modCrop">
          <ac:chgData name="Susana Perera Valderrama" userId="b87acbcb-5f28-4da2-9ccb-bbdd9a1d8cc4" providerId="ADAL" clId="{8B5BE7E8-0AC6-4AEF-A3FD-2E10876F3FD6}" dt="2025-06-29T05:14:24.910" v="284" actId="14100"/>
          <ac:picMkLst>
            <pc:docMk/>
            <pc:sldMk cId="4193704185" sldId="266"/>
            <ac:picMk id="20" creationId="{09EDD13B-09BF-D468-810D-24269B0728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21A60-281E-49B9-8D2C-FFA6F5DFEB42}" type="datetimeFigureOut">
              <a:rPr lang="en-US" smtClean="0"/>
              <a:t>6/29/2025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E89AE-1636-4747-A9DF-D5DF9E77954A}" type="slidenum">
              <a:rPr lang="en-US" smtClean="0"/>
              <a:t>‹#›</a:t>
            </a:fld>
            <a:endParaRPr lang="en-US"/>
          </a:p>
        </p:txBody>
      </p:sp>
    </p:spTree>
    <p:extLst>
      <p:ext uri="{BB962C8B-B14F-4D97-AF65-F5344CB8AC3E}">
        <p14:creationId xmlns:p14="http://schemas.microsoft.com/office/powerpoint/2010/main" val="353973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E89AE-1636-4747-A9DF-D5DF9E77954A}" type="slidenum">
              <a:rPr lang="en-US" smtClean="0"/>
              <a:t>3</a:t>
            </a:fld>
            <a:endParaRPr lang="en-US"/>
          </a:p>
        </p:txBody>
      </p:sp>
    </p:spTree>
    <p:extLst>
      <p:ext uri="{BB962C8B-B14F-4D97-AF65-F5344CB8AC3E}">
        <p14:creationId xmlns:p14="http://schemas.microsoft.com/office/powerpoint/2010/main" val="16117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E89AE-1636-4747-A9DF-D5DF9E77954A}" type="slidenum">
              <a:rPr lang="en-US" smtClean="0"/>
              <a:t>7</a:t>
            </a:fld>
            <a:endParaRPr lang="en-US"/>
          </a:p>
        </p:txBody>
      </p:sp>
    </p:spTree>
    <p:extLst>
      <p:ext uri="{BB962C8B-B14F-4D97-AF65-F5344CB8AC3E}">
        <p14:creationId xmlns:p14="http://schemas.microsoft.com/office/powerpoint/2010/main" val="354894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E89AE-1636-4747-A9DF-D5DF9E77954A}" type="slidenum">
              <a:rPr lang="en-US" smtClean="0"/>
              <a:t>9</a:t>
            </a:fld>
            <a:endParaRPr lang="en-US"/>
          </a:p>
        </p:txBody>
      </p:sp>
    </p:spTree>
    <p:extLst>
      <p:ext uri="{BB962C8B-B14F-4D97-AF65-F5344CB8AC3E}">
        <p14:creationId xmlns:p14="http://schemas.microsoft.com/office/powerpoint/2010/main" val="250119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hark swimming in the water&#10;&#10;AI-generated content may be incorrect.">
            <a:extLst>
              <a:ext uri="{FF2B5EF4-FFF2-40B4-BE49-F238E27FC236}">
                <a16:creationId xmlns:a16="http://schemas.microsoft.com/office/drawing/2014/main" id="{4A790953-3A5A-7D5C-DC87-0AFA86C7A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8287996" cy="10326725"/>
          </a:xfrm>
          <a:prstGeom prst="rect">
            <a:avLst/>
          </a:prstGeom>
        </p:spPr>
      </p:pic>
      <p:grpSp>
        <p:nvGrpSpPr>
          <p:cNvPr id="3" name="Group 3"/>
          <p:cNvGrpSpPr/>
          <p:nvPr/>
        </p:nvGrpSpPr>
        <p:grpSpPr>
          <a:xfrm>
            <a:off x="0" y="2656682"/>
            <a:ext cx="18288000" cy="5013359"/>
            <a:chOff x="0" y="0"/>
            <a:chExt cx="4816593" cy="1320391"/>
          </a:xfrm>
          <a:solidFill>
            <a:schemeClr val="tx1">
              <a:alpha val="29000"/>
            </a:schemeClr>
          </a:solidFill>
        </p:grpSpPr>
        <p:sp>
          <p:nvSpPr>
            <p:cNvPr id="4" name="Freeform 4"/>
            <p:cNvSpPr/>
            <p:nvPr/>
          </p:nvSpPr>
          <p:spPr>
            <a:xfrm>
              <a:off x="0" y="0"/>
              <a:ext cx="4816592" cy="1320391"/>
            </a:xfrm>
            <a:custGeom>
              <a:avLst/>
              <a:gdLst/>
              <a:ahLst/>
              <a:cxnLst/>
              <a:rect l="l" t="t" r="r" b="b"/>
              <a:pathLst>
                <a:path w="4816592" h="1320391">
                  <a:moveTo>
                    <a:pt x="0" y="0"/>
                  </a:moveTo>
                  <a:lnTo>
                    <a:pt x="4816592" y="0"/>
                  </a:lnTo>
                  <a:lnTo>
                    <a:pt x="4816592" y="1320391"/>
                  </a:lnTo>
                  <a:lnTo>
                    <a:pt x="0" y="1320391"/>
                  </a:lnTo>
                  <a:close/>
                </a:path>
              </a:pathLst>
            </a:custGeom>
            <a:grpFill/>
            <a:ln cap="sq">
              <a:noFill/>
              <a:prstDash val="lgDash"/>
              <a:miter/>
            </a:ln>
          </p:spPr>
          <p:txBody>
            <a:bodyPr/>
            <a:lstStyle/>
            <a:p>
              <a:endParaRPr lang="en-US"/>
            </a:p>
          </p:txBody>
        </p:sp>
        <p:sp>
          <p:nvSpPr>
            <p:cNvPr id="5" name="TextBox 5"/>
            <p:cNvSpPr txBox="1"/>
            <p:nvPr/>
          </p:nvSpPr>
          <p:spPr>
            <a:xfrm>
              <a:off x="0" y="-47625"/>
              <a:ext cx="4816593" cy="1368016"/>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6" name="TextBox 6"/>
          <p:cNvSpPr txBox="1"/>
          <p:nvPr/>
        </p:nvSpPr>
        <p:spPr>
          <a:xfrm>
            <a:off x="1828800" y="3318329"/>
            <a:ext cx="14630400" cy="5270674"/>
          </a:xfrm>
          <a:prstGeom prst="rect">
            <a:avLst/>
          </a:prstGeom>
          <a:effectLst>
            <a:outerShdw blurRad="50800" dist="50800" dir="5400000" algn="ctr" rotWithShape="0">
              <a:schemeClr val="tx1"/>
            </a:outerShdw>
          </a:effectLst>
        </p:spPr>
        <p:txBody>
          <a:bodyPr wrap="square" lIns="0" tIns="0" rIns="0" bIns="0" rtlCol="0" anchor="t">
            <a:spAutoFit/>
          </a:bodyPr>
          <a:lstStyle/>
          <a:p>
            <a:pPr algn="ctr">
              <a:lnSpc>
                <a:spcPts val="13656"/>
              </a:lnSpc>
            </a:pPr>
            <a:r>
              <a:rPr lang="en-US" sz="11700" b="1" spc="-458" dirty="0">
                <a:solidFill>
                  <a:srgbClr val="F8FEFF"/>
                </a:solidFill>
                <a:latin typeface="Work Sans Medium"/>
                <a:ea typeface="Work Sans Medium"/>
                <a:cs typeface="Work Sans Medium"/>
                <a:sym typeface="Work Sans Medium"/>
              </a:rPr>
              <a:t>SPAW PROTOCOL</a:t>
            </a:r>
          </a:p>
          <a:p>
            <a:pPr algn="ctr">
              <a:lnSpc>
                <a:spcPts val="13656"/>
              </a:lnSpc>
            </a:pPr>
            <a:r>
              <a:rPr lang="en-US" sz="11700" b="1" spc="-458">
                <a:solidFill>
                  <a:srgbClr val="F8FEFF"/>
                </a:solidFill>
                <a:latin typeface="Work Sans Medium"/>
                <a:ea typeface="Work Sans Medium"/>
                <a:cs typeface="Work Sans Medium"/>
                <a:sym typeface="Work Sans Medium"/>
              </a:rPr>
              <a:t>COMPLIANCE</a:t>
            </a:r>
          </a:p>
          <a:p>
            <a:pPr algn="ctr">
              <a:lnSpc>
                <a:spcPts val="13656"/>
              </a:lnSpc>
            </a:pPr>
            <a:endParaRPr lang="en-US" sz="11700" b="1" spc="-458" dirty="0">
              <a:solidFill>
                <a:srgbClr val="F8FEFF"/>
              </a:solidFill>
              <a:latin typeface="Work Sans Medium"/>
              <a:ea typeface="Work Sans Medium"/>
              <a:cs typeface="Work Sans Medium"/>
              <a:sym typeface="Work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B25"/>
        </a:solidFill>
        <a:effectLst/>
      </p:bgPr>
    </p:bg>
    <p:spTree>
      <p:nvGrpSpPr>
        <p:cNvPr id="1" name="">
          <a:extLst>
            <a:ext uri="{FF2B5EF4-FFF2-40B4-BE49-F238E27FC236}">
              <a16:creationId xmlns:a16="http://schemas.microsoft.com/office/drawing/2014/main" id="{1574A3BB-2960-FF94-B59D-C179D1FD53AB}"/>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EFFC22F3-49C1-3BCD-D29D-6D5F3D539A4D}"/>
              </a:ext>
            </a:extLst>
          </p:cNvPr>
          <p:cNvSpPr txBox="1"/>
          <p:nvPr/>
        </p:nvSpPr>
        <p:spPr>
          <a:xfrm>
            <a:off x="1028700" y="1387041"/>
            <a:ext cx="12001500" cy="1332224"/>
          </a:xfrm>
          <a:prstGeom prst="rect">
            <a:avLst/>
          </a:prstGeom>
        </p:spPr>
        <p:txBody>
          <a:bodyPr wrap="square" lIns="0" tIns="0" rIns="0" bIns="0" rtlCol="0" anchor="t">
            <a:spAutoFit/>
          </a:bodyPr>
          <a:lstStyle/>
          <a:p>
            <a:pPr algn="l">
              <a:lnSpc>
                <a:spcPts val="11200"/>
              </a:lnSpc>
            </a:pPr>
            <a:r>
              <a:rPr lang="en-US" sz="8000" b="1" spc="-376" dirty="0">
                <a:solidFill>
                  <a:srgbClr val="F8FEFF"/>
                </a:solidFill>
                <a:latin typeface="Work Sans Medium"/>
                <a:ea typeface="Work Sans Medium"/>
                <a:cs typeface="Work Sans Medium"/>
                <a:sym typeface="Work Sans Medium"/>
              </a:rPr>
              <a:t>STAC consideration</a:t>
            </a:r>
          </a:p>
        </p:txBody>
      </p:sp>
      <p:sp>
        <p:nvSpPr>
          <p:cNvPr id="12" name="TextBox 12">
            <a:extLst>
              <a:ext uri="{FF2B5EF4-FFF2-40B4-BE49-F238E27FC236}">
                <a16:creationId xmlns:a16="http://schemas.microsoft.com/office/drawing/2014/main" id="{6EE2069A-A2CF-4364-A8CE-EF1803E7A87C}"/>
              </a:ext>
            </a:extLst>
          </p:cNvPr>
          <p:cNvSpPr txBox="1"/>
          <p:nvPr/>
        </p:nvSpPr>
        <p:spPr>
          <a:xfrm>
            <a:off x="1028700" y="876300"/>
            <a:ext cx="11468100" cy="797462"/>
          </a:xfrm>
          <a:prstGeom prst="rect">
            <a:avLst/>
          </a:prstGeom>
        </p:spPr>
        <p:txBody>
          <a:bodyPr wrap="square" lIns="0" tIns="0" rIns="0" bIns="0" rtlCol="0" anchor="t">
            <a:spAutoFit/>
          </a:bodyPr>
          <a:lstStyle/>
          <a:p>
            <a:pPr algn="l">
              <a:lnSpc>
                <a:spcPts val="6719"/>
              </a:lnSpc>
            </a:pPr>
            <a:r>
              <a:rPr lang="en-US" sz="4800" b="1" spc="-225" dirty="0">
                <a:solidFill>
                  <a:srgbClr val="F8FEFF"/>
                </a:solidFill>
                <a:latin typeface="Work Sans Medium"/>
                <a:ea typeface="Work Sans Medium"/>
                <a:cs typeface="Work Sans Medium"/>
                <a:sym typeface="Work Sans Medium"/>
              </a:rPr>
              <a:t>Possible Recommendations for </a:t>
            </a:r>
          </a:p>
        </p:txBody>
      </p:sp>
      <p:sp>
        <p:nvSpPr>
          <p:cNvPr id="15" name="TextBox 15">
            <a:extLst>
              <a:ext uri="{FF2B5EF4-FFF2-40B4-BE49-F238E27FC236}">
                <a16:creationId xmlns:a16="http://schemas.microsoft.com/office/drawing/2014/main" id="{FEBD62AF-EB96-B3FC-B63D-3335E21BDF40}"/>
              </a:ext>
            </a:extLst>
          </p:cNvPr>
          <p:cNvSpPr txBox="1"/>
          <p:nvPr/>
        </p:nvSpPr>
        <p:spPr>
          <a:xfrm>
            <a:off x="1143000" y="2857500"/>
            <a:ext cx="9296400" cy="6632585"/>
          </a:xfrm>
          <a:prstGeom prst="rect">
            <a:avLst/>
          </a:prstGeom>
        </p:spPr>
        <p:txBody>
          <a:bodyPr wrap="square" lIns="0" tIns="0" rIns="0" bIns="0" rtlCol="0" anchor="t">
            <a:spAutoFit/>
          </a:bodyPr>
          <a:lstStyle/>
          <a:p>
            <a:pPr algn="l">
              <a:spcAft>
                <a:spcPts val="600"/>
              </a:spcAft>
            </a:pPr>
            <a:r>
              <a:rPr lang="en-US" b="1" spc="-112" dirty="0">
                <a:solidFill>
                  <a:srgbClr val="F8FEFF"/>
                </a:solidFill>
                <a:latin typeface="Work Sans"/>
                <a:ea typeface="Work Sans"/>
                <a:cs typeface="Work Sans"/>
                <a:sym typeface="Work Sans"/>
              </a:rPr>
              <a:t>Recommendation Option 1</a:t>
            </a:r>
          </a:p>
          <a:p>
            <a:pPr algn="l">
              <a:spcAft>
                <a:spcPts val="600"/>
              </a:spcAft>
            </a:pPr>
            <a:r>
              <a:rPr lang="en-US" spc="-112" dirty="0">
                <a:solidFill>
                  <a:srgbClr val="F8FEFF"/>
                </a:solidFill>
                <a:latin typeface="Work Sans"/>
                <a:ea typeface="Work Sans"/>
                <a:cs typeface="Work Sans"/>
                <a:sym typeface="Work Sans"/>
              </a:rPr>
              <a:t>The Secretariat, acknowledging the current challenges facing the SPAW Protocol regarding implementation, reporting and compliance, will, in consultation with contracting parties and Observers, work </a:t>
            </a:r>
            <a:r>
              <a:rPr lang="en-US" spc="-112" dirty="0" err="1">
                <a:solidFill>
                  <a:srgbClr val="F8FEFF"/>
                </a:solidFill>
                <a:latin typeface="Work Sans"/>
                <a:ea typeface="Work Sans"/>
                <a:cs typeface="Work Sans"/>
                <a:sym typeface="Work Sans"/>
              </a:rPr>
              <a:t>intersessionally</a:t>
            </a:r>
            <a:r>
              <a:rPr lang="en-US" spc="-112" dirty="0">
                <a:solidFill>
                  <a:srgbClr val="F8FEFF"/>
                </a:solidFill>
                <a:latin typeface="Work Sans"/>
                <a:ea typeface="Work Sans"/>
                <a:cs typeface="Work Sans"/>
                <a:sym typeface="Work Sans"/>
              </a:rPr>
              <a:t> to develop a proposed compliance mechanism for presentation to STAC12. This proposal will include the structure, operation, and administration of such a compliance mechanism.</a:t>
            </a:r>
          </a:p>
          <a:p>
            <a:pPr algn="l">
              <a:spcAft>
                <a:spcPts val="600"/>
              </a:spcAft>
            </a:pPr>
            <a:endParaRPr lang="en-US" b="1" spc="-112" dirty="0">
              <a:solidFill>
                <a:srgbClr val="F8FEFF"/>
              </a:solidFill>
              <a:latin typeface="Work Sans"/>
              <a:ea typeface="Work Sans"/>
              <a:cs typeface="Work Sans"/>
              <a:sym typeface="Work Sans"/>
            </a:endParaRPr>
          </a:p>
          <a:p>
            <a:pPr algn="l">
              <a:spcAft>
                <a:spcPts val="600"/>
              </a:spcAft>
            </a:pPr>
            <a:r>
              <a:rPr lang="en-US" b="1" spc="-112" dirty="0">
                <a:solidFill>
                  <a:srgbClr val="F8FEFF"/>
                </a:solidFill>
                <a:latin typeface="Work Sans"/>
                <a:ea typeface="Work Sans"/>
                <a:cs typeface="Work Sans"/>
                <a:sym typeface="Work Sans"/>
              </a:rPr>
              <a:t>Recommendation Option 2</a:t>
            </a:r>
          </a:p>
          <a:p>
            <a:pPr algn="l">
              <a:spcAft>
                <a:spcPts val="600"/>
              </a:spcAft>
            </a:pPr>
            <a:r>
              <a:rPr lang="en-US" spc="-112" dirty="0">
                <a:solidFill>
                  <a:srgbClr val="F8FEFF"/>
                </a:solidFill>
                <a:latin typeface="Work Sans"/>
                <a:ea typeface="Work Sans"/>
                <a:cs typeface="Work Sans"/>
                <a:sym typeface="Work Sans"/>
              </a:rPr>
              <a:t>The STAC extends the mandate of the Exemptions Working Group to further analyze and advance those recommendations to enhance reporting of exemptions recommended by STAC10 and adopted at COP12.</a:t>
            </a:r>
          </a:p>
          <a:p>
            <a:pPr algn="l">
              <a:spcAft>
                <a:spcPts val="600"/>
              </a:spcAft>
            </a:pPr>
            <a:endParaRPr lang="en-US" b="1" spc="-112" dirty="0">
              <a:solidFill>
                <a:srgbClr val="F8FEFF"/>
              </a:solidFill>
              <a:latin typeface="Work Sans"/>
              <a:ea typeface="Work Sans"/>
              <a:cs typeface="Work Sans"/>
              <a:sym typeface="Work Sans"/>
            </a:endParaRPr>
          </a:p>
          <a:p>
            <a:pPr algn="l">
              <a:spcAft>
                <a:spcPts val="600"/>
              </a:spcAft>
            </a:pPr>
            <a:r>
              <a:rPr lang="en-US" b="1" spc="-112" dirty="0">
                <a:solidFill>
                  <a:srgbClr val="F8FEFF"/>
                </a:solidFill>
                <a:latin typeface="Work Sans"/>
                <a:ea typeface="Work Sans"/>
                <a:cs typeface="Work Sans"/>
                <a:sym typeface="Work Sans"/>
              </a:rPr>
              <a:t>Recommendation Option 3</a:t>
            </a:r>
          </a:p>
          <a:p>
            <a:pPr algn="l">
              <a:spcAft>
                <a:spcPts val="600"/>
              </a:spcAft>
            </a:pPr>
            <a:r>
              <a:rPr lang="en-US" spc="-112" dirty="0">
                <a:solidFill>
                  <a:srgbClr val="F8FEFF"/>
                </a:solidFill>
                <a:latin typeface="Work Sans"/>
                <a:ea typeface="Work Sans"/>
                <a:cs typeface="Work Sans"/>
                <a:sym typeface="Work Sans"/>
              </a:rPr>
              <a:t>The STAC recommends the creation of a compliance committee to advance implementation of the Protocol. To create the compliance committee, the STAC recommends approval of an Ad Hoc working group led by the RAC and comprised of Parties and Observers to propose rules of procedure, define Committee objectives, and identify steps necessary to establish and convene a compliance committee for the SPAW Protocol. The working group will review the Barcelona Convention’s compliance mechanisms to identify implementation challenges and successes for such a committee; consider the procedural roadmap exemplified by the Barcelona Convention’s Compliance Committee; and define the committee’s mandate under SPAW. </a:t>
            </a:r>
          </a:p>
        </p:txBody>
      </p:sp>
      <p:pic>
        <p:nvPicPr>
          <p:cNvPr id="20" name="Picture 19">
            <a:extLst>
              <a:ext uri="{FF2B5EF4-FFF2-40B4-BE49-F238E27FC236}">
                <a16:creationId xmlns:a16="http://schemas.microsoft.com/office/drawing/2014/main" id="{09EDD13B-09BF-D468-810D-24269B07281D}"/>
              </a:ext>
            </a:extLst>
          </p:cNvPr>
          <p:cNvPicPr>
            <a:picLocks noChangeAspect="1"/>
          </p:cNvPicPr>
          <p:nvPr/>
        </p:nvPicPr>
        <p:blipFill>
          <a:blip r:embed="rId2">
            <a:extLst>
              <a:ext uri="{28A0092B-C50C-407E-A947-70E740481C1C}">
                <a14:useLocalDpi xmlns:a14="http://schemas.microsoft.com/office/drawing/2010/main" val="0"/>
              </a:ext>
            </a:extLst>
          </a:blip>
          <a:srcRect l="11653" r="33417"/>
          <a:stretch>
            <a:fillRect/>
          </a:stretch>
        </p:blipFill>
        <p:spPr>
          <a:xfrm>
            <a:off x="11277600" y="0"/>
            <a:ext cx="7010399" cy="10287000"/>
          </a:xfrm>
          <a:prstGeom prst="rect">
            <a:avLst/>
          </a:prstGeom>
        </p:spPr>
      </p:pic>
    </p:spTree>
    <p:extLst>
      <p:ext uri="{BB962C8B-B14F-4D97-AF65-F5344CB8AC3E}">
        <p14:creationId xmlns:p14="http://schemas.microsoft.com/office/powerpoint/2010/main" val="419370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3" name="Group 3"/>
          <p:cNvGrpSpPr/>
          <p:nvPr/>
        </p:nvGrpSpPr>
        <p:grpSpPr>
          <a:xfrm>
            <a:off x="0" y="2636820"/>
            <a:ext cx="18288000" cy="5504972"/>
            <a:chOff x="0" y="0"/>
            <a:chExt cx="4816593" cy="1449869"/>
          </a:xfrm>
          <a:solidFill>
            <a:schemeClr val="tx1">
              <a:alpha val="28000"/>
            </a:schemeClr>
          </a:solidFill>
        </p:grpSpPr>
        <p:sp>
          <p:nvSpPr>
            <p:cNvPr id="4" name="Freeform 4"/>
            <p:cNvSpPr/>
            <p:nvPr/>
          </p:nvSpPr>
          <p:spPr>
            <a:xfrm>
              <a:off x="0" y="0"/>
              <a:ext cx="4816592" cy="1449869"/>
            </a:xfrm>
            <a:custGeom>
              <a:avLst/>
              <a:gdLst/>
              <a:ahLst/>
              <a:cxnLst/>
              <a:rect l="l" t="t" r="r" b="b"/>
              <a:pathLst>
                <a:path w="4816592" h="1449869">
                  <a:moveTo>
                    <a:pt x="0" y="0"/>
                  </a:moveTo>
                  <a:lnTo>
                    <a:pt x="4816592" y="0"/>
                  </a:lnTo>
                  <a:lnTo>
                    <a:pt x="4816592" y="1449869"/>
                  </a:lnTo>
                  <a:lnTo>
                    <a:pt x="0" y="1449869"/>
                  </a:lnTo>
                  <a:close/>
                </a:path>
              </a:pathLst>
            </a:custGeom>
            <a:grpFill/>
            <a:ln cap="sq">
              <a:noFill/>
              <a:prstDash val="lgDash"/>
              <a:miter/>
            </a:ln>
          </p:spPr>
          <p:txBody>
            <a:bodyPr/>
            <a:lstStyle/>
            <a:p>
              <a:endParaRPr lang="en-US"/>
            </a:p>
          </p:txBody>
        </p:sp>
        <p:sp>
          <p:nvSpPr>
            <p:cNvPr id="5" name="TextBox 5"/>
            <p:cNvSpPr txBox="1"/>
            <p:nvPr/>
          </p:nvSpPr>
          <p:spPr>
            <a:xfrm>
              <a:off x="0" y="-47625"/>
              <a:ext cx="4816593" cy="1497494"/>
            </a:xfrm>
            <a:prstGeom prst="rect">
              <a:avLst/>
            </a:prstGeom>
            <a:grpFill/>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3799473"/>
            <a:ext cx="7358972" cy="3836765"/>
          </a:xfrm>
          <a:prstGeom prst="rect">
            <a:avLst/>
          </a:prstGeom>
        </p:spPr>
        <p:txBody>
          <a:bodyPr lIns="0" tIns="0" rIns="0" bIns="0" rtlCol="0" anchor="t">
            <a:spAutoFit/>
          </a:bodyPr>
          <a:lstStyle/>
          <a:p>
            <a:pPr algn="l">
              <a:lnSpc>
                <a:spcPts val="14643"/>
              </a:lnSpc>
            </a:pPr>
            <a:r>
              <a:rPr lang="en-US" sz="15253" b="1" spc="-716">
                <a:solidFill>
                  <a:srgbClr val="F8FEFF"/>
                </a:solidFill>
                <a:latin typeface="Work Sans Medium"/>
                <a:ea typeface="Work Sans Medium"/>
                <a:cs typeface="Work Sans Medium"/>
                <a:sym typeface="Work Sans Medium"/>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B25"/>
        </a:solidFill>
        <a:effectLst/>
      </p:bgPr>
    </p:bg>
    <p:spTree>
      <p:nvGrpSpPr>
        <p:cNvPr id="1" name=""/>
        <p:cNvGrpSpPr/>
        <p:nvPr/>
      </p:nvGrpSpPr>
      <p:grpSpPr>
        <a:xfrm>
          <a:off x="0" y="0"/>
          <a:ext cx="0" cy="0"/>
          <a:chOff x="0" y="0"/>
          <a:chExt cx="0" cy="0"/>
        </a:xfrm>
      </p:grpSpPr>
      <p:sp>
        <p:nvSpPr>
          <p:cNvPr id="5" name="AutoShape 5"/>
          <p:cNvSpPr/>
          <p:nvPr/>
        </p:nvSpPr>
        <p:spPr>
          <a:xfrm>
            <a:off x="9144000" y="3359794"/>
            <a:ext cx="8115300" cy="0"/>
          </a:xfrm>
          <a:prstGeom prst="line">
            <a:avLst/>
          </a:prstGeom>
          <a:ln w="38100" cap="flat">
            <a:solidFill>
              <a:srgbClr val="F8FEFF"/>
            </a:solidFill>
            <a:prstDash val="solid"/>
            <a:headEnd type="none" w="sm" len="sm"/>
            <a:tailEnd type="none" w="sm" len="sm"/>
          </a:ln>
        </p:spPr>
        <p:txBody>
          <a:bodyPr/>
          <a:lstStyle/>
          <a:p>
            <a:endParaRPr lang="en-US"/>
          </a:p>
        </p:txBody>
      </p:sp>
      <p:sp>
        <p:nvSpPr>
          <p:cNvPr id="7" name="TextBox 7"/>
          <p:cNvSpPr txBox="1"/>
          <p:nvPr/>
        </p:nvSpPr>
        <p:spPr>
          <a:xfrm>
            <a:off x="685800" y="7498281"/>
            <a:ext cx="7581900" cy="1287660"/>
          </a:xfrm>
          <a:prstGeom prst="rect">
            <a:avLst/>
          </a:prstGeom>
        </p:spPr>
        <p:txBody>
          <a:bodyPr wrap="square" lIns="0" tIns="0" rIns="0" bIns="0" rtlCol="0" anchor="t">
            <a:spAutoFit/>
          </a:bodyPr>
          <a:lstStyle/>
          <a:p>
            <a:pPr algn="l">
              <a:lnSpc>
                <a:spcPts val="11200"/>
              </a:lnSpc>
            </a:pPr>
            <a:r>
              <a:rPr lang="en-US" sz="6600" b="1" spc="-376" dirty="0">
                <a:solidFill>
                  <a:srgbClr val="F8FEFF"/>
                </a:solidFill>
                <a:latin typeface="Work Sans Medium"/>
                <a:ea typeface="Work Sans Medium"/>
                <a:cs typeface="Work Sans Medium"/>
                <a:sym typeface="Work Sans Medium"/>
              </a:rPr>
              <a:t>Compliance in MEAS</a:t>
            </a:r>
          </a:p>
        </p:txBody>
      </p:sp>
      <p:sp>
        <p:nvSpPr>
          <p:cNvPr id="8" name="TextBox 8"/>
          <p:cNvSpPr txBox="1"/>
          <p:nvPr/>
        </p:nvSpPr>
        <p:spPr>
          <a:xfrm>
            <a:off x="685800" y="6987540"/>
            <a:ext cx="5897277" cy="797462"/>
          </a:xfrm>
          <a:prstGeom prst="rect">
            <a:avLst/>
          </a:prstGeom>
        </p:spPr>
        <p:txBody>
          <a:bodyPr lIns="0" tIns="0" rIns="0" bIns="0" rtlCol="0" anchor="t">
            <a:spAutoFit/>
          </a:bodyPr>
          <a:lstStyle/>
          <a:p>
            <a:pPr algn="l">
              <a:lnSpc>
                <a:spcPts val="6719"/>
              </a:lnSpc>
            </a:pPr>
            <a:r>
              <a:rPr lang="en-US" sz="4800" b="1" spc="-225" dirty="0">
                <a:solidFill>
                  <a:srgbClr val="F8FEFF"/>
                </a:solidFill>
                <a:latin typeface="Work Sans Medium"/>
                <a:ea typeface="Work Sans Medium"/>
                <a:cs typeface="Work Sans Medium"/>
                <a:sym typeface="Work Sans Medium"/>
              </a:rPr>
              <a:t>The challenge of </a:t>
            </a:r>
          </a:p>
        </p:txBody>
      </p:sp>
      <p:sp>
        <p:nvSpPr>
          <p:cNvPr id="9" name="TextBox 9"/>
          <p:cNvSpPr txBox="1"/>
          <p:nvPr/>
        </p:nvSpPr>
        <p:spPr>
          <a:xfrm>
            <a:off x="9567355" y="2138055"/>
            <a:ext cx="7412904" cy="839525"/>
          </a:xfrm>
          <a:prstGeom prst="rect">
            <a:avLst/>
          </a:prstGeom>
        </p:spPr>
        <p:txBody>
          <a:bodyPr lIns="0" tIns="0" rIns="0" bIns="0" rtlCol="0" anchor="t">
            <a:spAutoFit/>
          </a:bodyPr>
          <a:lstStyle/>
          <a:p>
            <a:pPr algn="l">
              <a:lnSpc>
                <a:spcPts val="3359"/>
              </a:lnSpc>
            </a:pPr>
            <a:r>
              <a:rPr lang="en-US" sz="2400" spc="-112" dirty="0">
                <a:solidFill>
                  <a:srgbClr val="F8FEFF"/>
                </a:solidFill>
                <a:latin typeface="Work Sans"/>
                <a:ea typeface="Work Sans"/>
                <a:cs typeface="Work Sans"/>
                <a:sym typeface="Work Sans"/>
              </a:rPr>
              <a:t>Implementation of MEAs depends on Parties’ compliance with their provisions.</a:t>
            </a:r>
          </a:p>
        </p:txBody>
      </p:sp>
      <p:sp>
        <p:nvSpPr>
          <p:cNvPr id="17" name="AutoShape 5">
            <a:extLst>
              <a:ext uri="{FF2B5EF4-FFF2-40B4-BE49-F238E27FC236}">
                <a16:creationId xmlns:a16="http://schemas.microsoft.com/office/drawing/2014/main" id="{6F1B8353-A3A6-1D5E-6BFC-FCA467D36ACA}"/>
              </a:ext>
            </a:extLst>
          </p:cNvPr>
          <p:cNvSpPr/>
          <p:nvPr/>
        </p:nvSpPr>
        <p:spPr>
          <a:xfrm>
            <a:off x="9144000" y="1755841"/>
            <a:ext cx="8115300" cy="0"/>
          </a:xfrm>
          <a:prstGeom prst="line">
            <a:avLst/>
          </a:prstGeom>
          <a:ln w="38100" cap="flat">
            <a:solidFill>
              <a:srgbClr val="F8FEFF"/>
            </a:solidFill>
            <a:prstDash val="solid"/>
            <a:headEnd type="none" w="sm" len="sm"/>
            <a:tailEnd type="none" w="sm" len="sm"/>
          </a:ln>
        </p:spPr>
        <p:txBody>
          <a:bodyPr/>
          <a:lstStyle/>
          <a:p>
            <a:endParaRPr lang="en-US"/>
          </a:p>
        </p:txBody>
      </p:sp>
      <p:sp>
        <p:nvSpPr>
          <p:cNvPr id="18" name="AutoShape 5">
            <a:extLst>
              <a:ext uri="{FF2B5EF4-FFF2-40B4-BE49-F238E27FC236}">
                <a16:creationId xmlns:a16="http://schemas.microsoft.com/office/drawing/2014/main" id="{1EC1B43F-6F43-3EE5-D210-8D23224B9F90}"/>
              </a:ext>
            </a:extLst>
          </p:cNvPr>
          <p:cNvSpPr/>
          <p:nvPr/>
        </p:nvSpPr>
        <p:spPr>
          <a:xfrm>
            <a:off x="9111342" y="6620735"/>
            <a:ext cx="8115300" cy="0"/>
          </a:xfrm>
          <a:prstGeom prst="line">
            <a:avLst/>
          </a:prstGeom>
          <a:ln w="38100" cap="flat">
            <a:solidFill>
              <a:srgbClr val="F8FEFF"/>
            </a:solidFill>
            <a:prstDash val="solid"/>
            <a:headEnd type="none" w="sm" len="sm"/>
            <a:tailEnd type="none" w="sm" len="sm"/>
          </a:ln>
        </p:spPr>
        <p:txBody>
          <a:bodyPr/>
          <a:lstStyle/>
          <a:p>
            <a:endParaRPr lang="en-US"/>
          </a:p>
        </p:txBody>
      </p:sp>
      <p:sp>
        <p:nvSpPr>
          <p:cNvPr id="20" name="AutoShape 5">
            <a:extLst>
              <a:ext uri="{FF2B5EF4-FFF2-40B4-BE49-F238E27FC236}">
                <a16:creationId xmlns:a16="http://schemas.microsoft.com/office/drawing/2014/main" id="{03498BF6-1C45-4FC3-F8CE-69AD9BC3A577}"/>
              </a:ext>
            </a:extLst>
          </p:cNvPr>
          <p:cNvSpPr/>
          <p:nvPr/>
        </p:nvSpPr>
        <p:spPr>
          <a:xfrm>
            <a:off x="9111342" y="4963747"/>
            <a:ext cx="8115300" cy="0"/>
          </a:xfrm>
          <a:prstGeom prst="line">
            <a:avLst/>
          </a:prstGeom>
          <a:ln w="38100" cap="flat">
            <a:solidFill>
              <a:srgbClr val="F8FEFF"/>
            </a:solidFill>
            <a:prstDash val="solid"/>
            <a:headEnd type="none" w="sm" len="sm"/>
            <a:tailEnd type="none" w="sm" len="sm"/>
          </a:ln>
        </p:spPr>
        <p:txBody>
          <a:bodyPr/>
          <a:lstStyle/>
          <a:p>
            <a:endParaRPr lang="en-US"/>
          </a:p>
        </p:txBody>
      </p:sp>
      <p:sp>
        <p:nvSpPr>
          <p:cNvPr id="21" name="TextBox 9">
            <a:extLst>
              <a:ext uri="{FF2B5EF4-FFF2-40B4-BE49-F238E27FC236}">
                <a16:creationId xmlns:a16="http://schemas.microsoft.com/office/drawing/2014/main" id="{CC7747DB-07D8-8FA9-FA2C-5586EF4D59C7}"/>
              </a:ext>
            </a:extLst>
          </p:cNvPr>
          <p:cNvSpPr txBox="1"/>
          <p:nvPr/>
        </p:nvSpPr>
        <p:spPr>
          <a:xfrm>
            <a:off x="9567354" y="5345961"/>
            <a:ext cx="7412904" cy="839525"/>
          </a:xfrm>
          <a:prstGeom prst="rect">
            <a:avLst/>
          </a:prstGeom>
        </p:spPr>
        <p:txBody>
          <a:bodyPr lIns="0" tIns="0" rIns="0" bIns="0" rtlCol="0" anchor="t">
            <a:spAutoFit/>
          </a:bodyPr>
          <a:lstStyle/>
          <a:p>
            <a:pPr algn="l">
              <a:lnSpc>
                <a:spcPts val="3359"/>
              </a:lnSpc>
            </a:pPr>
            <a:r>
              <a:rPr lang="en-US" sz="2400" spc="-112" dirty="0">
                <a:solidFill>
                  <a:srgbClr val="F8FEFF"/>
                </a:solidFill>
                <a:latin typeface="Work Sans"/>
                <a:ea typeface="Work Sans"/>
                <a:cs typeface="Work Sans"/>
                <a:sym typeface="Work Sans"/>
              </a:rPr>
              <a:t>Monitoring, reporting, and enforcement are key tools to support compliance.</a:t>
            </a:r>
          </a:p>
        </p:txBody>
      </p:sp>
      <p:sp>
        <p:nvSpPr>
          <p:cNvPr id="22" name="TextBox 9">
            <a:extLst>
              <a:ext uri="{FF2B5EF4-FFF2-40B4-BE49-F238E27FC236}">
                <a16:creationId xmlns:a16="http://schemas.microsoft.com/office/drawing/2014/main" id="{9313D9DF-44C4-D837-57ED-ECCD9FEF5BA6}"/>
              </a:ext>
            </a:extLst>
          </p:cNvPr>
          <p:cNvSpPr txBox="1"/>
          <p:nvPr/>
        </p:nvSpPr>
        <p:spPr>
          <a:xfrm>
            <a:off x="9567354" y="3742008"/>
            <a:ext cx="7412904" cy="839525"/>
          </a:xfrm>
          <a:prstGeom prst="rect">
            <a:avLst/>
          </a:prstGeom>
        </p:spPr>
        <p:txBody>
          <a:bodyPr lIns="0" tIns="0" rIns="0" bIns="0" rtlCol="0" anchor="t">
            <a:spAutoFit/>
          </a:bodyPr>
          <a:lstStyle/>
          <a:p>
            <a:pPr algn="l">
              <a:lnSpc>
                <a:spcPts val="3359"/>
              </a:lnSpc>
            </a:pPr>
            <a:r>
              <a:rPr lang="en-US" sz="2400" spc="-112" dirty="0">
                <a:solidFill>
                  <a:srgbClr val="F8FEFF"/>
                </a:solidFill>
                <a:latin typeface="Work Sans"/>
                <a:ea typeface="Work Sans"/>
                <a:cs typeface="Work Sans"/>
                <a:sym typeface="Work Sans"/>
              </a:rPr>
              <a:t>Many countries face challenges meeting obligations under multiple agreements.</a:t>
            </a:r>
          </a:p>
        </p:txBody>
      </p:sp>
      <p:pic>
        <p:nvPicPr>
          <p:cNvPr id="24" name="Picture 23" descr="A whale swimming in the water&#10;&#10;AI-generated content may be incorrect.">
            <a:extLst>
              <a:ext uri="{FF2B5EF4-FFF2-40B4-BE49-F238E27FC236}">
                <a16:creationId xmlns:a16="http://schemas.microsoft.com/office/drawing/2014/main" id="{E6E04890-0296-F7DA-6652-C4A02149A6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755841"/>
            <a:ext cx="8648700" cy="48648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B25"/>
        </a:solidFill>
        <a:effectLst/>
      </p:bgPr>
    </p:bg>
    <p:spTree>
      <p:nvGrpSpPr>
        <p:cNvPr id="1" name=""/>
        <p:cNvGrpSpPr/>
        <p:nvPr/>
      </p:nvGrpSpPr>
      <p:grpSpPr>
        <a:xfrm>
          <a:off x="0" y="0"/>
          <a:ext cx="0" cy="0"/>
          <a:chOff x="0" y="0"/>
          <a:chExt cx="0" cy="0"/>
        </a:xfrm>
      </p:grpSpPr>
      <p:sp>
        <p:nvSpPr>
          <p:cNvPr id="8" name="TextBox 8"/>
          <p:cNvSpPr txBox="1"/>
          <p:nvPr/>
        </p:nvSpPr>
        <p:spPr>
          <a:xfrm>
            <a:off x="9448800" y="1615641"/>
            <a:ext cx="8839200" cy="1332224"/>
          </a:xfrm>
          <a:prstGeom prst="rect">
            <a:avLst/>
          </a:prstGeom>
        </p:spPr>
        <p:txBody>
          <a:bodyPr wrap="square" lIns="0" tIns="0" rIns="0" bIns="0" rtlCol="0" anchor="t">
            <a:spAutoFit/>
          </a:bodyPr>
          <a:lstStyle/>
          <a:p>
            <a:pPr algn="l">
              <a:lnSpc>
                <a:spcPts val="11200"/>
              </a:lnSpc>
            </a:pPr>
            <a:r>
              <a:rPr lang="en-US" sz="7200" b="1" spc="-376" dirty="0">
                <a:solidFill>
                  <a:srgbClr val="F8FEFF"/>
                </a:solidFill>
                <a:latin typeface="Work Sans Medium"/>
                <a:ea typeface="Work Sans Medium"/>
                <a:cs typeface="Work Sans Medium"/>
                <a:sym typeface="Work Sans Medium"/>
              </a:rPr>
              <a:t>The SPAW Protocol</a:t>
            </a:r>
          </a:p>
        </p:txBody>
      </p:sp>
      <p:sp>
        <p:nvSpPr>
          <p:cNvPr id="9" name="TextBox 9"/>
          <p:cNvSpPr txBox="1"/>
          <p:nvPr/>
        </p:nvSpPr>
        <p:spPr>
          <a:xfrm>
            <a:off x="9448800" y="1104900"/>
            <a:ext cx="4724400" cy="797462"/>
          </a:xfrm>
          <a:prstGeom prst="rect">
            <a:avLst/>
          </a:prstGeom>
        </p:spPr>
        <p:txBody>
          <a:bodyPr wrap="square" lIns="0" tIns="0" rIns="0" bIns="0" rtlCol="0" anchor="t">
            <a:spAutoFit/>
          </a:bodyPr>
          <a:lstStyle/>
          <a:p>
            <a:pPr algn="l">
              <a:lnSpc>
                <a:spcPts val="6719"/>
              </a:lnSpc>
            </a:pPr>
            <a:r>
              <a:rPr lang="en-US" sz="4800" b="1" spc="-225" dirty="0">
                <a:solidFill>
                  <a:srgbClr val="F8FEFF"/>
                </a:solidFill>
                <a:latin typeface="Work Sans Medium"/>
                <a:ea typeface="Work Sans Medium"/>
                <a:cs typeface="Work Sans Medium"/>
                <a:sym typeface="Work Sans Medium"/>
              </a:rPr>
              <a:t>Compliance and</a:t>
            </a:r>
          </a:p>
        </p:txBody>
      </p:sp>
      <p:sp>
        <p:nvSpPr>
          <p:cNvPr id="10" name="TextBox 10"/>
          <p:cNvSpPr txBox="1"/>
          <p:nvPr/>
        </p:nvSpPr>
        <p:spPr>
          <a:xfrm>
            <a:off x="9448800" y="3314700"/>
            <a:ext cx="7789919" cy="5526769"/>
          </a:xfrm>
          <a:prstGeom prst="rect">
            <a:avLst/>
          </a:prstGeom>
        </p:spPr>
        <p:txBody>
          <a:bodyPr lIns="0" tIns="0" rIns="0" bIns="0" rtlCol="0" anchor="t">
            <a:spAutoFit/>
          </a:bodyPr>
          <a:lstStyle/>
          <a:p>
            <a:pPr marL="342900" indent="-342900" algn="l">
              <a:lnSpc>
                <a:spcPts val="3359"/>
              </a:lnSpc>
              <a:spcAft>
                <a:spcPts val="1200"/>
              </a:spcAft>
              <a:buFont typeface="Wingdings" panose="05000000000000000000" pitchFamily="2" charset="2"/>
              <a:buChar char="ü"/>
            </a:pPr>
            <a:r>
              <a:rPr lang="en-US" sz="2200" spc="-112" dirty="0">
                <a:solidFill>
                  <a:srgbClr val="F8FEFF"/>
                </a:solidFill>
                <a:latin typeface="Work Sans"/>
                <a:ea typeface="Work Sans"/>
                <a:cs typeface="Work Sans"/>
                <a:sym typeface="Work Sans"/>
              </a:rPr>
              <a:t>No formal compliance or enforcement mechanism.</a:t>
            </a:r>
          </a:p>
          <a:p>
            <a:pPr marL="342900" indent="-342900" algn="l">
              <a:lnSpc>
                <a:spcPts val="3359"/>
              </a:lnSpc>
              <a:spcAft>
                <a:spcPts val="1200"/>
              </a:spcAft>
              <a:buFont typeface="Wingdings" panose="05000000000000000000" pitchFamily="2" charset="2"/>
              <a:buChar char="ü"/>
            </a:pPr>
            <a:r>
              <a:rPr lang="en-US" sz="2200" spc="-112" dirty="0">
                <a:solidFill>
                  <a:srgbClr val="F8FEFF"/>
                </a:solidFill>
                <a:latin typeface="Work Sans"/>
                <a:ea typeface="Work Sans"/>
                <a:cs typeface="Work Sans"/>
                <a:sym typeface="Work Sans"/>
              </a:rPr>
              <a:t>The Protocol includes reporting requirements to support data exchange and assess implementation.</a:t>
            </a:r>
          </a:p>
          <a:p>
            <a:pPr marL="342900" indent="-342900" algn="l">
              <a:lnSpc>
                <a:spcPts val="3359"/>
              </a:lnSpc>
              <a:spcAft>
                <a:spcPts val="1200"/>
              </a:spcAft>
              <a:buFont typeface="Wingdings" panose="05000000000000000000" pitchFamily="2" charset="2"/>
              <a:buChar char="ü"/>
            </a:pPr>
            <a:r>
              <a:rPr lang="en-US" sz="2200" spc="-112" dirty="0">
                <a:solidFill>
                  <a:srgbClr val="F8FEFF"/>
                </a:solidFill>
                <a:latin typeface="Work Sans"/>
                <a:ea typeface="Work Sans"/>
                <a:cs typeface="Work Sans"/>
                <a:sym typeface="Work Sans"/>
              </a:rPr>
              <a:t>Contracting Party reporting has been limited or inconsistent.</a:t>
            </a:r>
          </a:p>
          <a:p>
            <a:pPr marL="342900" indent="-342900" algn="l">
              <a:lnSpc>
                <a:spcPts val="3359"/>
              </a:lnSpc>
              <a:spcAft>
                <a:spcPts val="1200"/>
              </a:spcAft>
              <a:buFont typeface="Wingdings" panose="05000000000000000000" pitchFamily="2" charset="2"/>
              <a:buChar char="ü"/>
            </a:pPr>
            <a:r>
              <a:rPr lang="en-US" sz="2200" spc="-112" dirty="0">
                <a:solidFill>
                  <a:srgbClr val="F8FEFF"/>
                </a:solidFill>
                <a:latin typeface="Work Sans"/>
                <a:ea typeface="Work Sans"/>
                <a:cs typeface="Work Sans"/>
                <a:sym typeface="Work Sans"/>
              </a:rPr>
              <a:t>Barriers include limited capacity, poor coordination, lack of continuity, and unclear obligations.</a:t>
            </a:r>
          </a:p>
          <a:p>
            <a:pPr marL="342900" indent="-342900" algn="l">
              <a:lnSpc>
                <a:spcPts val="3359"/>
              </a:lnSpc>
              <a:spcAft>
                <a:spcPts val="1200"/>
              </a:spcAft>
              <a:buFont typeface="Wingdings" panose="05000000000000000000" pitchFamily="2" charset="2"/>
              <a:buChar char="ü"/>
            </a:pPr>
            <a:r>
              <a:rPr lang="en-US" sz="2200" spc="-112" dirty="0">
                <a:solidFill>
                  <a:srgbClr val="F8FEFF"/>
                </a:solidFill>
                <a:latin typeface="Work Sans"/>
                <a:ea typeface="Work Sans"/>
                <a:cs typeface="Work Sans"/>
                <a:sym typeface="Work Sans"/>
              </a:rPr>
              <a:t>Some Parties may hesitate to report due to perceived reputational risks.</a:t>
            </a:r>
          </a:p>
          <a:p>
            <a:pPr marL="342900" indent="-342900" algn="l">
              <a:lnSpc>
                <a:spcPts val="3359"/>
              </a:lnSpc>
              <a:spcAft>
                <a:spcPts val="1200"/>
              </a:spcAft>
              <a:buFont typeface="Wingdings" panose="05000000000000000000" pitchFamily="2" charset="2"/>
              <a:buChar char="ü"/>
            </a:pPr>
            <a:r>
              <a:rPr lang="en-US" sz="2200" spc="-112" dirty="0">
                <a:solidFill>
                  <a:srgbClr val="F8FEFF"/>
                </a:solidFill>
                <a:latin typeface="Work Sans"/>
                <a:ea typeface="Work Sans"/>
                <a:cs typeface="Work Sans"/>
                <a:sym typeface="Work Sans"/>
              </a:rPr>
              <a:t>Addressing these issues through national consultations could help improve compliance and effectiveness.</a:t>
            </a:r>
          </a:p>
        </p:txBody>
      </p:sp>
      <p:pic>
        <p:nvPicPr>
          <p:cNvPr id="14" name="Picture 13" descr="A whale shark swimming underwater&#10;&#10;AI-generated content may be incorrect.">
            <a:extLst>
              <a:ext uri="{FF2B5EF4-FFF2-40B4-BE49-F238E27FC236}">
                <a16:creationId xmlns:a16="http://schemas.microsoft.com/office/drawing/2014/main" id="{28B34513-37B5-7520-E598-107ABFCAC107}"/>
              </a:ext>
            </a:extLst>
          </p:cNvPr>
          <p:cNvPicPr>
            <a:picLocks noChangeAspect="1"/>
          </p:cNvPicPr>
          <p:nvPr/>
        </p:nvPicPr>
        <p:blipFill>
          <a:blip r:embed="rId3" cstate="print">
            <a:extLst>
              <a:ext uri="{28A0092B-C50C-407E-A947-70E740481C1C}">
                <a14:useLocalDpi xmlns:a14="http://schemas.microsoft.com/office/drawing/2010/main" val="0"/>
              </a:ext>
            </a:extLst>
          </a:blip>
          <a:srcRect l="20139" r="17084"/>
          <a:stretch>
            <a:fillRect/>
          </a:stretch>
        </p:blipFill>
        <p:spPr>
          <a:xfrm>
            <a:off x="-158609" y="1314450"/>
            <a:ext cx="8546818" cy="7658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5" name="TextBox 5"/>
          <p:cNvSpPr txBox="1"/>
          <p:nvPr/>
        </p:nvSpPr>
        <p:spPr>
          <a:xfrm>
            <a:off x="1028700" y="2053791"/>
            <a:ext cx="6630471" cy="966740"/>
          </a:xfrm>
          <a:prstGeom prst="rect">
            <a:avLst/>
          </a:prstGeom>
        </p:spPr>
        <p:txBody>
          <a:bodyPr lIns="0" tIns="0" rIns="0" bIns="0" rtlCol="0" anchor="t">
            <a:spAutoFit/>
          </a:bodyPr>
          <a:lstStyle/>
          <a:p>
            <a:pPr algn="l">
              <a:lnSpc>
                <a:spcPts val="7440"/>
              </a:lnSpc>
            </a:pPr>
            <a:r>
              <a:rPr lang="en-US" sz="8000" b="1" spc="-376" dirty="0">
                <a:solidFill>
                  <a:srgbClr val="F8FEFF"/>
                </a:solidFill>
                <a:latin typeface="Work Sans Medium"/>
                <a:ea typeface="Work Sans Medium"/>
                <a:cs typeface="Work Sans Medium"/>
                <a:sym typeface="Work Sans Medium"/>
              </a:rPr>
              <a:t>Under SPAW</a:t>
            </a:r>
          </a:p>
        </p:txBody>
      </p:sp>
      <p:sp>
        <p:nvSpPr>
          <p:cNvPr id="6" name="TextBox 6"/>
          <p:cNvSpPr txBox="1"/>
          <p:nvPr/>
        </p:nvSpPr>
        <p:spPr>
          <a:xfrm>
            <a:off x="1028700" y="1181100"/>
            <a:ext cx="9182100" cy="797462"/>
          </a:xfrm>
          <a:prstGeom prst="rect">
            <a:avLst/>
          </a:prstGeom>
        </p:spPr>
        <p:txBody>
          <a:bodyPr wrap="square" lIns="0" tIns="0" rIns="0" bIns="0" rtlCol="0" anchor="t">
            <a:spAutoFit/>
          </a:bodyPr>
          <a:lstStyle/>
          <a:p>
            <a:pPr algn="l">
              <a:lnSpc>
                <a:spcPts val="6719"/>
              </a:lnSpc>
            </a:pPr>
            <a:r>
              <a:rPr lang="en-US" sz="4800" b="1" spc="-225" dirty="0">
                <a:solidFill>
                  <a:srgbClr val="F8FEFF"/>
                </a:solidFill>
                <a:latin typeface="Work Sans Medium"/>
                <a:ea typeface="Work Sans Medium"/>
                <a:cs typeface="Work Sans Medium"/>
                <a:sym typeface="Work Sans Medium"/>
              </a:rPr>
              <a:t>Contracting Party Responsibilities </a:t>
            </a:r>
          </a:p>
        </p:txBody>
      </p:sp>
      <p:sp>
        <p:nvSpPr>
          <p:cNvPr id="7" name="TextBox 7"/>
          <p:cNvSpPr txBox="1"/>
          <p:nvPr/>
        </p:nvSpPr>
        <p:spPr>
          <a:xfrm>
            <a:off x="9343585" y="2765925"/>
            <a:ext cx="7789919" cy="6724918"/>
          </a:xfrm>
          <a:prstGeom prst="rect">
            <a:avLst/>
          </a:prstGeom>
        </p:spPr>
        <p:txBody>
          <a:bodyPr lIns="0" tIns="0" rIns="0" bIns="0" rtlCol="0" anchor="t">
            <a:spAutoFit/>
          </a:bodyPr>
          <a:lstStyle/>
          <a:p>
            <a:pPr marL="0" algn="l" rtl="0" eaLnBrk="1" fontAlgn="ctr" latinLnBrk="0" hangingPunct="1">
              <a:spcAft>
                <a:spcPts val="1800"/>
              </a:spcAft>
              <a:buNone/>
            </a:pPr>
            <a:r>
              <a:rPr lang="en-US" sz="2800" b="1" i="0" u="none" strike="noStrike" kern="1200" dirty="0">
                <a:solidFill>
                  <a:srgbClr val="FFFFFF"/>
                </a:solidFill>
                <a:effectLst/>
                <a:latin typeface="Aptos" panose="020B0004020202020204" pitchFamily="34" charset="0"/>
              </a:rPr>
              <a:t>Art. 11(2): </a:t>
            </a:r>
            <a:r>
              <a:rPr lang="en-US" sz="2800" i="0" u="none" strike="noStrike" kern="1200" dirty="0">
                <a:solidFill>
                  <a:srgbClr val="FFFFFF"/>
                </a:solidFill>
                <a:effectLst/>
                <a:latin typeface="Aptos" panose="020B0004020202020204" pitchFamily="34" charset="0"/>
              </a:rPr>
              <a:t>Requires reporting exemptions to species protections (e.g., for science or management); reviewed by STAC using a standard format adopted at COP8.</a:t>
            </a:r>
            <a:endParaRPr lang="en-US" sz="2800" i="0" u="none" strike="noStrike" dirty="0">
              <a:effectLst/>
              <a:latin typeface="Arial" panose="020B0604020202020204" pitchFamily="34" charset="0"/>
            </a:endParaRPr>
          </a:p>
          <a:p>
            <a:pPr fontAlgn="ctr">
              <a:spcAft>
                <a:spcPts val="1800"/>
              </a:spcAft>
            </a:pPr>
            <a:r>
              <a:rPr lang="en-US" sz="2800" b="1" dirty="0">
                <a:solidFill>
                  <a:srgbClr val="FFFFFF"/>
                </a:solidFill>
                <a:latin typeface="Aptos" panose="020B0004020202020204" pitchFamily="34" charset="0"/>
              </a:rPr>
              <a:t>Art. 14: </a:t>
            </a:r>
            <a:r>
              <a:rPr lang="en-US" sz="2800" dirty="0">
                <a:solidFill>
                  <a:srgbClr val="FFFFFF"/>
                </a:solidFill>
                <a:latin typeface="Aptos" panose="020B0004020202020204" pitchFamily="34" charset="0"/>
              </a:rPr>
              <a:t>Allows exemptions for traditional subsistence and cultural needs; must be reported but not reviewed by STAC. Terms remain undefined.</a:t>
            </a:r>
          </a:p>
          <a:p>
            <a:pPr fontAlgn="ctr">
              <a:spcAft>
                <a:spcPts val="1800"/>
              </a:spcAft>
            </a:pPr>
            <a:r>
              <a:rPr lang="en-US" sz="2800" b="1" dirty="0">
                <a:solidFill>
                  <a:srgbClr val="FFFFFF"/>
                </a:solidFill>
                <a:latin typeface="Aptos" panose="020B0004020202020204" pitchFamily="34" charset="0"/>
              </a:rPr>
              <a:t>Art. 19: </a:t>
            </a:r>
            <a:r>
              <a:rPr lang="en-US" sz="2800" dirty="0">
                <a:solidFill>
                  <a:srgbClr val="FFFFFF"/>
                </a:solidFill>
                <a:latin typeface="Aptos" panose="020B0004020202020204" pitchFamily="34" charset="0"/>
              </a:rPr>
              <a:t>Calls for periodic reports on the status of protected areas and species, including threats and management plans. No set timeline.</a:t>
            </a:r>
          </a:p>
          <a:p>
            <a:pPr fontAlgn="ctr">
              <a:spcAft>
                <a:spcPts val="1800"/>
              </a:spcAft>
            </a:pPr>
            <a:r>
              <a:rPr lang="en-US" sz="2800" b="1" dirty="0">
                <a:solidFill>
                  <a:srgbClr val="FFFFFF"/>
                </a:solidFill>
                <a:latin typeface="Aptos" panose="020B0004020202020204" pitchFamily="34" charset="0"/>
              </a:rPr>
              <a:t>Art. 22 (Cartagena Conv.): </a:t>
            </a:r>
            <a:r>
              <a:rPr lang="en-US" sz="2800" dirty="0">
                <a:solidFill>
                  <a:srgbClr val="FFFFFF"/>
                </a:solidFill>
                <a:latin typeface="Aptos" panose="020B0004020202020204" pitchFamily="34" charset="0"/>
              </a:rPr>
              <a:t>Biennial national reports required across all Protocols. Includes SPAW-related data, but reporting rates remain low</a:t>
            </a:r>
            <a:r>
              <a:rPr lang="en-US" sz="2800" i="0" u="none" strike="noStrike" kern="1200" dirty="0">
                <a:solidFill>
                  <a:srgbClr val="000000"/>
                </a:solidFill>
                <a:effectLst/>
                <a:latin typeface="Aptos" panose="020B0004020202020204" pitchFamily="34" charset="0"/>
              </a:rPr>
              <a:t>.</a:t>
            </a:r>
            <a:endParaRPr lang="en-US" sz="2800" i="0" u="none" strike="noStrike" dirty="0">
              <a:effectLst/>
              <a:latin typeface="Arial" panose="020B0604020202020204" pitchFamily="34" charset="0"/>
            </a:endParaRPr>
          </a:p>
        </p:txBody>
      </p:sp>
      <p:pic>
        <p:nvPicPr>
          <p:cNvPr id="1026" name="Picture 2" descr="It's Time to Give Back to Dolphins | Dolphin Project">
            <a:extLst>
              <a:ext uri="{FF2B5EF4-FFF2-40B4-BE49-F238E27FC236}">
                <a16:creationId xmlns:a16="http://schemas.microsoft.com/office/drawing/2014/main" id="{5B977E54-157A-837B-A127-FB05AF92E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496" y="3592673"/>
            <a:ext cx="6960804" cy="4640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US"/>
          </a:p>
        </p:txBody>
      </p:sp>
      <p:grpSp>
        <p:nvGrpSpPr>
          <p:cNvPr id="3" name="Group 3"/>
          <p:cNvGrpSpPr/>
          <p:nvPr/>
        </p:nvGrpSpPr>
        <p:grpSpPr>
          <a:xfrm>
            <a:off x="0" y="4952034"/>
            <a:ext cx="18288000" cy="4306266"/>
            <a:chOff x="0" y="0"/>
            <a:chExt cx="4816593" cy="1134161"/>
          </a:xfrm>
        </p:grpSpPr>
        <p:sp>
          <p:nvSpPr>
            <p:cNvPr id="4" name="Freeform 4"/>
            <p:cNvSpPr/>
            <p:nvPr/>
          </p:nvSpPr>
          <p:spPr>
            <a:xfrm>
              <a:off x="0" y="0"/>
              <a:ext cx="4816592" cy="1134161"/>
            </a:xfrm>
            <a:custGeom>
              <a:avLst/>
              <a:gdLst/>
              <a:ahLst/>
              <a:cxnLst/>
              <a:rect l="l" t="t" r="r" b="b"/>
              <a:pathLst>
                <a:path w="4816592" h="1134161">
                  <a:moveTo>
                    <a:pt x="0" y="0"/>
                  </a:moveTo>
                  <a:lnTo>
                    <a:pt x="4816592" y="0"/>
                  </a:lnTo>
                  <a:lnTo>
                    <a:pt x="4816592" y="1134161"/>
                  </a:lnTo>
                  <a:lnTo>
                    <a:pt x="0" y="1134161"/>
                  </a:lnTo>
                  <a:close/>
                </a:path>
              </a:pathLst>
            </a:custGeom>
            <a:solidFill>
              <a:srgbClr val="191B25"/>
            </a:solidFill>
          </p:spPr>
          <p:txBody>
            <a:bodyPr/>
            <a:lstStyle/>
            <a:p>
              <a:endParaRPr lang="en-US"/>
            </a:p>
          </p:txBody>
        </p:sp>
        <p:sp>
          <p:nvSpPr>
            <p:cNvPr id="5" name="TextBox 5"/>
            <p:cNvSpPr txBox="1"/>
            <p:nvPr/>
          </p:nvSpPr>
          <p:spPr>
            <a:xfrm>
              <a:off x="0" y="-57150"/>
              <a:ext cx="4816593" cy="1191311"/>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1600200" y="3007044"/>
            <a:ext cx="13716000" cy="1332224"/>
          </a:xfrm>
          <a:prstGeom prst="rect">
            <a:avLst/>
          </a:prstGeom>
        </p:spPr>
        <p:txBody>
          <a:bodyPr wrap="square" lIns="0" tIns="0" rIns="0" bIns="0" rtlCol="0" anchor="t">
            <a:spAutoFit/>
          </a:bodyPr>
          <a:lstStyle/>
          <a:p>
            <a:pPr algn="l">
              <a:lnSpc>
                <a:spcPts val="11200"/>
              </a:lnSpc>
            </a:pPr>
            <a:r>
              <a:rPr lang="en-US" sz="8000" b="1" spc="-376" dirty="0">
                <a:solidFill>
                  <a:srgbClr val="F8FEFF"/>
                </a:solidFill>
                <a:latin typeface="Work Sans Medium"/>
                <a:ea typeface="Work Sans Medium"/>
                <a:cs typeface="Work Sans Medium"/>
                <a:sym typeface="Work Sans Medium"/>
              </a:rPr>
              <a:t>SPAW Protocol</a:t>
            </a:r>
          </a:p>
        </p:txBody>
      </p:sp>
      <p:sp>
        <p:nvSpPr>
          <p:cNvPr id="7" name="TextBox 7"/>
          <p:cNvSpPr txBox="1"/>
          <p:nvPr/>
        </p:nvSpPr>
        <p:spPr>
          <a:xfrm>
            <a:off x="1600200" y="2496304"/>
            <a:ext cx="15392400" cy="797462"/>
          </a:xfrm>
          <a:prstGeom prst="rect">
            <a:avLst/>
          </a:prstGeom>
        </p:spPr>
        <p:txBody>
          <a:bodyPr wrap="square" lIns="0" tIns="0" rIns="0" bIns="0" rtlCol="0" anchor="t">
            <a:spAutoFit/>
          </a:bodyPr>
          <a:lstStyle/>
          <a:p>
            <a:pPr>
              <a:lnSpc>
                <a:spcPts val="6719"/>
              </a:lnSpc>
            </a:pPr>
            <a:r>
              <a:rPr lang="en-US" sz="4800" b="1" spc="-225" dirty="0">
                <a:solidFill>
                  <a:srgbClr val="F8FEFF"/>
                </a:solidFill>
                <a:latin typeface="Work Sans Medium"/>
                <a:ea typeface="Work Sans Medium"/>
                <a:cs typeface="Work Sans Medium"/>
                <a:sym typeface="Work Sans Medium"/>
              </a:rPr>
              <a:t>Other Contracting Party Obligations </a:t>
            </a:r>
            <a:r>
              <a:rPr lang="en-US" sz="4800" b="1" spc="-376" dirty="0">
                <a:solidFill>
                  <a:srgbClr val="F8FEFF"/>
                </a:solidFill>
                <a:latin typeface="Work Sans Medium"/>
                <a:ea typeface="Work Sans Medium"/>
                <a:cs typeface="Work Sans Medium"/>
                <a:sym typeface="Work Sans Medium"/>
              </a:rPr>
              <a:t>under the</a:t>
            </a:r>
            <a:endParaRPr lang="en-US" sz="4800" b="1" spc="-225" dirty="0">
              <a:solidFill>
                <a:srgbClr val="F8FEFF"/>
              </a:solidFill>
              <a:latin typeface="Work Sans Medium"/>
              <a:ea typeface="Work Sans Medium"/>
              <a:cs typeface="Work Sans Medium"/>
              <a:sym typeface="Work Sans Medium"/>
            </a:endParaRPr>
          </a:p>
        </p:txBody>
      </p:sp>
      <p:graphicFrame>
        <p:nvGraphicFramePr>
          <p:cNvPr id="14" name="Table 13">
            <a:extLst>
              <a:ext uri="{FF2B5EF4-FFF2-40B4-BE49-F238E27FC236}">
                <a16:creationId xmlns:a16="http://schemas.microsoft.com/office/drawing/2014/main" id="{E91237A9-9F03-CDD7-5D83-2BD0A9DFA853}"/>
              </a:ext>
            </a:extLst>
          </p:cNvPr>
          <p:cNvGraphicFramePr>
            <a:graphicFrameLocks noGrp="1"/>
          </p:cNvGraphicFramePr>
          <p:nvPr>
            <p:extLst>
              <p:ext uri="{D42A27DB-BD31-4B8C-83A1-F6EECF244321}">
                <p14:modId xmlns:p14="http://schemas.microsoft.com/office/powerpoint/2010/main" val="754739550"/>
              </p:ext>
            </p:extLst>
          </p:nvPr>
        </p:nvGraphicFramePr>
        <p:xfrm>
          <a:off x="914398" y="5322087"/>
          <a:ext cx="16459200" cy="3566160"/>
        </p:xfrm>
        <a:graphic>
          <a:graphicData uri="http://schemas.openxmlformats.org/drawingml/2006/table">
            <a:tbl>
              <a:tblPr firstRow="1" bandRow="1">
                <a:tableStyleId>{5202B0CA-FC54-4496-8BCA-5EF66A818D29}</a:tableStyleId>
              </a:tblPr>
              <a:tblGrid>
                <a:gridCol w="4492800">
                  <a:extLst>
                    <a:ext uri="{9D8B030D-6E8A-4147-A177-3AD203B41FA5}">
                      <a16:colId xmlns:a16="http://schemas.microsoft.com/office/drawing/2014/main" val="3266678268"/>
                    </a:ext>
                  </a:extLst>
                </a:gridCol>
                <a:gridCol w="2289000">
                  <a:extLst>
                    <a:ext uri="{9D8B030D-6E8A-4147-A177-3AD203B41FA5}">
                      <a16:colId xmlns:a16="http://schemas.microsoft.com/office/drawing/2014/main" val="400558998"/>
                    </a:ext>
                  </a:extLst>
                </a:gridCol>
                <a:gridCol w="9677400">
                  <a:extLst>
                    <a:ext uri="{9D8B030D-6E8A-4147-A177-3AD203B41FA5}">
                      <a16:colId xmlns:a16="http://schemas.microsoft.com/office/drawing/2014/main" val="1202586934"/>
                    </a:ext>
                  </a:extLst>
                </a:gridCol>
              </a:tblGrid>
              <a:tr h="0">
                <a:tc>
                  <a:txBody>
                    <a:bodyPr/>
                    <a:lstStyle/>
                    <a:p>
                      <a:r>
                        <a:rPr lang="en-US" b="1" dirty="0">
                          <a:latin typeface="Work Sans" pitchFamily="2" charset="0"/>
                        </a:rPr>
                        <a:t>Article / Obligation</a:t>
                      </a:r>
                      <a:endParaRPr lang="en-US" dirty="0">
                        <a:latin typeface="Work Sans"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b="1">
                          <a:latin typeface="Work Sans" pitchFamily="2" charset="0"/>
                        </a:rPr>
                        <a:t>Type</a:t>
                      </a:r>
                      <a:endParaRPr lang="en-US">
                        <a:latin typeface="Work Sans"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b="1" dirty="0">
                          <a:latin typeface="Work Sans" pitchFamily="2" charset="0"/>
                        </a:rPr>
                        <a:t>Summary of Obligation / Implementation</a:t>
                      </a:r>
                      <a:endParaRPr lang="en-US" dirty="0">
                        <a:latin typeface="Work Sans" pitchFamily="2"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4534851"/>
                  </a:ext>
                </a:extLst>
              </a:tr>
              <a:tr h="0">
                <a:tc>
                  <a:txBody>
                    <a:bodyPr/>
                    <a:lstStyle/>
                    <a:p>
                      <a:r>
                        <a:rPr lang="en-US" b="1">
                          <a:latin typeface="Work Sans" pitchFamily="2" charset="0"/>
                        </a:rPr>
                        <a:t>Article 10</a:t>
                      </a:r>
                      <a:r>
                        <a:rPr lang="en-US">
                          <a:latin typeface="Work Sans" pitchFamily="2" charset="0"/>
                        </a:rPr>
                        <a:t> – National Measures</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Legal / National</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atin typeface="Work Sans" pitchFamily="2" charset="0"/>
                        </a:rPr>
                        <a:t>Parties must identify and protect threatened species through national legislation that prohibits destruction or disturbance.</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16256920"/>
                  </a:ext>
                </a:extLst>
              </a:tr>
              <a:tr h="370840">
                <a:tc>
                  <a:txBody>
                    <a:bodyPr/>
                    <a:lstStyle/>
                    <a:p>
                      <a:r>
                        <a:rPr lang="fr-FR" b="1" dirty="0">
                          <a:latin typeface="Work Sans" pitchFamily="2" charset="0"/>
                        </a:rPr>
                        <a:t>Article 13</a:t>
                      </a:r>
                      <a:r>
                        <a:rPr lang="fr-FR" dirty="0">
                          <a:latin typeface="Work Sans" pitchFamily="2" charset="0"/>
                        </a:rPr>
                        <a:t> – </a:t>
                      </a:r>
                      <a:r>
                        <a:rPr lang="fr-FR" dirty="0" err="1">
                          <a:latin typeface="Work Sans" pitchFamily="2" charset="0"/>
                        </a:rPr>
                        <a:t>Environmental</a:t>
                      </a:r>
                      <a:r>
                        <a:rPr lang="fr-FR" dirty="0">
                          <a:latin typeface="Work Sans" pitchFamily="2" charset="0"/>
                        </a:rPr>
                        <a:t> Impact </a:t>
                      </a:r>
                      <a:r>
                        <a:rPr lang="fr-FR" dirty="0" err="1">
                          <a:latin typeface="Work Sans" pitchFamily="2" charset="0"/>
                        </a:rPr>
                        <a:t>Assessment</a:t>
                      </a:r>
                      <a:endParaRPr lang="fr-FR" dirty="0">
                        <a:latin typeface="Work Sans"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Assessment</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Encourages Parties to assess impacts of activities on protected areas/species; STAC may assist with evaluation.</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0714047"/>
                  </a:ext>
                </a:extLst>
              </a:tr>
              <a:tr h="370840">
                <a:tc>
                  <a:txBody>
                    <a:bodyPr/>
                    <a:lstStyle/>
                    <a:p>
                      <a:r>
                        <a:rPr lang="en-US" b="1" dirty="0">
                          <a:latin typeface="Work Sans" pitchFamily="2" charset="0"/>
                        </a:rPr>
                        <a:t>Article 16</a:t>
                      </a:r>
                      <a:r>
                        <a:rPr lang="en-US" dirty="0">
                          <a:latin typeface="Work Sans" pitchFamily="2" charset="0"/>
                        </a:rPr>
                        <a:t> – Awareness and Engagement</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Outreach</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Requires Parties to publicize protected areas/species, raise public awareness, and promote understanding of their value.</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49330670"/>
                  </a:ext>
                </a:extLst>
              </a:tr>
              <a:tr h="370840">
                <a:tc>
                  <a:txBody>
                    <a:bodyPr/>
                    <a:lstStyle/>
                    <a:p>
                      <a:r>
                        <a:rPr lang="en-US" b="1" dirty="0">
                          <a:latin typeface="Work Sans" pitchFamily="2" charset="0"/>
                        </a:rPr>
                        <a:t>Articles 17 &amp; 18</a:t>
                      </a:r>
                      <a:r>
                        <a:rPr lang="en-US" dirty="0">
                          <a:latin typeface="Work Sans" pitchFamily="2" charset="0"/>
                        </a:rPr>
                        <a:t> – </a:t>
                      </a:r>
                      <a:r>
                        <a:rPr lang="en-US">
                          <a:latin typeface="Work Sans" pitchFamily="2" charset="0"/>
                        </a:rPr>
                        <a:t>Research and </a:t>
                      </a:r>
                      <a:r>
                        <a:rPr lang="en-US" dirty="0">
                          <a:latin typeface="Work Sans" pitchFamily="2" charset="0"/>
                        </a:rPr>
                        <a:t>Monitoring</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Capacity / Science</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Parties must develop training, education, and monitoring programs, coordinating efforts with the Secretariat and others.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9315574"/>
                  </a:ext>
                </a:extLst>
              </a:tr>
              <a:tr h="370840">
                <a:tc>
                  <a:txBody>
                    <a:bodyPr/>
                    <a:lstStyle/>
                    <a:p>
                      <a:r>
                        <a:rPr lang="en-US" b="1">
                          <a:latin typeface="Work Sans" pitchFamily="2" charset="0"/>
                        </a:rPr>
                        <a:t>Caribbean Trust Fund (CTF)</a:t>
                      </a:r>
                      <a:endParaRPr lang="en-US">
                        <a:latin typeface="Work Sans"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atin typeface="Work Sans" pitchFamily="2" charset="0"/>
                        </a:rPr>
                        <a:t>Financial</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a:latin typeface="Work Sans" pitchFamily="2" charset="0"/>
                        </a:rPr>
                        <a:t>Parties are expected to make annual voluntary contributions to the CTF to support Convention and Protocol implementation.</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022952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B25"/>
        </a:solidFill>
        <a:effectLst/>
      </p:bgPr>
    </p:bg>
    <p:spTree>
      <p:nvGrpSpPr>
        <p:cNvPr id="1" name=""/>
        <p:cNvGrpSpPr/>
        <p:nvPr/>
      </p:nvGrpSpPr>
      <p:grpSpPr>
        <a:xfrm>
          <a:off x="0" y="0"/>
          <a:ext cx="0" cy="0"/>
          <a:chOff x="0" y="0"/>
          <a:chExt cx="0" cy="0"/>
        </a:xfrm>
      </p:grpSpPr>
      <p:sp>
        <p:nvSpPr>
          <p:cNvPr id="11" name="TextBox 11"/>
          <p:cNvSpPr txBox="1"/>
          <p:nvPr/>
        </p:nvSpPr>
        <p:spPr>
          <a:xfrm>
            <a:off x="1028700" y="1387041"/>
            <a:ext cx="12001500" cy="1332224"/>
          </a:xfrm>
          <a:prstGeom prst="rect">
            <a:avLst/>
          </a:prstGeom>
        </p:spPr>
        <p:txBody>
          <a:bodyPr wrap="square" lIns="0" tIns="0" rIns="0" bIns="0" rtlCol="0" anchor="t">
            <a:spAutoFit/>
          </a:bodyPr>
          <a:lstStyle/>
          <a:p>
            <a:pPr algn="l">
              <a:lnSpc>
                <a:spcPts val="11200"/>
              </a:lnSpc>
            </a:pPr>
            <a:r>
              <a:rPr lang="en-US" sz="8000" b="1" spc="-376" dirty="0">
                <a:solidFill>
                  <a:srgbClr val="F8FEFF"/>
                </a:solidFill>
                <a:latin typeface="Work Sans Medium"/>
                <a:ea typeface="Work Sans Medium"/>
                <a:cs typeface="Work Sans Medium"/>
                <a:sym typeface="Work Sans Medium"/>
              </a:rPr>
              <a:t>Requiring Action</a:t>
            </a:r>
          </a:p>
        </p:txBody>
      </p:sp>
      <p:sp>
        <p:nvSpPr>
          <p:cNvPr id="12" name="TextBox 12"/>
          <p:cNvSpPr txBox="1"/>
          <p:nvPr/>
        </p:nvSpPr>
        <p:spPr>
          <a:xfrm>
            <a:off x="1028700" y="876300"/>
            <a:ext cx="11468100" cy="797462"/>
          </a:xfrm>
          <a:prstGeom prst="rect">
            <a:avLst/>
          </a:prstGeom>
        </p:spPr>
        <p:txBody>
          <a:bodyPr wrap="square" lIns="0" tIns="0" rIns="0" bIns="0" rtlCol="0" anchor="t">
            <a:spAutoFit/>
          </a:bodyPr>
          <a:lstStyle/>
          <a:p>
            <a:pPr algn="l">
              <a:lnSpc>
                <a:spcPts val="6719"/>
              </a:lnSpc>
            </a:pPr>
            <a:r>
              <a:rPr lang="en-US" sz="4800" b="1" spc="-225" dirty="0">
                <a:solidFill>
                  <a:srgbClr val="F8FEFF"/>
                </a:solidFill>
                <a:latin typeface="Work Sans Medium"/>
                <a:ea typeface="Work Sans Medium"/>
                <a:cs typeface="Work Sans Medium"/>
                <a:sym typeface="Work Sans Medium"/>
              </a:rPr>
              <a:t>Decisions of the Contracting Parties </a:t>
            </a:r>
          </a:p>
        </p:txBody>
      </p:sp>
      <p:sp>
        <p:nvSpPr>
          <p:cNvPr id="15" name="TextBox 15"/>
          <p:cNvSpPr txBox="1"/>
          <p:nvPr/>
        </p:nvSpPr>
        <p:spPr>
          <a:xfrm>
            <a:off x="1143000" y="2857500"/>
            <a:ext cx="11887200" cy="6540252"/>
          </a:xfrm>
          <a:prstGeom prst="rect">
            <a:avLst/>
          </a:prstGeom>
        </p:spPr>
        <p:txBody>
          <a:bodyPr wrap="square" lIns="0" tIns="0" rIns="0" bIns="0" rtlCol="0" anchor="t">
            <a:spAutoFit/>
          </a:bodyPr>
          <a:lstStyle/>
          <a:p>
            <a:pPr algn="l">
              <a:spcAft>
                <a:spcPts val="600"/>
              </a:spcAft>
            </a:pPr>
            <a:r>
              <a:rPr lang="en-US" b="1" spc="-112" dirty="0">
                <a:solidFill>
                  <a:srgbClr val="F8FEFF"/>
                </a:solidFill>
                <a:latin typeface="Work Sans"/>
                <a:ea typeface="Work Sans"/>
                <a:cs typeface="Work Sans"/>
                <a:sym typeface="Work Sans"/>
              </a:rPr>
              <a:t>Species Protection: </a:t>
            </a:r>
          </a:p>
          <a:p>
            <a:pPr marL="342900" indent="-342900" algn="l">
              <a:spcAft>
                <a:spcPts val="600"/>
              </a:spcAft>
              <a:buFont typeface="Wingdings" panose="05000000000000000000" pitchFamily="2" charset="2"/>
              <a:buChar char="ü"/>
            </a:pPr>
            <a:r>
              <a:rPr lang="en-US" spc="-112" dirty="0">
                <a:solidFill>
                  <a:srgbClr val="F8FEFF"/>
                </a:solidFill>
                <a:latin typeface="Work Sans"/>
                <a:ea typeface="Work Sans"/>
                <a:cs typeface="Work Sans"/>
                <a:sym typeface="Work Sans"/>
              </a:rPr>
              <a:t>COP10 Decision 9 urges Parties to ban cetacean hunting via national legislation, report any takes, and strengthen collaboration on marine mammal data.</a:t>
            </a:r>
          </a:p>
          <a:p>
            <a:pPr marL="342900" indent="-342900" algn="l">
              <a:spcAft>
                <a:spcPts val="600"/>
              </a:spcAft>
              <a:buFont typeface="Wingdings" panose="05000000000000000000" pitchFamily="2" charset="2"/>
              <a:buChar char="ü"/>
            </a:pPr>
            <a:r>
              <a:rPr lang="en-US" spc="-112" dirty="0">
                <a:solidFill>
                  <a:srgbClr val="F8FEFF"/>
                </a:solidFill>
                <a:latin typeface="Work Sans"/>
                <a:ea typeface="Work Sans"/>
                <a:cs typeface="Work Sans"/>
                <a:sym typeface="Work Sans"/>
              </a:rPr>
              <a:t>STAC6 Recommendation VI calls on Parties to stop sea turtle harvesting unless properly exempted under Article 11(2).</a:t>
            </a:r>
          </a:p>
          <a:p>
            <a:pPr marL="342900" indent="-342900">
              <a:spcAft>
                <a:spcPts val="600"/>
              </a:spcAft>
              <a:buFont typeface="Wingdings" panose="05000000000000000000" pitchFamily="2" charset="2"/>
              <a:buChar char="ü"/>
            </a:pPr>
            <a:r>
              <a:rPr lang="en-US" spc="-112" dirty="0">
                <a:solidFill>
                  <a:srgbClr val="F8FEFF"/>
                </a:solidFill>
                <a:latin typeface="Work Sans"/>
                <a:ea typeface="Work Sans"/>
                <a:cs typeface="Work Sans"/>
                <a:sym typeface="Work Sans"/>
              </a:rPr>
              <a:t>STAC10 Recommendation IX.12 requests the Secretariat and SPAW-RAC to support Contracting Parties in implementing the MMAP and Recommendation IX.13 to report to STAC11 on their activities in support of the Action Plan.</a:t>
            </a:r>
          </a:p>
          <a:p>
            <a:pPr marL="342900" indent="-342900">
              <a:spcAft>
                <a:spcPts val="600"/>
              </a:spcAft>
              <a:buFont typeface="Wingdings" panose="05000000000000000000" pitchFamily="2" charset="2"/>
              <a:buChar char="ü"/>
            </a:pPr>
            <a:endParaRPr lang="en-US" spc="-112" dirty="0">
              <a:solidFill>
                <a:srgbClr val="F8FEFF"/>
              </a:solidFill>
              <a:latin typeface="Work Sans"/>
              <a:ea typeface="Work Sans"/>
              <a:cs typeface="Work Sans"/>
              <a:sym typeface="Work Sans"/>
            </a:endParaRPr>
          </a:p>
          <a:p>
            <a:pPr algn="l">
              <a:spcAft>
                <a:spcPts val="600"/>
              </a:spcAft>
            </a:pPr>
            <a:r>
              <a:rPr lang="en-US" b="1" spc="-112" dirty="0">
                <a:solidFill>
                  <a:srgbClr val="F8FEFF"/>
                </a:solidFill>
                <a:latin typeface="Work Sans"/>
                <a:ea typeface="Work Sans"/>
                <a:cs typeface="Work Sans"/>
                <a:sym typeface="Work Sans"/>
              </a:rPr>
              <a:t>Exemptions (Art. 11(2)): </a:t>
            </a:r>
          </a:p>
          <a:p>
            <a:pPr marL="342900" indent="-342900" algn="l">
              <a:spcAft>
                <a:spcPts val="600"/>
              </a:spcAft>
              <a:buFont typeface="Wingdings" panose="05000000000000000000" pitchFamily="2" charset="2"/>
              <a:buChar char="ü"/>
            </a:pPr>
            <a:r>
              <a:rPr lang="en-US" spc="-112" dirty="0">
                <a:solidFill>
                  <a:srgbClr val="F8FEFF"/>
                </a:solidFill>
                <a:latin typeface="Work Sans"/>
                <a:ea typeface="Work Sans"/>
                <a:cs typeface="Work Sans"/>
                <a:sym typeface="Work Sans"/>
              </a:rPr>
              <a:t>COP9–COP12 decisions emphasize the importance of reporting exemptions for listed species using the approved format.</a:t>
            </a:r>
          </a:p>
          <a:p>
            <a:pPr marL="342900" indent="-342900" algn="l">
              <a:spcAft>
                <a:spcPts val="600"/>
              </a:spcAft>
              <a:buFont typeface="Wingdings" panose="05000000000000000000" pitchFamily="2" charset="2"/>
              <a:buChar char="ü"/>
            </a:pPr>
            <a:r>
              <a:rPr lang="en-US" spc="-112" dirty="0">
                <a:solidFill>
                  <a:srgbClr val="F8FEFF"/>
                </a:solidFill>
                <a:latin typeface="Work Sans"/>
                <a:ea typeface="Work Sans"/>
                <a:cs typeface="Work Sans"/>
                <a:sym typeface="Work Sans"/>
              </a:rPr>
              <a:t>Repeated calls were made for Parties to report any takes not prohibited by law to the STAC for assessment.</a:t>
            </a:r>
          </a:p>
          <a:p>
            <a:pPr marL="342900" indent="-342900" algn="l">
              <a:spcAft>
                <a:spcPts val="600"/>
              </a:spcAft>
              <a:buFont typeface="Wingdings" panose="05000000000000000000" pitchFamily="2" charset="2"/>
              <a:buChar char="ü"/>
            </a:pPr>
            <a:endParaRPr lang="en-US" spc="-112" dirty="0">
              <a:solidFill>
                <a:srgbClr val="F8FEFF"/>
              </a:solidFill>
              <a:latin typeface="Work Sans"/>
              <a:ea typeface="Work Sans"/>
              <a:cs typeface="Work Sans"/>
              <a:sym typeface="Work Sans"/>
            </a:endParaRPr>
          </a:p>
          <a:p>
            <a:pPr algn="l">
              <a:spcAft>
                <a:spcPts val="600"/>
              </a:spcAft>
            </a:pPr>
            <a:r>
              <a:rPr lang="en-US" b="1" spc="-112" dirty="0">
                <a:solidFill>
                  <a:srgbClr val="F8FEFF"/>
                </a:solidFill>
                <a:latin typeface="Work Sans"/>
                <a:ea typeface="Work Sans"/>
                <a:cs typeface="Work Sans"/>
                <a:sym typeface="Work Sans"/>
              </a:rPr>
              <a:t>Voluntary Contributions: </a:t>
            </a:r>
          </a:p>
          <a:p>
            <a:pPr marL="342900" indent="-342900" algn="l">
              <a:spcAft>
                <a:spcPts val="600"/>
              </a:spcAft>
              <a:buFont typeface="Wingdings" panose="05000000000000000000" pitchFamily="2" charset="2"/>
              <a:buChar char="ü"/>
            </a:pPr>
            <a:r>
              <a:rPr lang="en-US" spc="-112" dirty="0">
                <a:solidFill>
                  <a:srgbClr val="F8FEFF"/>
                </a:solidFill>
                <a:latin typeface="Work Sans"/>
                <a:ea typeface="Work Sans"/>
                <a:cs typeface="Work Sans"/>
                <a:sym typeface="Work Sans"/>
              </a:rPr>
              <a:t>COP11 Decision II and COP16 Cartagena call on Parties to increase financial contributions to the Caribbean Trust Fund (CTF) to support SPAW implementation.</a:t>
            </a:r>
          </a:p>
          <a:p>
            <a:pPr marL="342900" indent="-342900" algn="l">
              <a:spcAft>
                <a:spcPts val="600"/>
              </a:spcAft>
              <a:buFont typeface="Wingdings" panose="05000000000000000000" pitchFamily="2" charset="2"/>
              <a:buChar char="ü"/>
            </a:pPr>
            <a:endParaRPr lang="en-US" spc="-112" dirty="0">
              <a:solidFill>
                <a:srgbClr val="F8FEFF"/>
              </a:solidFill>
              <a:latin typeface="Work Sans"/>
              <a:ea typeface="Work Sans"/>
              <a:cs typeface="Work Sans"/>
              <a:sym typeface="Work Sans"/>
            </a:endParaRPr>
          </a:p>
          <a:p>
            <a:pPr algn="l">
              <a:spcAft>
                <a:spcPts val="600"/>
              </a:spcAft>
            </a:pPr>
            <a:r>
              <a:rPr lang="en-US" b="1" spc="-112" dirty="0">
                <a:solidFill>
                  <a:srgbClr val="F8FEFF"/>
                </a:solidFill>
                <a:latin typeface="Work Sans"/>
                <a:ea typeface="Work Sans"/>
                <a:cs typeface="Work Sans"/>
                <a:sym typeface="Work Sans"/>
              </a:rPr>
              <a:t>Protocol Implementation: </a:t>
            </a:r>
          </a:p>
          <a:p>
            <a:pPr marL="285750" indent="-285750" algn="l">
              <a:spcAft>
                <a:spcPts val="600"/>
              </a:spcAft>
              <a:buFont typeface="Wingdings" panose="05000000000000000000" pitchFamily="2" charset="2"/>
              <a:buChar char="ü"/>
            </a:pPr>
            <a:r>
              <a:rPr lang="en-US" spc="-112" dirty="0">
                <a:solidFill>
                  <a:srgbClr val="F8FEFF"/>
                </a:solidFill>
                <a:latin typeface="Work Sans"/>
                <a:ea typeface="Work Sans"/>
                <a:cs typeface="Work Sans"/>
                <a:sym typeface="Work Sans"/>
              </a:rPr>
              <a:t>COP12 Decision IV encourages more countries to ratify the SPAW Protocol and fulfill their obligations.</a:t>
            </a:r>
          </a:p>
        </p:txBody>
      </p:sp>
      <p:pic>
        <p:nvPicPr>
          <p:cNvPr id="20" name="Picture 19" descr="A seahorse in the water&#10;&#10;AI-generated content may be incorrect.">
            <a:extLst>
              <a:ext uri="{FF2B5EF4-FFF2-40B4-BE49-F238E27FC236}">
                <a16:creationId xmlns:a16="http://schemas.microsoft.com/office/drawing/2014/main" id="{5FED2408-F302-1974-5321-C842590C2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0" y="-24032"/>
            <a:ext cx="4876800" cy="103110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B25"/>
        </a:solidFill>
        <a:effectLst/>
      </p:bgPr>
    </p:bg>
    <p:spTree>
      <p:nvGrpSpPr>
        <p:cNvPr id="1" name=""/>
        <p:cNvGrpSpPr/>
        <p:nvPr/>
      </p:nvGrpSpPr>
      <p:grpSpPr>
        <a:xfrm>
          <a:off x="0" y="0"/>
          <a:ext cx="0" cy="0"/>
          <a:chOff x="0" y="0"/>
          <a:chExt cx="0" cy="0"/>
        </a:xfrm>
      </p:grpSpPr>
      <p:sp>
        <p:nvSpPr>
          <p:cNvPr id="8" name="TextBox 8"/>
          <p:cNvSpPr txBox="1"/>
          <p:nvPr/>
        </p:nvSpPr>
        <p:spPr>
          <a:xfrm>
            <a:off x="1024097" y="6844031"/>
            <a:ext cx="4658486" cy="814069"/>
          </a:xfrm>
          <a:prstGeom prst="rect">
            <a:avLst/>
          </a:prstGeom>
        </p:spPr>
        <p:txBody>
          <a:bodyPr lIns="0" tIns="0" rIns="0" bIns="0" rtlCol="0" anchor="t">
            <a:spAutoFit/>
          </a:bodyPr>
          <a:lstStyle/>
          <a:p>
            <a:pPr algn="ctr">
              <a:lnSpc>
                <a:spcPts val="3359"/>
              </a:lnSpc>
            </a:pPr>
            <a:r>
              <a:rPr lang="en-US" sz="1600" spc="-112" dirty="0">
                <a:solidFill>
                  <a:srgbClr val="F8FEFF"/>
                </a:solidFill>
                <a:latin typeface="Work Sans"/>
                <a:ea typeface="Work Sans"/>
                <a:cs typeface="Work Sans"/>
                <a:sym typeface="Work Sans"/>
              </a:rPr>
              <a:t>Only 3 Parties have submitted formal exemption reports as required.</a:t>
            </a:r>
          </a:p>
        </p:txBody>
      </p:sp>
      <p:sp>
        <p:nvSpPr>
          <p:cNvPr id="9" name="TextBox 9"/>
          <p:cNvSpPr txBox="1"/>
          <p:nvPr/>
        </p:nvSpPr>
        <p:spPr>
          <a:xfrm>
            <a:off x="757606" y="6255978"/>
            <a:ext cx="4857775" cy="378052"/>
          </a:xfrm>
          <a:prstGeom prst="rect">
            <a:avLst/>
          </a:prstGeom>
        </p:spPr>
        <p:txBody>
          <a:bodyPr wrap="square" lIns="0" tIns="0" rIns="0" bIns="0" rtlCol="0" anchor="t">
            <a:spAutoFit/>
          </a:bodyPr>
          <a:lstStyle/>
          <a:p>
            <a:pPr algn="ctr">
              <a:lnSpc>
                <a:spcPts val="3359"/>
              </a:lnSpc>
            </a:pPr>
            <a:r>
              <a:rPr lang="en-US" sz="1600" b="1" spc="88" dirty="0">
                <a:solidFill>
                  <a:srgbClr val="F8FEFF"/>
                </a:solidFill>
                <a:latin typeface="Work Sans Bold"/>
                <a:ea typeface="Work Sans Bold"/>
                <a:cs typeface="Work Sans Bold"/>
                <a:sym typeface="Work Sans Bold"/>
              </a:rPr>
              <a:t>FEW EXEMPTIONS REPORTED (ART. 11(2))</a:t>
            </a:r>
          </a:p>
        </p:txBody>
      </p:sp>
      <p:sp>
        <p:nvSpPr>
          <p:cNvPr id="10" name="TextBox 10"/>
          <p:cNvSpPr txBox="1"/>
          <p:nvPr/>
        </p:nvSpPr>
        <p:spPr>
          <a:xfrm>
            <a:off x="1028700" y="915676"/>
            <a:ext cx="13906500" cy="1332224"/>
          </a:xfrm>
          <a:prstGeom prst="rect">
            <a:avLst/>
          </a:prstGeom>
        </p:spPr>
        <p:txBody>
          <a:bodyPr wrap="square" lIns="0" tIns="0" rIns="0" bIns="0" rtlCol="0" anchor="t">
            <a:spAutoFit/>
          </a:bodyPr>
          <a:lstStyle/>
          <a:p>
            <a:pPr algn="l">
              <a:lnSpc>
                <a:spcPts val="11200"/>
              </a:lnSpc>
            </a:pPr>
            <a:r>
              <a:rPr lang="en-US" sz="8000" b="1" spc="-376" dirty="0">
                <a:solidFill>
                  <a:srgbClr val="F8FEFF"/>
                </a:solidFill>
                <a:latin typeface="Work Sans Medium"/>
                <a:ea typeface="Work Sans Medium"/>
                <a:cs typeface="Work Sans Medium"/>
                <a:sym typeface="Work Sans Medium"/>
              </a:rPr>
              <a:t>SPAW Protocol Compliance</a:t>
            </a:r>
          </a:p>
        </p:txBody>
      </p:sp>
      <p:sp>
        <p:nvSpPr>
          <p:cNvPr id="11" name="TextBox 11"/>
          <p:cNvSpPr txBox="1"/>
          <p:nvPr/>
        </p:nvSpPr>
        <p:spPr>
          <a:xfrm>
            <a:off x="1028700" y="404935"/>
            <a:ext cx="5070953" cy="797462"/>
          </a:xfrm>
          <a:prstGeom prst="rect">
            <a:avLst/>
          </a:prstGeom>
        </p:spPr>
        <p:txBody>
          <a:bodyPr lIns="0" tIns="0" rIns="0" bIns="0" rtlCol="0" anchor="t">
            <a:spAutoFit/>
          </a:bodyPr>
          <a:lstStyle/>
          <a:p>
            <a:pPr algn="l">
              <a:lnSpc>
                <a:spcPts val="6719"/>
              </a:lnSpc>
            </a:pPr>
            <a:r>
              <a:rPr lang="en-US" sz="4800" b="1" spc="-225" dirty="0">
                <a:solidFill>
                  <a:srgbClr val="F8FEFF"/>
                </a:solidFill>
                <a:latin typeface="Work Sans Medium"/>
                <a:ea typeface="Work Sans Medium"/>
                <a:cs typeface="Work Sans Medium"/>
                <a:sym typeface="Work Sans Medium"/>
              </a:rPr>
              <a:t>Key Challenges to </a:t>
            </a:r>
          </a:p>
        </p:txBody>
      </p:sp>
      <p:sp>
        <p:nvSpPr>
          <p:cNvPr id="12" name="TextBox 12"/>
          <p:cNvSpPr txBox="1"/>
          <p:nvPr/>
        </p:nvSpPr>
        <p:spPr>
          <a:xfrm>
            <a:off x="6948002" y="6844031"/>
            <a:ext cx="3867325" cy="814069"/>
          </a:xfrm>
          <a:prstGeom prst="rect">
            <a:avLst/>
          </a:prstGeom>
        </p:spPr>
        <p:txBody>
          <a:bodyPr lIns="0" tIns="0" rIns="0" bIns="0" rtlCol="0" anchor="t">
            <a:spAutoFit/>
          </a:bodyPr>
          <a:lstStyle/>
          <a:p>
            <a:pPr algn="ctr">
              <a:lnSpc>
                <a:spcPts val="3359"/>
              </a:lnSpc>
            </a:pPr>
            <a:r>
              <a:rPr lang="en-US" sz="1600" spc="-112" dirty="0">
                <a:solidFill>
                  <a:srgbClr val="F8FEFF"/>
                </a:solidFill>
                <a:latin typeface="Work Sans"/>
                <a:ea typeface="Work Sans"/>
                <a:cs typeface="Work Sans"/>
                <a:sym typeface="Work Sans"/>
              </a:rPr>
              <a:t>Only 1 Party has reported to the Secretariat of traditional subsistence and cultural uses.</a:t>
            </a:r>
          </a:p>
        </p:txBody>
      </p:sp>
      <p:sp>
        <p:nvSpPr>
          <p:cNvPr id="13" name="TextBox 13"/>
          <p:cNvSpPr txBox="1"/>
          <p:nvPr/>
        </p:nvSpPr>
        <p:spPr>
          <a:xfrm>
            <a:off x="6823006" y="6255978"/>
            <a:ext cx="4658486" cy="378052"/>
          </a:xfrm>
          <a:prstGeom prst="rect">
            <a:avLst/>
          </a:prstGeom>
        </p:spPr>
        <p:txBody>
          <a:bodyPr wrap="square" lIns="0" tIns="0" rIns="0" bIns="0" rtlCol="0" anchor="t">
            <a:spAutoFit/>
          </a:bodyPr>
          <a:lstStyle/>
          <a:p>
            <a:pPr algn="ctr">
              <a:lnSpc>
                <a:spcPts val="3359"/>
              </a:lnSpc>
            </a:pPr>
            <a:r>
              <a:rPr lang="en-US" sz="1600" b="1" spc="88" dirty="0">
                <a:solidFill>
                  <a:srgbClr val="F8FEFF"/>
                </a:solidFill>
                <a:latin typeface="Work Sans Bold"/>
                <a:ea typeface="Work Sans Bold"/>
                <a:cs typeface="Work Sans Bold"/>
                <a:sym typeface="Work Sans Bold"/>
              </a:rPr>
              <a:t>MINIMAL REPORTING UNDER ARTICLE 14</a:t>
            </a:r>
          </a:p>
        </p:txBody>
      </p:sp>
      <p:sp>
        <p:nvSpPr>
          <p:cNvPr id="14" name="TextBox 14"/>
          <p:cNvSpPr txBox="1"/>
          <p:nvPr/>
        </p:nvSpPr>
        <p:spPr>
          <a:xfrm>
            <a:off x="12496800" y="6844031"/>
            <a:ext cx="5181600" cy="814069"/>
          </a:xfrm>
          <a:prstGeom prst="rect">
            <a:avLst/>
          </a:prstGeom>
        </p:spPr>
        <p:txBody>
          <a:bodyPr wrap="square" lIns="0" tIns="0" rIns="0" bIns="0" rtlCol="0" anchor="t">
            <a:spAutoFit/>
          </a:bodyPr>
          <a:lstStyle/>
          <a:p>
            <a:pPr algn="ctr">
              <a:lnSpc>
                <a:spcPts val="3359"/>
              </a:lnSpc>
            </a:pPr>
            <a:r>
              <a:rPr lang="en-US" sz="1600" spc="88" dirty="0">
                <a:solidFill>
                  <a:srgbClr val="F8FEFF"/>
                </a:solidFill>
                <a:latin typeface="Work Sans" pitchFamily="2" charset="0"/>
                <a:ea typeface="Work Sans Bold"/>
                <a:cs typeface="Work Sans Bold"/>
                <a:sym typeface="Work Sans Bold"/>
              </a:rPr>
              <a:t>Chronic underfunding of the Caribbean Trust Fund (CTF) threatens Secretariat operations.</a:t>
            </a:r>
            <a:endParaRPr lang="en-US" sz="1600" spc="-112" dirty="0">
              <a:solidFill>
                <a:srgbClr val="F8FEFF"/>
              </a:solidFill>
              <a:latin typeface="Work Sans" pitchFamily="2" charset="0"/>
              <a:ea typeface="Work Sans"/>
              <a:cs typeface="Work Sans"/>
              <a:sym typeface="Work Sans"/>
            </a:endParaRPr>
          </a:p>
        </p:txBody>
      </p:sp>
      <p:sp>
        <p:nvSpPr>
          <p:cNvPr id="15" name="TextBox 15"/>
          <p:cNvSpPr txBox="1"/>
          <p:nvPr/>
        </p:nvSpPr>
        <p:spPr>
          <a:xfrm>
            <a:off x="12672620" y="6255978"/>
            <a:ext cx="4929580" cy="378052"/>
          </a:xfrm>
          <a:prstGeom prst="rect">
            <a:avLst/>
          </a:prstGeom>
        </p:spPr>
        <p:txBody>
          <a:bodyPr wrap="square" lIns="0" tIns="0" rIns="0" bIns="0" rtlCol="0" anchor="t">
            <a:spAutoFit/>
          </a:bodyPr>
          <a:lstStyle/>
          <a:p>
            <a:pPr algn="ctr">
              <a:lnSpc>
                <a:spcPts val="3359"/>
              </a:lnSpc>
            </a:pPr>
            <a:r>
              <a:rPr lang="en-US" sz="1600" b="1" spc="88" dirty="0">
                <a:solidFill>
                  <a:srgbClr val="F8FEFF"/>
                </a:solidFill>
                <a:latin typeface="Work Sans Bold"/>
                <a:ea typeface="Work Sans Bold"/>
                <a:cs typeface="Work Sans Bold"/>
                <a:sym typeface="Work Sans Bold"/>
              </a:rPr>
              <a:t>INSUFFICIENT FINANCIAL CONTRIBUTIONS</a:t>
            </a:r>
          </a:p>
        </p:txBody>
      </p:sp>
      <p:sp>
        <p:nvSpPr>
          <p:cNvPr id="18" name="TextBox 8">
            <a:extLst>
              <a:ext uri="{FF2B5EF4-FFF2-40B4-BE49-F238E27FC236}">
                <a16:creationId xmlns:a16="http://schemas.microsoft.com/office/drawing/2014/main" id="{1BC98246-E4A6-06FD-234F-2D41AAB0C2A7}"/>
              </a:ext>
            </a:extLst>
          </p:cNvPr>
          <p:cNvSpPr txBox="1"/>
          <p:nvPr/>
        </p:nvSpPr>
        <p:spPr>
          <a:xfrm>
            <a:off x="914400" y="3209388"/>
            <a:ext cx="4658486" cy="839525"/>
          </a:xfrm>
          <a:prstGeom prst="rect">
            <a:avLst/>
          </a:prstGeom>
        </p:spPr>
        <p:txBody>
          <a:bodyPr lIns="0" tIns="0" rIns="0" bIns="0" rtlCol="0" anchor="t">
            <a:spAutoFit/>
          </a:bodyPr>
          <a:lstStyle/>
          <a:p>
            <a:pPr algn="ctr">
              <a:lnSpc>
                <a:spcPts val="3359"/>
              </a:lnSpc>
            </a:pPr>
            <a:r>
              <a:rPr lang="en-US" sz="1600" spc="-112" dirty="0">
                <a:solidFill>
                  <a:srgbClr val="F8FEFF"/>
                </a:solidFill>
                <a:latin typeface="Work Sans"/>
                <a:ea typeface="Work Sans"/>
                <a:cs typeface="Work Sans"/>
                <a:sym typeface="Work Sans"/>
              </a:rPr>
              <a:t>&lt; 25% of SPAW Parties submitted biennial reports in the last cycle.</a:t>
            </a:r>
          </a:p>
        </p:txBody>
      </p:sp>
      <p:sp>
        <p:nvSpPr>
          <p:cNvPr id="19" name="TextBox 9">
            <a:extLst>
              <a:ext uri="{FF2B5EF4-FFF2-40B4-BE49-F238E27FC236}">
                <a16:creationId xmlns:a16="http://schemas.microsoft.com/office/drawing/2014/main" id="{4CF60170-217B-EB97-EDCF-F4BC7831F290}"/>
              </a:ext>
            </a:extLst>
          </p:cNvPr>
          <p:cNvSpPr txBox="1"/>
          <p:nvPr/>
        </p:nvSpPr>
        <p:spPr>
          <a:xfrm>
            <a:off x="1024097" y="2621335"/>
            <a:ext cx="4387392" cy="384401"/>
          </a:xfrm>
          <a:prstGeom prst="rect">
            <a:avLst/>
          </a:prstGeom>
        </p:spPr>
        <p:txBody>
          <a:bodyPr lIns="0" tIns="0" rIns="0" bIns="0" rtlCol="0" anchor="t">
            <a:spAutoFit/>
          </a:bodyPr>
          <a:lstStyle/>
          <a:p>
            <a:pPr algn="ctr">
              <a:lnSpc>
                <a:spcPts val="3359"/>
              </a:lnSpc>
            </a:pPr>
            <a:r>
              <a:rPr lang="en-US" sz="1600" b="1" spc="88" dirty="0">
                <a:solidFill>
                  <a:srgbClr val="F8FEFF"/>
                </a:solidFill>
                <a:latin typeface="Work Sans Bold"/>
                <a:ea typeface="Work Sans Bold"/>
                <a:cs typeface="Work Sans Bold"/>
                <a:sym typeface="Work Sans Bold"/>
              </a:rPr>
              <a:t>LOW REPORTING RATES</a:t>
            </a:r>
          </a:p>
        </p:txBody>
      </p:sp>
      <p:sp>
        <p:nvSpPr>
          <p:cNvPr id="20" name="TextBox 12">
            <a:extLst>
              <a:ext uri="{FF2B5EF4-FFF2-40B4-BE49-F238E27FC236}">
                <a16:creationId xmlns:a16="http://schemas.microsoft.com/office/drawing/2014/main" id="{C11DCB73-591D-5EB1-D4E0-4F5D93F0AC14}"/>
              </a:ext>
            </a:extLst>
          </p:cNvPr>
          <p:cNvSpPr txBox="1"/>
          <p:nvPr/>
        </p:nvSpPr>
        <p:spPr>
          <a:xfrm>
            <a:off x="6948002" y="3209388"/>
            <a:ext cx="4382789" cy="814069"/>
          </a:xfrm>
          <a:prstGeom prst="rect">
            <a:avLst/>
          </a:prstGeom>
        </p:spPr>
        <p:txBody>
          <a:bodyPr wrap="square" lIns="0" tIns="0" rIns="0" bIns="0" rtlCol="0" anchor="t">
            <a:spAutoFit/>
          </a:bodyPr>
          <a:lstStyle/>
          <a:p>
            <a:pPr algn="ctr">
              <a:lnSpc>
                <a:spcPts val="3359"/>
              </a:lnSpc>
            </a:pPr>
            <a:r>
              <a:rPr lang="en-US" sz="1600" spc="-112" dirty="0">
                <a:solidFill>
                  <a:srgbClr val="F8FEFF"/>
                </a:solidFill>
                <a:latin typeface="Work Sans"/>
                <a:ea typeface="Work Sans"/>
                <a:cs typeface="Work Sans"/>
                <a:sym typeface="Work Sans"/>
              </a:rPr>
              <a:t>National laws often lack enforcement or do not fully protect SPAW-listed species and areas.</a:t>
            </a:r>
          </a:p>
        </p:txBody>
      </p:sp>
      <p:sp>
        <p:nvSpPr>
          <p:cNvPr id="21" name="TextBox 13">
            <a:extLst>
              <a:ext uri="{FF2B5EF4-FFF2-40B4-BE49-F238E27FC236}">
                <a16:creationId xmlns:a16="http://schemas.microsoft.com/office/drawing/2014/main" id="{6603DF16-B5D7-16F6-E977-50B6CC0CD4D7}"/>
              </a:ext>
            </a:extLst>
          </p:cNvPr>
          <p:cNvSpPr txBox="1"/>
          <p:nvPr/>
        </p:nvSpPr>
        <p:spPr>
          <a:xfrm>
            <a:off x="6823006" y="2621335"/>
            <a:ext cx="4658486" cy="384401"/>
          </a:xfrm>
          <a:prstGeom prst="rect">
            <a:avLst/>
          </a:prstGeom>
        </p:spPr>
        <p:txBody>
          <a:bodyPr wrap="square" lIns="0" tIns="0" rIns="0" bIns="0" rtlCol="0" anchor="t">
            <a:spAutoFit/>
          </a:bodyPr>
          <a:lstStyle/>
          <a:p>
            <a:pPr algn="ctr">
              <a:lnSpc>
                <a:spcPts val="3359"/>
              </a:lnSpc>
            </a:pPr>
            <a:r>
              <a:rPr lang="en-US" sz="1600" b="1" spc="88" dirty="0">
                <a:solidFill>
                  <a:srgbClr val="F8FEFF"/>
                </a:solidFill>
                <a:latin typeface="Work Sans Bold"/>
                <a:ea typeface="Work Sans Bold"/>
                <a:cs typeface="Work Sans Bold"/>
                <a:sym typeface="Work Sans Bold"/>
              </a:rPr>
              <a:t>WEAK LEGAL FRAMEWORKS</a:t>
            </a:r>
          </a:p>
        </p:txBody>
      </p:sp>
      <p:sp>
        <p:nvSpPr>
          <p:cNvPr id="22" name="TextBox 14">
            <a:extLst>
              <a:ext uri="{FF2B5EF4-FFF2-40B4-BE49-F238E27FC236}">
                <a16:creationId xmlns:a16="http://schemas.microsoft.com/office/drawing/2014/main" id="{6F3CED47-D08D-1797-2C41-14F4F7B4B6FF}"/>
              </a:ext>
            </a:extLst>
          </p:cNvPr>
          <p:cNvSpPr txBox="1"/>
          <p:nvPr/>
        </p:nvSpPr>
        <p:spPr>
          <a:xfrm>
            <a:off x="12725400" y="3209388"/>
            <a:ext cx="4658486" cy="814069"/>
          </a:xfrm>
          <a:prstGeom prst="rect">
            <a:avLst/>
          </a:prstGeom>
        </p:spPr>
        <p:txBody>
          <a:bodyPr lIns="0" tIns="0" rIns="0" bIns="0" rtlCol="0" anchor="t">
            <a:spAutoFit/>
          </a:bodyPr>
          <a:lstStyle/>
          <a:p>
            <a:pPr algn="ctr">
              <a:lnSpc>
                <a:spcPts val="3359"/>
              </a:lnSpc>
            </a:pPr>
            <a:r>
              <a:rPr lang="en-US" sz="1600" spc="-112" dirty="0">
                <a:solidFill>
                  <a:srgbClr val="F8FEFF"/>
                </a:solidFill>
                <a:latin typeface="Work Sans"/>
                <a:ea typeface="Work Sans"/>
                <a:cs typeface="Work Sans"/>
                <a:sym typeface="Work Sans"/>
              </a:rPr>
              <a:t>Ongoing harmful activities (e.g., hunting of cetaceans, destruction of coral) undermine Article 11 obligations.</a:t>
            </a:r>
          </a:p>
        </p:txBody>
      </p:sp>
      <p:sp>
        <p:nvSpPr>
          <p:cNvPr id="23" name="TextBox 15">
            <a:extLst>
              <a:ext uri="{FF2B5EF4-FFF2-40B4-BE49-F238E27FC236}">
                <a16:creationId xmlns:a16="http://schemas.microsoft.com/office/drawing/2014/main" id="{FC7EABE9-E330-631C-CE8C-21D2BA775CE7}"/>
              </a:ext>
            </a:extLst>
          </p:cNvPr>
          <p:cNvSpPr txBox="1"/>
          <p:nvPr/>
        </p:nvSpPr>
        <p:spPr>
          <a:xfrm>
            <a:off x="12871908" y="2621335"/>
            <a:ext cx="4501692" cy="378052"/>
          </a:xfrm>
          <a:prstGeom prst="rect">
            <a:avLst/>
          </a:prstGeom>
        </p:spPr>
        <p:txBody>
          <a:bodyPr wrap="square" lIns="0" tIns="0" rIns="0" bIns="0" rtlCol="0" anchor="t">
            <a:spAutoFit/>
          </a:bodyPr>
          <a:lstStyle/>
          <a:p>
            <a:pPr algn="ctr">
              <a:lnSpc>
                <a:spcPts val="3359"/>
              </a:lnSpc>
            </a:pPr>
            <a:r>
              <a:rPr lang="en-US" sz="1600" b="1" spc="88" dirty="0">
                <a:solidFill>
                  <a:srgbClr val="F8FEFF"/>
                </a:solidFill>
                <a:latin typeface="Work Sans Bold"/>
                <a:ea typeface="Work Sans Bold"/>
                <a:cs typeface="Work Sans Bold"/>
                <a:sym typeface="Work Sans Bold"/>
              </a:rPr>
              <a:t>PROTECTION MEASURES NOT APPLIED</a:t>
            </a:r>
          </a:p>
        </p:txBody>
      </p:sp>
      <p:pic>
        <p:nvPicPr>
          <p:cNvPr id="25" name="Graphic 24" descr="Document with solid fill">
            <a:extLst>
              <a:ext uri="{FF2B5EF4-FFF2-40B4-BE49-F238E27FC236}">
                <a16:creationId xmlns:a16="http://schemas.microsoft.com/office/drawing/2014/main" id="{A26E9E66-5C90-11A9-9D6B-D762E0A9C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7000" y="4424674"/>
            <a:ext cx="1278007" cy="1278007"/>
          </a:xfrm>
          <a:prstGeom prst="rect">
            <a:avLst/>
          </a:prstGeom>
        </p:spPr>
      </p:pic>
      <p:pic>
        <p:nvPicPr>
          <p:cNvPr id="27" name="Graphic 26" descr="Online meeting with solid fill">
            <a:extLst>
              <a:ext uri="{FF2B5EF4-FFF2-40B4-BE49-F238E27FC236}">
                <a16:creationId xmlns:a16="http://schemas.microsoft.com/office/drawing/2014/main" id="{9C974160-1316-5A3E-81CE-96DFFEA81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6413" y="8091164"/>
            <a:ext cx="1280160" cy="1280160"/>
          </a:xfrm>
          <a:prstGeom prst="rect">
            <a:avLst/>
          </a:prstGeom>
        </p:spPr>
      </p:pic>
      <p:pic>
        <p:nvPicPr>
          <p:cNvPr id="29" name="Graphic 28" descr="Gavel with solid fill">
            <a:extLst>
              <a:ext uri="{FF2B5EF4-FFF2-40B4-BE49-F238E27FC236}">
                <a16:creationId xmlns:a16="http://schemas.microsoft.com/office/drawing/2014/main" id="{612F2C2F-58EC-1DB5-E049-63FC12422B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12169" y="4422521"/>
            <a:ext cx="1280160" cy="1280160"/>
          </a:xfrm>
          <a:prstGeom prst="rect">
            <a:avLst/>
          </a:prstGeom>
        </p:spPr>
      </p:pic>
      <p:pic>
        <p:nvPicPr>
          <p:cNvPr id="31" name="Graphic 30" descr="Orca with solid fill">
            <a:extLst>
              <a:ext uri="{FF2B5EF4-FFF2-40B4-BE49-F238E27FC236}">
                <a16:creationId xmlns:a16="http://schemas.microsoft.com/office/drawing/2014/main" id="{04CB9915-A07E-4D60-0CF1-93E61C8A7B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497330" y="4344865"/>
            <a:ext cx="1280160" cy="1280160"/>
          </a:xfrm>
          <a:prstGeom prst="rect">
            <a:avLst/>
          </a:prstGeom>
        </p:spPr>
      </p:pic>
      <p:pic>
        <p:nvPicPr>
          <p:cNvPr id="33" name="Graphic 32" descr="Carp streamer with solid fill">
            <a:extLst>
              <a:ext uri="{FF2B5EF4-FFF2-40B4-BE49-F238E27FC236}">
                <a16:creationId xmlns:a16="http://schemas.microsoft.com/office/drawing/2014/main" id="{90CC5D40-14C6-B59E-0771-0F2CE17C1A9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41584" y="8091164"/>
            <a:ext cx="1280160" cy="1280160"/>
          </a:xfrm>
          <a:prstGeom prst="rect">
            <a:avLst/>
          </a:prstGeom>
        </p:spPr>
      </p:pic>
      <p:pic>
        <p:nvPicPr>
          <p:cNvPr id="35" name="Graphic 34" descr="Money outline">
            <a:extLst>
              <a:ext uri="{FF2B5EF4-FFF2-40B4-BE49-F238E27FC236}">
                <a16:creationId xmlns:a16="http://schemas.microsoft.com/office/drawing/2014/main" id="{61EA9313-46A4-63D1-3109-0ED3534DF89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414563" y="8091164"/>
            <a:ext cx="1280160" cy="12801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B25"/>
        </a:solidFill>
        <a:effectLst/>
      </p:bgPr>
    </p:bg>
    <p:spTree>
      <p:nvGrpSpPr>
        <p:cNvPr id="1" name=""/>
        <p:cNvGrpSpPr/>
        <p:nvPr/>
      </p:nvGrpSpPr>
      <p:grpSpPr>
        <a:xfrm>
          <a:off x="0" y="0"/>
          <a:ext cx="0" cy="0"/>
          <a:chOff x="0" y="0"/>
          <a:chExt cx="0" cy="0"/>
        </a:xfrm>
      </p:grpSpPr>
      <p:pic>
        <p:nvPicPr>
          <p:cNvPr id="15" name="Picture 14" descr="A turtle swimming in the water&#10;&#10;AI-generated content may be incorrect.">
            <a:extLst>
              <a:ext uri="{FF2B5EF4-FFF2-40B4-BE49-F238E27FC236}">
                <a16:creationId xmlns:a16="http://schemas.microsoft.com/office/drawing/2014/main" id="{8C203CF4-7615-0AB0-4159-C34F45EF6873}"/>
              </a:ext>
            </a:extLst>
          </p:cNvPr>
          <p:cNvPicPr>
            <a:picLocks noChangeAspect="1"/>
          </p:cNvPicPr>
          <p:nvPr/>
        </p:nvPicPr>
        <p:blipFill>
          <a:blip r:embed="rId2">
            <a:extLst>
              <a:ext uri="{28A0092B-C50C-407E-A947-70E740481C1C}">
                <a14:useLocalDpi xmlns:a14="http://schemas.microsoft.com/office/drawing/2010/main" val="0"/>
              </a:ext>
            </a:extLst>
          </a:blip>
          <a:srcRect t="27308" b="18750"/>
          <a:stretch>
            <a:fillRect/>
          </a:stretch>
        </p:blipFill>
        <p:spPr>
          <a:xfrm>
            <a:off x="9144000" y="-38100"/>
            <a:ext cx="9144000" cy="3288300"/>
          </a:xfrm>
          <a:prstGeom prst="rect">
            <a:avLst/>
          </a:prstGeom>
        </p:spPr>
      </p:pic>
      <p:pic>
        <p:nvPicPr>
          <p:cNvPr id="13" name="Picture 12" descr="A crocodile swimming under water&#10;&#10;AI-generated content may be incorrect.">
            <a:extLst>
              <a:ext uri="{FF2B5EF4-FFF2-40B4-BE49-F238E27FC236}">
                <a16:creationId xmlns:a16="http://schemas.microsoft.com/office/drawing/2014/main" id="{9B017F3F-259E-9052-A73D-C40148F29152}"/>
              </a:ext>
            </a:extLst>
          </p:cNvPr>
          <p:cNvPicPr>
            <a:picLocks noChangeAspect="1"/>
          </p:cNvPicPr>
          <p:nvPr/>
        </p:nvPicPr>
        <p:blipFill>
          <a:blip r:embed="rId3">
            <a:extLst>
              <a:ext uri="{28A0092B-C50C-407E-A947-70E740481C1C}">
                <a14:useLocalDpi xmlns:a14="http://schemas.microsoft.com/office/drawing/2010/main" val="0"/>
              </a:ext>
            </a:extLst>
          </a:blip>
          <a:srcRect t="26722" b="19440"/>
          <a:stretch>
            <a:fillRect/>
          </a:stretch>
        </p:blipFill>
        <p:spPr>
          <a:xfrm>
            <a:off x="0" y="-38100"/>
            <a:ext cx="9161549" cy="3288299"/>
          </a:xfrm>
          <a:prstGeom prst="rect">
            <a:avLst/>
          </a:prstGeom>
        </p:spPr>
      </p:pic>
      <p:sp>
        <p:nvSpPr>
          <p:cNvPr id="6" name="TextBox 6"/>
          <p:cNvSpPr txBox="1"/>
          <p:nvPr/>
        </p:nvSpPr>
        <p:spPr>
          <a:xfrm>
            <a:off x="1028700" y="4206441"/>
            <a:ext cx="11468100" cy="1332224"/>
          </a:xfrm>
          <a:prstGeom prst="rect">
            <a:avLst/>
          </a:prstGeom>
        </p:spPr>
        <p:txBody>
          <a:bodyPr wrap="square" lIns="0" tIns="0" rIns="0" bIns="0" rtlCol="0" anchor="t">
            <a:spAutoFit/>
          </a:bodyPr>
          <a:lstStyle/>
          <a:p>
            <a:pPr algn="l">
              <a:lnSpc>
                <a:spcPts val="11200"/>
              </a:lnSpc>
            </a:pPr>
            <a:r>
              <a:rPr lang="en-US" sz="8000" b="1" spc="-376" dirty="0">
                <a:solidFill>
                  <a:srgbClr val="F8FEFF"/>
                </a:solidFill>
                <a:latin typeface="Work Sans Medium"/>
                <a:ea typeface="Work Sans Medium"/>
                <a:cs typeface="Work Sans Medium"/>
                <a:sym typeface="Work Sans Medium"/>
              </a:rPr>
              <a:t>SPAW Implementation</a:t>
            </a:r>
          </a:p>
        </p:txBody>
      </p:sp>
      <p:sp>
        <p:nvSpPr>
          <p:cNvPr id="7" name="TextBox 7"/>
          <p:cNvSpPr txBox="1"/>
          <p:nvPr/>
        </p:nvSpPr>
        <p:spPr>
          <a:xfrm>
            <a:off x="1028700" y="3695700"/>
            <a:ext cx="16230600" cy="797462"/>
          </a:xfrm>
          <a:prstGeom prst="rect">
            <a:avLst/>
          </a:prstGeom>
        </p:spPr>
        <p:txBody>
          <a:bodyPr wrap="square" lIns="0" tIns="0" rIns="0" bIns="0" rtlCol="0" anchor="t">
            <a:spAutoFit/>
          </a:bodyPr>
          <a:lstStyle/>
          <a:p>
            <a:pPr algn="l">
              <a:lnSpc>
                <a:spcPts val="6719"/>
              </a:lnSpc>
            </a:pPr>
            <a:r>
              <a:rPr lang="en-US" sz="4800" b="1" spc="-225" dirty="0">
                <a:solidFill>
                  <a:srgbClr val="F8FEFF"/>
                </a:solidFill>
                <a:latin typeface="Work Sans Medium"/>
                <a:ea typeface="Work Sans Medium"/>
                <a:cs typeface="Work Sans Medium"/>
                <a:sym typeface="Work Sans Medium"/>
              </a:rPr>
              <a:t>Existing Mechanisms to Encourage</a:t>
            </a:r>
          </a:p>
        </p:txBody>
      </p:sp>
      <p:sp>
        <p:nvSpPr>
          <p:cNvPr id="9" name="TextBox 9"/>
          <p:cNvSpPr txBox="1"/>
          <p:nvPr/>
        </p:nvSpPr>
        <p:spPr>
          <a:xfrm>
            <a:off x="1028700" y="6030063"/>
            <a:ext cx="16344900" cy="3365793"/>
          </a:xfrm>
          <a:prstGeom prst="rect">
            <a:avLst/>
          </a:prstGeom>
        </p:spPr>
        <p:txBody>
          <a:bodyPr wrap="square" lIns="0" tIns="0" rIns="0" bIns="0" rtlCol="0" anchor="t">
            <a:spAutoFit/>
          </a:bodyPr>
          <a:lstStyle/>
          <a:p>
            <a:pPr marL="342900" indent="-342900" algn="l">
              <a:lnSpc>
                <a:spcPts val="3359"/>
              </a:lnSpc>
              <a:spcAft>
                <a:spcPts val="1200"/>
              </a:spcAft>
              <a:buFont typeface="Wingdings" panose="05000000000000000000" pitchFamily="2" charset="2"/>
              <a:buChar char="ü"/>
            </a:pPr>
            <a:r>
              <a:rPr lang="en-US" sz="2800" spc="-112" dirty="0">
                <a:solidFill>
                  <a:srgbClr val="F8FEFF"/>
                </a:solidFill>
                <a:latin typeface="Work Sans"/>
                <a:ea typeface="Work Sans"/>
                <a:cs typeface="Work Sans"/>
                <a:sym typeface="Work Sans"/>
              </a:rPr>
              <a:t>Diplomatic bilateral outreach with Parties to address non-compliance </a:t>
            </a:r>
          </a:p>
          <a:p>
            <a:pPr marL="342900" indent="-342900" algn="l">
              <a:lnSpc>
                <a:spcPts val="3359"/>
              </a:lnSpc>
              <a:spcAft>
                <a:spcPts val="1200"/>
              </a:spcAft>
              <a:buFont typeface="Wingdings" panose="05000000000000000000" pitchFamily="2" charset="2"/>
              <a:buChar char="ü"/>
            </a:pPr>
            <a:r>
              <a:rPr lang="en-US" sz="2800" spc="-112" dirty="0">
                <a:solidFill>
                  <a:srgbClr val="F8FEFF"/>
                </a:solidFill>
                <a:latin typeface="Work Sans"/>
                <a:ea typeface="Work Sans"/>
                <a:cs typeface="Work Sans"/>
                <a:sym typeface="Work Sans"/>
              </a:rPr>
              <a:t>Decisions of the Parties that reflect collective commitments but are not binding or enforceable.</a:t>
            </a:r>
          </a:p>
          <a:p>
            <a:pPr marL="342900" indent="-342900" algn="l">
              <a:lnSpc>
                <a:spcPts val="3359"/>
              </a:lnSpc>
              <a:spcAft>
                <a:spcPts val="1200"/>
              </a:spcAft>
              <a:buFont typeface="Wingdings" panose="05000000000000000000" pitchFamily="2" charset="2"/>
              <a:buChar char="ü"/>
            </a:pPr>
            <a:r>
              <a:rPr lang="en-US" sz="2800" spc="-112" dirty="0">
                <a:solidFill>
                  <a:srgbClr val="F8FEFF"/>
                </a:solidFill>
                <a:latin typeface="Work Sans"/>
                <a:ea typeface="Work Sans"/>
                <a:cs typeface="Work Sans"/>
                <a:sym typeface="Work Sans"/>
              </a:rPr>
              <a:t>Biennial reporting required under the Cartagena Convention, though compliance remains very low.</a:t>
            </a:r>
          </a:p>
          <a:p>
            <a:pPr marL="342900" indent="-342900" algn="l">
              <a:lnSpc>
                <a:spcPts val="3359"/>
              </a:lnSpc>
              <a:spcAft>
                <a:spcPts val="1200"/>
              </a:spcAft>
              <a:buFont typeface="Wingdings" panose="05000000000000000000" pitchFamily="2" charset="2"/>
              <a:buChar char="ü"/>
            </a:pPr>
            <a:r>
              <a:rPr lang="en-US" sz="2800" spc="-112" dirty="0">
                <a:solidFill>
                  <a:srgbClr val="F8FEFF"/>
                </a:solidFill>
                <a:latin typeface="Work Sans"/>
                <a:ea typeface="Work Sans"/>
                <a:cs typeface="Work Sans"/>
                <a:sym typeface="Work Sans"/>
              </a:rPr>
              <a:t>Monitoring Committee (Not Operational), proposed at IGM19, but no consensus to establish it.</a:t>
            </a:r>
          </a:p>
          <a:p>
            <a:pPr marL="342900" indent="-342900" algn="l">
              <a:lnSpc>
                <a:spcPts val="3359"/>
              </a:lnSpc>
              <a:spcAft>
                <a:spcPts val="1200"/>
              </a:spcAft>
              <a:buFont typeface="Wingdings" panose="05000000000000000000" pitchFamily="2" charset="2"/>
              <a:buChar char="ü"/>
            </a:pPr>
            <a:r>
              <a:rPr lang="en-US" sz="2800" spc="-112" dirty="0">
                <a:solidFill>
                  <a:srgbClr val="F8FEFF"/>
                </a:solidFill>
                <a:latin typeface="Work Sans"/>
                <a:ea typeface="Work Sans"/>
                <a:cs typeface="Work Sans"/>
                <a:sym typeface="Work Sans"/>
              </a:rPr>
              <a:t>Extended Bureau</a:t>
            </a:r>
          </a:p>
          <a:p>
            <a:pPr marL="342900" indent="-342900" algn="l">
              <a:lnSpc>
                <a:spcPts val="3359"/>
              </a:lnSpc>
              <a:spcAft>
                <a:spcPts val="1200"/>
              </a:spcAft>
              <a:buFont typeface="Wingdings" panose="05000000000000000000" pitchFamily="2" charset="2"/>
              <a:buChar char="ü"/>
            </a:pPr>
            <a:r>
              <a:rPr lang="en-US" sz="2800" spc="-112" dirty="0">
                <a:solidFill>
                  <a:srgbClr val="F8FEFF"/>
                </a:solidFill>
                <a:latin typeface="Work Sans"/>
                <a:ea typeface="Work Sans"/>
                <a:cs typeface="Work Sans"/>
                <a:sym typeface="Work Sans"/>
              </a:rPr>
              <a:t>STAC Working Groups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B25"/>
        </a:solidFill>
        <a:effectLst/>
      </p:bgPr>
    </p:bg>
    <p:spTree>
      <p:nvGrpSpPr>
        <p:cNvPr id="1" name=""/>
        <p:cNvGrpSpPr/>
        <p:nvPr/>
      </p:nvGrpSpPr>
      <p:grpSpPr>
        <a:xfrm>
          <a:off x="0" y="0"/>
          <a:ext cx="0" cy="0"/>
          <a:chOff x="0" y="0"/>
          <a:chExt cx="0" cy="0"/>
        </a:xfrm>
      </p:grpSpPr>
      <p:sp>
        <p:nvSpPr>
          <p:cNvPr id="10" name="TextBox 10"/>
          <p:cNvSpPr txBox="1"/>
          <p:nvPr/>
        </p:nvSpPr>
        <p:spPr>
          <a:xfrm>
            <a:off x="10147743" y="5985510"/>
            <a:ext cx="6085930" cy="2510790"/>
          </a:xfrm>
          <a:prstGeom prst="rect">
            <a:avLst/>
          </a:prstGeom>
        </p:spPr>
        <p:txBody>
          <a:bodyPr lIns="0" tIns="0" rIns="0" bIns="0" rtlCol="0" anchor="t">
            <a:spAutoFit/>
          </a:bodyPr>
          <a:lstStyle/>
          <a:p>
            <a:pPr algn="l">
              <a:lnSpc>
                <a:spcPts val="3359"/>
              </a:lnSpc>
            </a:pPr>
            <a:r>
              <a:rPr lang="en-US" sz="2400" spc="-112" dirty="0">
                <a:solidFill>
                  <a:srgbClr val="191B25"/>
                </a:solidFill>
                <a:latin typeface="Work Sans"/>
                <a:ea typeface="Work Sans"/>
                <a:cs typeface="Work Sans"/>
                <a:sym typeface="Work Sans"/>
              </a:rPr>
              <a:t>Ecosystems are essential to life on Earth. Every part, from the tiniest insect to the tallest tree, has a role in keeping nature balanced. By protecting ecosystems, we’re also protecting our future. Even small actions can help make a big difference.</a:t>
            </a:r>
          </a:p>
        </p:txBody>
      </p:sp>
      <p:sp>
        <p:nvSpPr>
          <p:cNvPr id="11" name="TextBox 11"/>
          <p:cNvSpPr txBox="1"/>
          <p:nvPr/>
        </p:nvSpPr>
        <p:spPr>
          <a:xfrm>
            <a:off x="1352550" y="3105156"/>
            <a:ext cx="10439400" cy="6021648"/>
          </a:xfrm>
          <a:prstGeom prst="rect">
            <a:avLst/>
          </a:prstGeom>
        </p:spPr>
        <p:txBody>
          <a:bodyPr wrap="square" lIns="0" tIns="0" rIns="0" bIns="0" rtlCol="0" anchor="t">
            <a:spAutoFit/>
          </a:bodyPr>
          <a:lstStyle/>
          <a:p>
            <a:pPr marL="342900" indent="-342900" algn="l">
              <a:lnSpc>
                <a:spcPct val="150000"/>
              </a:lnSpc>
              <a:spcAft>
                <a:spcPts val="1200"/>
              </a:spcAft>
              <a:buFont typeface="Wingdings" panose="05000000000000000000" pitchFamily="2" charset="2"/>
              <a:buChar char="ü"/>
            </a:pPr>
            <a:r>
              <a:rPr lang="en-US" sz="2800" spc="-94" dirty="0">
                <a:solidFill>
                  <a:srgbClr val="F8FEFF"/>
                </a:solidFill>
                <a:latin typeface="Work Sans"/>
                <a:ea typeface="Work Sans"/>
                <a:cs typeface="Work Sans"/>
                <a:sym typeface="Work Sans"/>
              </a:rPr>
              <a:t>Conduct Listening Sessions (LS on Compliance in Feb 2025 in collaboration with the Barcelona Convention and OSPAR)</a:t>
            </a:r>
          </a:p>
          <a:p>
            <a:pPr marL="342900" indent="-342900" algn="l">
              <a:lnSpc>
                <a:spcPct val="150000"/>
              </a:lnSpc>
              <a:spcAft>
                <a:spcPts val="1200"/>
              </a:spcAft>
              <a:buFont typeface="Wingdings" panose="05000000000000000000" pitchFamily="2" charset="2"/>
              <a:buChar char="ü"/>
            </a:pPr>
            <a:r>
              <a:rPr lang="en-US" sz="2800" spc="-94" dirty="0">
                <a:solidFill>
                  <a:srgbClr val="F8FEFF"/>
                </a:solidFill>
                <a:latin typeface="Work Sans"/>
                <a:ea typeface="Work Sans"/>
                <a:cs typeface="Work Sans"/>
                <a:sym typeface="Work Sans"/>
              </a:rPr>
              <a:t>Establish a Compliance mechanism</a:t>
            </a:r>
          </a:p>
          <a:p>
            <a:pPr marL="342900" indent="-342900" algn="l">
              <a:lnSpc>
                <a:spcPct val="150000"/>
              </a:lnSpc>
              <a:spcAft>
                <a:spcPts val="1200"/>
              </a:spcAft>
              <a:buFont typeface="Wingdings" panose="05000000000000000000" pitchFamily="2" charset="2"/>
              <a:buChar char="ü"/>
            </a:pPr>
            <a:r>
              <a:rPr lang="en-US" sz="2800" spc="-94" dirty="0">
                <a:solidFill>
                  <a:srgbClr val="F8FEFF"/>
                </a:solidFill>
                <a:latin typeface="Work Sans"/>
                <a:ea typeface="Work Sans"/>
                <a:cs typeface="Work Sans"/>
                <a:sym typeface="Work Sans"/>
              </a:rPr>
              <a:t>Expand the Exemptions Working Group’s Mandate </a:t>
            </a:r>
          </a:p>
          <a:p>
            <a:pPr marL="342900" indent="-342900" algn="l">
              <a:lnSpc>
                <a:spcPct val="150000"/>
              </a:lnSpc>
              <a:spcAft>
                <a:spcPts val="1200"/>
              </a:spcAft>
              <a:buFont typeface="Wingdings" panose="05000000000000000000" pitchFamily="2" charset="2"/>
              <a:buChar char="ü"/>
            </a:pPr>
            <a:r>
              <a:rPr lang="en-US" sz="2800" spc="-94" dirty="0">
                <a:solidFill>
                  <a:srgbClr val="F8FEFF"/>
                </a:solidFill>
                <a:latin typeface="Work Sans"/>
                <a:ea typeface="Work Sans"/>
                <a:cs typeface="Work Sans"/>
                <a:sym typeface="Work Sans"/>
              </a:rPr>
              <a:t>Organize Capacity-Building Workshops</a:t>
            </a:r>
          </a:p>
          <a:p>
            <a:pPr marL="342900" indent="-342900" algn="l">
              <a:lnSpc>
                <a:spcPct val="150000"/>
              </a:lnSpc>
              <a:spcAft>
                <a:spcPts val="1200"/>
              </a:spcAft>
              <a:buFont typeface="Wingdings" panose="05000000000000000000" pitchFamily="2" charset="2"/>
              <a:buChar char="ü"/>
            </a:pPr>
            <a:r>
              <a:rPr lang="en-US" sz="2800" spc="-94" dirty="0">
                <a:solidFill>
                  <a:srgbClr val="F8FEFF"/>
                </a:solidFill>
                <a:latin typeface="Work Sans"/>
                <a:ea typeface="Work Sans"/>
                <a:cs typeface="Work Sans"/>
                <a:sym typeface="Work Sans"/>
              </a:rPr>
              <a:t>Enhance Outreach and Bilateral Dialogue</a:t>
            </a:r>
          </a:p>
          <a:p>
            <a:pPr marL="342900" indent="-342900" algn="l">
              <a:lnSpc>
                <a:spcPct val="150000"/>
              </a:lnSpc>
              <a:spcAft>
                <a:spcPts val="1200"/>
              </a:spcAft>
              <a:buFont typeface="Wingdings" panose="05000000000000000000" pitchFamily="2" charset="2"/>
              <a:buChar char="ü"/>
            </a:pPr>
            <a:r>
              <a:rPr lang="en-US" sz="2800" spc="-94" dirty="0">
                <a:solidFill>
                  <a:srgbClr val="F8FEFF"/>
                </a:solidFill>
                <a:latin typeface="Work Sans"/>
                <a:ea typeface="Work Sans"/>
                <a:cs typeface="Work Sans"/>
                <a:sym typeface="Work Sans"/>
              </a:rPr>
              <a:t>Conduct a National Capacities Survey</a:t>
            </a:r>
          </a:p>
          <a:p>
            <a:pPr marL="342900" indent="-342900" algn="l">
              <a:lnSpc>
                <a:spcPct val="150000"/>
              </a:lnSpc>
              <a:spcAft>
                <a:spcPts val="1200"/>
              </a:spcAft>
              <a:buFont typeface="Wingdings" panose="05000000000000000000" pitchFamily="2" charset="2"/>
              <a:buChar char="ü"/>
            </a:pPr>
            <a:r>
              <a:rPr lang="en-US" sz="2800" spc="-94" dirty="0">
                <a:solidFill>
                  <a:srgbClr val="F8FEFF"/>
                </a:solidFill>
                <a:latin typeface="Work Sans"/>
                <a:ea typeface="Work Sans"/>
                <a:cs typeface="Work Sans"/>
                <a:sym typeface="Work Sans"/>
              </a:rPr>
              <a:t>Implement Exemptions WG Recommendations</a:t>
            </a:r>
          </a:p>
        </p:txBody>
      </p:sp>
      <p:pic>
        <p:nvPicPr>
          <p:cNvPr id="14" name="Picture 13" descr="A close-up of a sea fan&#10;&#10;AI-generated content may be incorrect.">
            <a:extLst>
              <a:ext uri="{FF2B5EF4-FFF2-40B4-BE49-F238E27FC236}">
                <a16:creationId xmlns:a16="http://schemas.microsoft.com/office/drawing/2014/main" id="{D0C7B880-AAFE-1789-DC59-82E39B7356FD}"/>
              </a:ext>
            </a:extLst>
          </p:cNvPr>
          <p:cNvPicPr>
            <a:picLocks noChangeAspect="1"/>
          </p:cNvPicPr>
          <p:nvPr/>
        </p:nvPicPr>
        <p:blipFill>
          <a:blip r:embed="rId3">
            <a:extLst>
              <a:ext uri="{28A0092B-C50C-407E-A947-70E740481C1C}">
                <a14:useLocalDpi xmlns:a14="http://schemas.microsoft.com/office/drawing/2010/main" val="0"/>
              </a:ext>
            </a:extLst>
          </a:blip>
          <a:srcRect l="9445"/>
          <a:stretch>
            <a:fillRect/>
          </a:stretch>
        </p:blipFill>
        <p:spPr>
          <a:xfrm>
            <a:off x="12306300" y="-1"/>
            <a:ext cx="6210300" cy="10275831"/>
          </a:xfrm>
          <a:prstGeom prst="rect">
            <a:avLst/>
          </a:prstGeom>
        </p:spPr>
      </p:pic>
      <p:sp>
        <p:nvSpPr>
          <p:cNvPr id="15" name="TextBox 6">
            <a:extLst>
              <a:ext uri="{FF2B5EF4-FFF2-40B4-BE49-F238E27FC236}">
                <a16:creationId xmlns:a16="http://schemas.microsoft.com/office/drawing/2014/main" id="{9D4D1B2D-F78D-9B29-1110-F967A4CD2EBF}"/>
              </a:ext>
            </a:extLst>
          </p:cNvPr>
          <p:cNvSpPr txBox="1"/>
          <p:nvPr/>
        </p:nvSpPr>
        <p:spPr>
          <a:xfrm>
            <a:off x="838200" y="1503979"/>
            <a:ext cx="11468100" cy="1268489"/>
          </a:xfrm>
          <a:prstGeom prst="rect">
            <a:avLst/>
          </a:prstGeom>
        </p:spPr>
        <p:txBody>
          <a:bodyPr wrap="square" lIns="0" tIns="0" rIns="0" bIns="0" rtlCol="0" anchor="t">
            <a:spAutoFit/>
          </a:bodyPr>
          <a:lstStyle/>
          <a:p>
            <a:pPr algn="l">
              <a:lnSpc>
                <a:spcPts val="11200"/>
              </a:lnSpc>
            </a:pPr>
            <a:r>
              <a:rPr lang="en-US" sz="6000" b="1" spc="-376" dirty="0">
                <a:solidFill>
                  <a:srgbClr val="F8FEFF"/>
                </a:solidFill>
                <a:latin typeface="Work Sans Medium"/>
                <a:ea typeface="Work Sans Medium"/>
                <a:cs typeface="Work Sans Medium"/>
                <a:sym typeface="Work Sans Medium"/>
              </a:rPr>
              <a:t>SPAW Compliance and Reporting</a:t>
            </a:r>
          </a:p>
        </p:txBody>
      </p:sp>
      <p:sp>
        <p:nvSpPr>
          <p:cNvPr id="16" name="TextBox 7">
            <a:extLst>
              <a:ext uri="{FF2B5EF4-FFF2-40B4-BE49-F238E27FC236}">
                <a16:creationId xmlns:a16="http://schemas.microsoft.com/office/drawing/2014/main" id="{1C78C308-1EDB-8830-FD06-18D3E1C5DE70}"/>
              </a:ext>
            </a:extLst>
          </p:cNvPr>
          <p:cNvSpPr txBox="1"/>
          <p:nvPr/>
        </p:nvSpPr>
        <p:spPr>
          <a:xfrm>
            <a:off x="838200" y="993238"/>
            <a:ext cx="16230600" cy="759182"/>
          </a:xfrm>
          <a:prstGeom prst="rect">
            <a:avLst/>
          </a:prstGeom>
        </p:spPr>
        <p:txBody>
          <a:bodyPr wrap="square" lIns="0" tIns="0" rIns="0" bIns="0" rtlCol="0" anchor="t">
            <a:spAutoFit/>
          </a:bodyPr>
          <a:lstStyle/>
          <a:p>
            <a:pPr algn="l">
              <a:lnSpc>
                <a:spcPts val="6719"/>
              </a:lnSpc>
            </a:pPr>
            <a:r>
              <a:rPr lang="en-US" sz="3600" b="1" spc="-225" dirty="0">
                <a:solidFill>
                  <a:srgbClr val="F8FEFF"/>
                </a:solidFill>
                <a:latin typeface="Work Sans Medium"/>
                <a:ea typeface="Work Sans Medium"/>
                <a:cs typeface="Work Sans Medium"/>
                <a:sym typeface="Work Sans Medium"/>
              </a:rPr>
              <a:t>Recommendations to Strengthen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6468A80B-0B03-4957-A6D7-5B96C59B1B8B}"/>
</file>

<file path=customXml/itemProps2.xml><?xml version="1.0" encoding="utf-8"?>
<ds:datastoreItem xmlns:ds="http://schemas.openxmlformats.org/officeDocument/2006/customXml" ds:itemID="{145C7D56-E2E2-46BE-84DB-55C1A0DCFEED}"/>
</file>

<file path=customXml/itemProps3.xml><?xml version="1.0" encoding="utf-8"?>
<ds:datastoreItem xmlns:ds="http://schemas.openxmlformats.org/officeDocument/2006/customXml" ds:itemID="{4F721AAE-BF0D-4BAF-B389-4F57E6F8BA0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119</TotalTime>
  <Words>1068</Words>
  <Application>Microsoft Office PowerPoint</Application>
  <PresentationFormat>Custom</PresentationFormat>
  <Paragraphs>103</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Work Sans Medium</vt:lpstr>
      <vt:lpstr>Calibri</vt:lpstr>
      <vt:lpstr>Aptos</vt:lpstr>
      <vt:lpstr>Work Sans</vt:lpstr>
      <vt:lpstr>Wingdings</vt:lpstr>
      <vt:lpstr>Arial</vt:lpstr>
      <vt:lpstr>Work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Brown Modern Ecosystem Presentation</dc:title>
  <dc:creator>Susana Perera</dc:creator>
  <cp:lastModifiedBy>Susana Perera Valderrama</cp:lastModifiedBy>
  <cp:revision>2</cp:revision>
  <dcterms:created xsi:type="dcterms:W3CDTF">2006-08-16T00:00:00Z</dcterms:created>
  <dcterms:modified xsi:type="dcterms:W3CDTF">2025-06-29T14:45:12Z</dcterms:modified>
  <dc:identifier>DAGrINEqvas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