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8"/>
  </p:notesMasterIdLst>
  <p:sldIdLst>
    <p:sldId id="264" r:id="rId2"/>
    <p:sldId id="257" r:id="rId3"/>
    <p:sldId id="258" r:id="rId4"/>
    <p:sldId id="262" r:id="rId5"/>
    <p:sldId id="260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5F23"/>
    <a:srgbClr val="3C86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889492-B1A9-415E-BB81-8738873D7EAC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D4331-819C-40C6-849A-FC9AE86BD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59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33CF1F28-11FE-484B-850F-42A9792168D1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DBD9710F-3572-4F3F-A636-430F63624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11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F1F28-11FE-484B-850F-42A9792168D1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9710F-3572-4F3F-A636-430F63624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65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F1F28-11FE-484B-850F-42A9792168D1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9710F-3572-4F3F-A636-430F63624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23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F1F28-11FE-484B-850F-42A9792168D1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9710F-3572-4F3F-A636-430F63624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42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F1F28-11FE-484B-850F-42A9792168D1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9710F-3572-4F3F-A636-430F63624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79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F1F28-11FE-484B-850F-42A9792168D1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9710F-3572-4F3F-A636-430F63624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37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F1F28-11FE-484B-850F-42A9792168D1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9710F-3572-4F3F-A636-430F63624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1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F1F28-11FE-484B-850F-42A9792168D1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9710F-3572-4F3F-A636-430F63624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91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F1F28-11FE-484B-850F-42A9792168D1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9710F-3572-4F3F-A636-430F63624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796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F1F28-11FE-484B-850F-42A9792168D1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BD9710F-3572-4F3F-A636-430F63624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574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33CF1F28-11FE-484B-850F-42A9792168D1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DBD9710F-3572-4F3F-A636-430F63624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1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33CF1F28-11FE-484B-850F-42A9792168D1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DBD9710F-3572-4F3F-A636-430F63624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03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55C4C0-A4FF-019B-B770-595D6CBD1C50}"/>
              </a:ext>
            </a:extLst>
          </p:cNvPr>
          <p:cNvSpPr txBox="1"/>
          <p:nvPr/>
        </p:nvSpPr>
        <p:spPr>
          <a:xfrm>
            <a:off x="986481" y="885825"/>
            <a:ext cx="10219038" cy="1058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029" sz="2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Agenda Item 9: </a:t>
            </a:r>
            <a:r>
              <a:rPr lang="en-029" sz="2800" b="1" dirty="0">
                <a:solidFill>
                  <a:srgbClr val="000000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Work Plan for the SPAW Sub-Programme for the 2026-2027 Biennium</a:t>
            </a:r>
            <a:endParaRPr lang="en-US" sz="2800" b="1" dirty="0">
              <a:solidFill>
                <a:srgbClr val="000000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 descr="A logo with blue text&#10;&#10;AI-generated content may be incorrect.">
            <a:extLst>
              <a:ext uri="{FF2B5EF4-FFF2-40B4-BE49-F238E27FC236}">
                <a16:creationId xmlns:a16="http://schemas.microsoft.com/office/drawing/2014/main" id="{2C103E7B-6497-87DC-2BF2-7BB66C42CAF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771" y="5343432"/>
            <a:ext cx="1214510" cy="1009280"/>
          </a:xfrm>
          <a:prstGeom prst="rect">
            <a:avLst/>
          </a:prstGeom>
        </p:spPr>
      </p:pic>
      <p:pic>
        <p:nvPicPr>
          <p:cNvPr id="6" name="Picture 5" descr="A logo with blue text&#10;&#10;AI-generated content may be incorrect.">
            <a:extLst>
              <a:ext uri="{FF2B5EF4-FFF2-40B4-BE49-F238E27FC236}">
                <a16:creationId xmlns:a16="http://schemas.microsoft.com/office/drawing/2014/main" id="{79D3721E-5D3C-F187-DE12-615009AC6D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4787" y="5307567"/>
            <a:ext cx="1265114" cy="1009280"/>
          </a:xfrm>
          <a:prstGeom prst="rect">
            <a:avLst/>
          </a:prstGeom>
        </p:spPr>
      </p:pic>
      <p:pic>
        <p:nvPicPr>
          <p:cNvPr id="7" name="Picture 6" descr="A logo with blue text&#10;&#10;AI-generated content may be incorrect.">
            <a:extLst>
              <a:ext uri="{FF2B5EF4-FFF2-40B4-BE49-F238E27FC236}">
                <a16:creationId xmlns:a16="http://schemas.microsoft.com/office/drawing/2014/main" id="{2DD0135D-26B5-6FB8-9C95-16D261398E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743" y="5350927"/>
            <a:ext cx="1265114" cy="100928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56F0DB1-EF27-A1D7-FDB9-2DA2FA9B68B7}"/>
              </a:ext>
            </a:extLst>
          </p:cNvPr>
          <p:cNvSpPr txBox="1"/>
          <p:nvPr/>
        </p:nvSpPr>
        <p:spPr>
          <a:xfrm>
            <a:off x="2679026" y="2385782"/>
            <a:ext cx="6096000" cy="7137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029" sz="18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SPAW Consortium’s Contributions to the SPAW Workplan for the 2026-2027 Biennium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680851-F10C-C83A-73E3-0FCE80EA0316}"/>
              </a:ext>
            </a:extLst>
          </p:cNvPr>
          <p:cNvSpPr txBox="1"/>
          <p:nvPr/>
        </p:nvSpPr>
        <p:spPr>
          <a:xfrm>
            <a:off x="2840951" y="3758497"/>
            <a:ext cx="6096000" cy="7137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029" sz="18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Lloyd Gardner, </a:t>
            </a:r>
            <a:r>
              <a:rPr lang="en-US" sz="18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Foundation for Development Planning, Inc on behalf</a:t>
            </a:r>
            <a:r>
              <a:rPr lang="en-029" sz="18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of the SPAW Consortium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282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0A50051-A50E-3B50-0781-191A37E50C11}"/>
              </a:ext>
            </a:extLst>
          </p:cNvPr>
          <p:cNvSpPr txBox="1"/>
          <p:nvPr/>
        </p:nvSpPr>
        <p:spPr>
          <a:xfrm>
            <a:off x="409574" y="611048"/>
            <a:ext cx="10982325" cy="6229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</a:rPr>
              <a:t>Desktop Reviews</a:t>
            </a:r>
          </a:p>
          <a:p>
            <a:pPr marL="0" marR="0" algn="ctr">
              <a:buNone/>
            </a:pPr>
            <a:endParaRPr lang="en-US" sz="1800" dirty="0">
              <a:solidFill>
                <a:srgbClr val="000000"/>
              </a:solidFill>
              <a:effectLst/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marL="0" marR="0" algn="ctr">
              <a:buNone/>
            </a:pPr>
            <a:endParaRPr lang="en-US" dirty="0">
              <a:solidFill>
                <a:srgbClr val="000000"/>
              </a:solidFill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lvl="1"/>
            <a:r>
              <a:rPr lang="en-029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Two desktop reviews proposed in the 2026-2027 workplan </a:t>
            </a:r>
            <a:r>
              <a:rPr lang="en-029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 the intersections between: </a:t>
            </a:r>
            <a:endParaRPr lang="en-US" dirty="0">
              <a:solidFill>
                <a:srgbClr val="000000"/>
              </a:solidFill>
              <a:effectLst/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marL="0" marR="0" algn="ctr">
              <a:buNone/>
            </a:pPr>
            <a:endParaRPr lang="en-US" sz="1800" dirty="0">
              <a:solidFill>
                <a:srgbClr val="000000"/>
              </a:solidFill>
              <a:effectLst/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029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Sustainable tourism and ecosystems</a:t>
            </a:r>
            <a:r>
              <a:rPr lang="en-029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and </a:t>
            </a:r>
            <a:r>
              <a:rPr lang="en-029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en-029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limate change impacts and ecosystems</a:t>
            </a:r>
            <a:r>
              <a:rPr lang="en-029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f</a:t>
            </a:r>
            <a:r>
              <a:rPr lang="en-029" sz="18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ocus on issues of utmost importance to the social and economic development of the Caribbean</a:t>
            </a:r>
            <a:endParaRPr lang="en-029" sz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endParaRPr lang="en-029" sz="8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029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 ask that they be slightly modified to:</a:t>
            </a:r>
          </a:p>
          <a:p>
            <a:pPr marL="742950" lvl="1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029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</a:t>
            </a:r>
            <a:r>
              <a:rPr lang="en-029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029" b="1" kern="0" dirty="0">
                <a:latin typeface="Aptos" panose="020B0004020202020204" pitchFamily="34" charset="0"/>
                <a:cs typeface="Calibri" panose="020F0502020204030204" pitchFamily="34" charset="0"/>
              </a:rPr>
              <a:t>ntersection between tourism and ecosystems </a:t>
            </a:r>
            <a:r>
              <a:rPr lang="en-029" kern="0" dirty="0">
                <a:latin typeface="Aptos" panose="020B0004020202020204" pitchFamily="34" charset="0"/>
                <a:cs typeface="Calibri" panose="020F0502020204030204" pitchFamily="34" charset="0"/>
              </a:rPr>
              <a:t>(</a:t>
            </a:r>
            <a:r>
              <a:rPr lang="en-029" sz="1800" i="1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enable inclusion of all tourism models practiced in the Caribbean</a:t>
            </a:r>
            <a:r>
              <a:rPr lang="en-029" sz="18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r>
              <a:rPr lang="en-029" kern="0" dirty="0">
                <a:latin typeface="Aptos" panose="020B0004020202020204" pitchFamily="34" charset="0"/>
                <a:cs typeface="Calibri" panose="020F0502020204030204" pitchFamily="34" charset="0"/>
              </a:rPr>
              <a:t>; and</a:t>
            </a:r>
          </a:p>
          <a:p>
            <a:pPr marL="742950" lvl="1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029" b="1" kern="0" dirty="0">
                <a:latin typeface="Aptos" panose="020B0004020202020204" pitchFamily="34" charset="0"/>
                <a:cs typeface="Calibri" panose="020F0502020204030204" pitchFamily="34" charset="0"/>
              </a:rPr>
              <a:t>Climate change, disasters, and ecosystems </a:t>
            </a:r>
            <a:r>
              <a:rPr lang="en-029" kern="0" dirty="0">
                <a:latin typeface="Aptos" panose="020B0004020202020204" pitchFamily="34" charset="0"/>
                <a:cs typeface="Calibri" panose="020F0502020204030204" pitchFamily="34" charset="0"/>
              </a:rPr>
              <a:t>(</a:t>
            </a:r>
            <a:r>
              <a:rPr lang="en-029" sz="1800" i="1" kern="100" dirty="0">
                <a:solidFill>
                  <a:srgbClr val="2C363A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ourier New" panose="02070309020205020404" pitchFamily="49" charset="0"/>
              </a:rPr>
              <a:t>to reflect the interlinkages of climate change and disasters, as well as the impact of both on the Caribbean</a:t>
            </a:r>
            <a:r>
              <a:rPr lang="en-029" sz="1800" kern="100" dirty="0">
                <a:solidFill>
                  <a:srgbClr val="2C363A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ourier New" panose="02070309020205020404" pitchFamily="49" charset="0"/>
              </a:rPr>
              <a:t>)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029" kern="0" dirty="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 descr="A logo with blue text&#10;&#10;AI-generated content may be incorrect.">
            <a:extLst>
              <a:ext uri="{FF2B5EF4-FFF2-40B4-BE49-F238E27FC236}">
                <a16:creationId xmlns:a16="http://schemas.microsoft.com/office/drawing/2014/main" id="{0C908786-A66D-0590-5549-D7C777DE127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771" y="5467257"/>
            <a:ext cx="1214510" cy="1009280"/>
          </a:xfrm>
          <a:prstGeom prst="rect">
            <a:avLst/>
          </a:prstGeom>
        </p:spPr>
      </p:pic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id="{26720F98-3182-3A74-9D79-18394D488C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4787" y="5431392"/>
            <a:ext cx="1265114" cy="1009280"/>
          </a:xfrm>
          <a:prstGeom prst="rect">
            <a:avLst/>
          </a:prstGeom>
        </p:spPr>
      </p:pic>
      <p:pic>
        <p:nvPicPr>
          <p:cNvPr id="10" name="Picture 9" descr="A logo with blue text&#10;&#10;AI-generated content may be incorrect.">
            <a:extLst>
              <a:ext uri="{FF2B5EF4-FFF2-40B4-BE49-F238E27FC236}">
                <a16:creationId xmlns:a16="http://schemas.microsoft.com/office/drawing/2014/main" id="{8B3D5290-315D-1AB0-1582-7815700683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743" y="5474752"/>
            <a:ext cx="1265114" cy="100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690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F48400C-456B-241D-0E66-0F9F4ABB7A68}"/>
              </a:ext>
            </a:extLst>
          </p:cNvPr>
          <p:cNvSpPr txBox="1"/>
          <p:nvPr/>
        </p:nvSpPr>
        <p:spPr>
          <a:xfrm>
            <a:off x="752475" y="663506"/>
            <a:ext cx="10363200" cy="48951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ctr">
              <a:lnSpc>
                <a:spcPct val="115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</a:rPr>
              <a:t>Desktop Reviews (cont.)</a:t>
            </a:r>
            <a:endParaRPr lang="en-US" sz="1200" dirty="0">
              <a:solidFill>
                <a:srgbClr val="000000"/>
              </a:solidFill>
              <a:effectLst/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0000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029" sz="18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</a:t>
            </a:r>
            <a:r>
              <a:rPr lang="en-029" sz="1800" b="1" i="1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nexus</a:t>
            </a:r>
            <a:r>
              <a:rPr lang="en-029" sz="18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approach to understanding complex systems is adopted by the UN and its agencies and is being incorporated into global, regional, and national programmes</a:t>
            </a:r>
            <a:endParaRPr lang="en-029" sz="1400" kern="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marR="0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029" sz="18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SPAW Consortium supports the review of the alignment between the SPAW Sub-Programme and the national biodiversity strategy and action plans (NBSAPs) </a:t>
            </a:r>
            <a:r>
              <a:rPr lang="en-029" sz="18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prepared in response to the Kunming-Montreal Global Biodiversity Framework</a:t>
            </a:r>
          </a:p>
          <a:p>
            <a:pPr marL="285750" marR="0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029" sz="18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review will facilitate integration of the Global Biodiversity Framework and the 2030 Agenda into the SPAW Sub-Programme, and will assist Contracting Parties to demonstrate how their obligations under the SPAW Protocol are likely to be discharged through the NBSAPs</a:t>
            </a:r>
          </a:p>
          <a:p>
            <a:pPr marL="285750" marR="0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029" sz="1800" kern="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>
              <a:lnSpc>
                <a:spcPct val="115000"/>
              </a:lnSpc>
              <a:spcAft>
                <a:spcPts val="800"/>
              </a:spcAft>
            </a:pP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A logo with blue text&#10;&#10;AI-generated content may be incorrect.">
            <a:extLst>
              <a:ext uri="{FF2B5EF4-FFF2-40B4-BE49-F238E27FC236}">
                <a16:creationId xmlns:a16="http://schemas.microsoft.com/office/drawing/2014/main" id="{724F1660-9615-1593-2418-B9DB3B54E9D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771" y="5476782"/>
            <a:ext cx="1214510" cy="1009280"/>
          </a:xfrm>
          <a:prstGeom prst="rect">
            <a:avLst/>
          </a:prstGeom>
        </p:spPr>
      </p:pic>
      <p:pic>
        <p:nvPicPr>
          <p:cNvPr id="7" name="Picture 6" descr="A logo with blue text&#10;&#10;AI-generated content may be incorrect.">
            <a:extLst>
              <a:ext uri="{FF2B5EF4-FFF2-40B4-BE49-F238E27FC236}">
                <a16:creationId xmlns:a16="http://schemas.microsoft.com/office/drawing/2014/main" id="{5361F572-2F6A-BF81-99EC-D9D0F0CFDD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4787" y="5440917"/>
            <a:ext cx="1265114" cy="1009280"/>
          </a:xfrm>
          <a:prstGeom prst="rect">
            <a:avLst/>
          </a:prstGeom>
        </p:spPr>
      </p:pic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id="{58DFA776-DBD8-1A72-3EF8-BD06832D45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743" y="5484277"/>
            <a:ext cx="1265114" cy="100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323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23C32A6-ED4B-4626-4CCB-BDED2F8403BF}"/>
              </a:ext>
            </a:extLst>
          </p:cNvPr>
          <p:cNvSpPr txBox="1"/>
          <p:nvPr/>
        </p:nvSpPr>
        <p:spPr>
          <a:xfrm>
            <a:off x="419100" y="497793"/>
            <a:ext cx="11098928" cy="3462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029" sz="3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Proposed</a:t>
            </a:r>
            <a:r>
              <a:rPr lang="en-029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Work Plan Item</a:t>
            </a:r>
          </a:p>
          <a:p>
            <a:pPr marL="285750" marR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029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029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highlight</a:t>
            </a:r>
            <a:r>
              <a:rPr lang="en-029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the recommendations in the Information Paper “Expanding Civil Society Participation in the Caribbean Environment Programme” </a:t>
            </a:r>
            <a:r>
              <a:rPr lang="en-029" kern="100" dirty="0">
                <a:solidFill>
                  <a:srgbClr val="1F1F1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UNEP(DEPI)/CAR WG.45/INF.17, </a:t>
            </a:r>
          </a:p>
          <a:p>
            <a:pPr lvl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029" kern="100" dirty="0">
                <a:solidFill>
                  <a:srgbClr val="1F1F1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and in that regard,</a:t>
            </a:r>
          </a:p>
          <a:p>
            <a:pPr marL="742950" lvl="1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029" kern="100" dirty="0">
                <a:solidFill>
                  <a:srgbClr val="1F1F1F"/>
                </a:solidFill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R</a:t>
            </a:r>
            <a:r>
              <a:rPr lang="en-029" kern="100" dirty="0">
                <a:solidFill>
                  <a:srgbClr val="1F1F1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ecommend the addition to Section </a:t>
            </a:r>
            <a:r>
              <a:rPr lang="en-029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2.1.1 (Programme Coordination and Strategic Partnerships) of the draft workplan an </a:t>
            </a:r>
            <a:r>
              <a:rPr lang="en-029" kern="100" dirty="0">
                <a:solidFill>
                  <a:srgbClr val="1F1F1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activity to </a:t>
            </a:r>
            <a:r>
              <a:rPr lang="en-029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‘</a:t>
            </a:r>
            <a:r>
              <a:rPr lang="en-029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Develop a Civil Society Engagement Strategy to be presented to STAC 12 and COP 14 for consideration</a:t>
            </a:r>
            <a:r>
              <a:rPr lang="en-029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’.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A logo with blue text&#10;&#10;AI-generated content may be incorrect.">
            <a:extLst>
              <a:ext uri="{FF2B5EF4-FFF2-40B4-BE49-F238E27FC236}">
                <a16:creationId xmlns:a16="http://schemas.microsoft.com/office/drawing/2014/main" id="{F6EA1794-87A7-61F0-F3EC-91CBE3BFA71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771" y="5514882"/>
            <a:ext cx="1214510" cy="1009280"/>
          </a:xfrm>
          <a:prstGeom prst="rect">
            <a:avLst/>
          </a:prstGeom>
        </p:spPr>
      </p:pic>
      <p:pic>
        <p:nvPicPr>
          <p:cNvPr id="11" name="Picture 10" descr="A logo with blue text&#10;&#10;AI-generated content may be incorrect.">
            <a:extLst>
              <a:ext uri="{FF2B5EF4-FFF2-40B4-BE49-F238E27FC236}">
                <a16:creationId xmlns:a16="http://schemas.microsoft.com/office/drawing/2014/main" id="{3942D211-45E4-FE39-5C4A-21BD4FF969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4787" y="5479017"/>
            <a:ext cx="1265114" cy="1009280"/>
          </a:xfrm>
          <a:prstGeom prst="rect">
            <a:avLst/>
          </a:prstGeom>
        </p:spPr>
      </p:pic>
      <p:pic>
        <p:nvPicPr>
          <p:cNvPr id="12" name="Picture 11" descr="A logo with blue text&#10;&#10;AI-generated content may be incorrect.">
            <a:extLst>
              <a:ext uri="{FF2B5EF4-FFF2-40B4-BE49-F238E27FC236}">
                <a16:creationId xmlns:a16="http://schemas.microsoft.com/office/drawing/2014/main" id="{FBD73ED8-87EE-7F57-B9A3-2F1FC31A07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743" y="5522377"/>
            <a:ext cx="1265114" cy="100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368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C4A5210-8C64-EDE6-5484-66A1C53C512F}"/>
              </a:ext>
            </a:extLst>
          </p:cNvPr>
          <p:cNvSpPr txBox="1"/>
          <p:nvPr/>
        </p:nvSpPr>
        <p:spPr>
          <a:xfrm>
            <a:off x="389812" y="476249"/>
            <a:ext cx="10848975" cy="4545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029" sz="3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Proposed</a:t>
            </a:r>
            <a:r>
              <a:rPr lang="en-029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Work Plan Item (cont.)</a:t>
            </a:r>
          </a:p>
          <a:p>
            <a:pPr marL="742950" lvl="1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029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029" kern="100" dirty="0">
                <a:solidFill>
                  <a:srgbClr val="1F1F1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If acceptable, the activity can be led by the Secretariat, </a:t>
            </a:r>
            <a:r>
              <a:rPr lang="en-029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working with the SPAW-RAC, Contracting Parties, SPAW Consortium, and other relevant partners</a:t>
            </a:r>
          </a:p>
          <a:p>
            <a:pPr marL="742950" lvl="1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029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activity can also be added to the list for which the SPAW Consortium is identified in the lead role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029" kern="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029" b="1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SPAW Consortium commits to working with the Secretariat, Contracting Parties, SPAW-RAC, relevant inter-governmental organizations, and civil society organizations </a:t>
            </a:r>
            <a:r>
              <a:rPr lang="en-029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to deliver the workplan for the 2026-2027 biennium</a:t>
            </a:r>
            <a:endParaRPr lang="en-US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</a:rPr>
              <a:t> </a:t>
            </a:r>
            <a:endParaRPr lang="en-US" sz="3600" dirty="0">
              <a:solidFill>
                <a:srgbClr val="000000"/>
              </a:solidFill>
              <a:effectLst/>
              <a:latin typeface="Aptos" panose="020B0004020202020204" pitchFamily="34" charset="0"/>
              <a:ea typeface="Aptos" panose="020B0004020202020204" pitchFamily="34" charset="0"/>
            </a:endParaRPr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id="{F6DDED7E-B5E8-646E-8A67-2F93C4F08D9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771" y="5546496"/>
            <a:ext cx="1214510" cy="1009280"/>
          </a:xfrm>
          <a:prstGeom prst="rect">
            <a:avLst/>
          </a:prstGeom>
        </p:spPr>
      </p:pic>
      <p:pic>
        <p:nvPicPr>
          <p:cNvPr id="10" name="Picture 9" descr="A logo with blue text&#10;&#10;AI-generated content may be incorrect.">
            <a:extLst>
              <a:ext uri="{FF2B5EF4-FFF2-40B4-BE49-F238E27FC236}">
                <a16:creationId xmlns:a16="http://schemas.microsoft.com/office/drawing/2014/main" id="{6A91D4CF-31F2-6036-D027-DC3B60CCF0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4787" y="5510631"/>
            <a:ext cx="1265114" cy="1009280"/>
          </a:xfrm>
          <a:prstGeom prst="rect">
            <a:avLst/>
          </a:prstGeom>
        </p:spPr>
      </p:pic>
      <p:pic>
        <p:nvPicPr>
          <p:cNvPr id="11" name="Picture 10" descr="A logo with blue text&#10;&#10;AI-generated content may be incorrect.">
            <a:extLst>
              <a:ext uri="{FF2B5EF4-FFF2-40B4-BE49-F238E27FC236}">
                <a16:creationId xmlns:a16="http://schemas.microsoft.com/office/drawing/2014/main" id="{11A012D2-10B7-2A97-0D7B-4B0991F568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743" y="5553991"/>
            <a:ext cx="1265114" cy="100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409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ACB10D-D75C-D925-C2FD-2A6ADBD661ED}"/>
              </a:ext>
            </a:extLst>
          </p:cNvPr>
          <p:cNvSpPr txBox="1"/>
          <p:nvPr/>
        </p:nvSpPr>
        <p:spPr>
          <a:xfrm>
            <a:off x="3856946" y="2607520"/>
            <a:ext cx="40466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Merci! Thankyou! Gracias!</a:t>
            </a:r>
          </a:p>
          <a:p>
            <a:pPr algn="ctr"/>
            <a:r>
              <a:rPr lang="en-US" sz="2800" dirty="0"/>
              <a:t>Questions ???</a:t>
            </a:r>
          </a:p>
        </p:txBody>
      </p:sp>
      <p:pic>
        <p:nvPicPr>
          <p:cNvPr id="3" name="Picture 2" descr="A logo with blue text&#10;&#10;AI-generated content may be incorrect.">
            <a:extLst>
              <a:ext uri="{FF2B5EF4-FFF2-40B4-BE49-F238E27FC236}">
                <a16:creationId xmlns:a16="http://schemas.microsoft.com/office/drawing/2014/main" id="{158C3963-DE37-EFDF-4590-00F70F0E463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108" y="1583141"/>
            <a:ext cx="2465359" cy="2048759"/>
          </a:xfrm>
          <a:prstGeom prst="rect">
            <a:avLst/>
          </a:prstGeom>
        </p:spPr>
      </p:pic>
      <p:pic>
        <p:nvPicPr>
          <p:cNvPr id="7" name="Picture 6" descr="A logo with blue text&#10;&#10;AI-generated content may be incorrect.">
            <a:extLst>
              <a:ext uri="{FF2B5EF4-FFF2-40B4-BE49-F238E27FC236}">
                <a16:creationId xmlns:a16="http://schemas.microsoft.com/office/drawing/2014/main" id="{3059FE9C-C19D-DDD1-5A5A-FC4F320211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9110" y="1583141"/>
            <a:ext cx="2568082" cy="2048759"/>
          </a:xfrm>
          <a:prstGeom prst="rect">
            <a:avLst/>
          </a:prstGeom>
        </p:spPr>
      </p:pic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id="{01DBD79E-367D-19C1-DC05-5B83F1F9D7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7439" y="4361690"/>
            <a:ext cx="2568081" cy="2048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080575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C2ACFA87F550418D225E071F542ADA" ma:contentTypeVersion="27" ma:contentTypeDescription="Create a new document." ma:contentTypeScope="" ma:versionID="2d3e4b2333abe4608b3447e3a5586db6">
  <xsd:schema xmlns:xsd="http://www.w3.org/2001/XMLSchema" xmlns:xs="http://www.w3.org/2001/XMLSchema" xmlns:p="http://schemas.microsoft.com/office/2006/metadata/properties" xmlns:ns2="8bde3967-4b29-49c8-add0-1b77de203898" xmlns:ns3="0f1cb922-524b-4a63-a729-f715e5c73bc5" xmlns:ns4="985ec44e-1bab-4c0b-9df0-6ba128686fc9" targetNamespace="http://schemas.microsoft.com/office/2006/metadata/properties" ma:root="true" ma:fieldsID="2b6193656fa044160ff50ef3173382a3" ns2:_="" ns3:_="" ns4:_="">
    <xsd:import namespace="8bde3967-4b29-49c8-add0-1b77de203898"/>
    <xsd:import namespace="0f1cb922-524b-4a63-a729-f715e5c73bc5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Emplacement" minOccurs="0"/>
                <xsd:element ref="ns3:eed4da54-2de3-4f24-ab7f-5cf84a6396d8CountryOrRegion" minOccurs="0"/>
                <xsd:element ref="ns3:eed4da54-2de3-4f24-ab7f-5cf84a6396d8State" minOccurs="0"/>
                <xsd:element ref="ns3:eed4da54-2de3-4f24-ab7f-5cf84a6396d8City" minOccurs="0"/>
                <xsd:element ref="ns3:eed4da54-2de3-4f24-ab7f-5cf84a6396d8PostalCode" minOccurs="0"/>
                <xsd:element ref="ns3:eed4da54-2de3-4f24-ab7f-5cf84a6396d8Street" minOccurs="0"/>
                <xsd:element ref="ns3:eed4da54-2de3-4f24-ab7f-5cf84a6396d8GeoLoc" minOccurs="0"/>
                <xsd:element ref="ns3:eed4da54-2de3-4f24-ab7f-5cf84a6396d8DispName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de3967-4b29-49c8-add0-1b77de20389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1cb922-524b-4a63-a729-f715e5c73b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Emplacement" ma:index="20" nillable="true" ma:displayName="Emplacement" ma:format="Dropdown" ma:internalName="Emplacement">
      <xsd:simpleType>
        <xsd:restriction base="dms:Unknown"/>
      </xsd:simpleType>
    </xsd:element>
    <xsd:element name="eed4da54-2de3-4f24-ab7f-5cf84a6396d8CountryOrRegion" ma:index="21" nillable="true" ma:displayName="Emplacement : Pays/région" ma:internalName="CountryOrRegion" ma:readOnly="true">
      <xsd:simpleType>
        <xsd:restriction base="dms:Text"/>
      </xsd:simpleType>
    </xsd:element>
    <xsd:element name="eed4da54-2de3-4f24-ab7f-5cf84a6396d8State" ma:index="22" nillable="true" ma:displayName="Emplacement : État" ma:internalName="State" ma:readOnly="true">
      <xsd:simpleType>
        <xsd:restriction base="dms:Text"/>
      </xsd:simpleType>
    </xsd:element>
    <xsd:element name="eed4da54-2de3-4f24-ab7f-5cf84a6396d8City" ma:index="23" nillable="true" ma:displayName="Emplacement : Ville" ma:internalName="City" ma:readOnly="true">
      <xsd:simpleType>
        <xsd:restriction base="dms:Text"/>
      </xsd:simpleType>
    </xsd:element>
    <xsd:element name="eed4da54-2de3-4f24-ab7f-5cf84a6396d8PostalCode" ma:index="24" nillable="true" ma:displayName="Emplacement : Code postal" ma:internalName="PostalCode" ma:readOnly="true">
      <xsd:simpleType>
        <xsd:restriction base="dms:Text"/>
      </xsd:simpleType>
    </xsd:element>
    <xsd:element name="eed4da54-2de3-4f24-ab7f-5cf84a6396d8Street" ma:index="25" nillable="true" ma:displayName="Emplacement : Rue" ma:internalName="Street" ma:readOnly="true">
      <xsd:simpleType>
        <xsd:restriction base="dms:Text"/>
      </xsd:simpleType>
    </xsd:element>
    <xsd:element name="eed4da54-2de3-4f24-ab7f-5cf84a6396d8GeoLoc" ma:index="26" nillable="true" ma:displayName="Emplacement : Coordonnées" ma:internalName="GeoLoc" ma:readOnly="true">
      <xsd:simpleType>
        <xsd:restriction base="dms:Unknown"/>
      </xsd:simpleType>
    </xsd:element>
    <xsd:element name="eed4da54-2de3-4f24-ab7f-5cf84a6396d8DispName" ma:index="27" nillable="true" ma:displayName="Emplacement : nom" ma:internalName="DispName" ma:readOnly="true">
      <xsd:simpleType>
        <xsd:restriction base="dms:Text"/>
      </xsd:simpleType>
    </xsd:element>
    <xsd:element name="MediaLengthInSeconds" ma:index="2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0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31" nillable="true" ma:displayName="Taxonomy Catch All Column" ma:hidden="true" ma:list="{78a33eea-6480-4b67-a40f-8706a958746a}" ma:internalName="TaxCatchAll" ma:showField="CatchAllData" ma:web="8bde3967-4b29-49c8-add0-1b77de2038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1cb922-524b-4a63-a729-f715e5c73bc5">
      <Terms xmlns="http://schemas.microsoft.com/office/infopath/2007/PartnerControls"/>
    </lcf76f155ced4ddcb4097134ff3c332f>
    <TaxCatchAll xmlns="985ec44e-1bab-4c0b-9df0-6ba128686fc9" xsi:nil="true"/>
    <Emplacement xmlns="0f1cb922-524b-4a63-a729-f715e5c73bc5" xsi:nil="true"/>
  </documentManagement>
</p:properties>
</file>

<file path=customXml/itemProps1.xml><?xml version="1.0" encoding="utf-8"?>
<ds:datastoreItem xmlns:ds="http://schemas.openxmlformats.org/officeDocument/2006/customXml" ds:itemID="{4960EF0C-8DA7-4E7C-B752-76973DABD72B}"/>
</file>

<file path=customXml/itemProps2.xml><?xml version="1.0" encoding="utf-8"?>
<ds:datastoreItem xmlns:ds="http://schemas.openxmlformats.org/officeDocument/2006/customXml" ds:itemID="{FC1AC07B-1522-46D3-A7DA-D7B0AF1E9F3F}"/>
</file>

<file path=customXml/itemProps3.xml><?xml version="1.0" encoding="utf-8"?>
<ds:datastoreItem xmlns:ds="http://schemas.openxmlformats.org/officeDocument/2006/customXml" ds:itemID="{8BD4DE30-70EC-4F44-A600-850DCB13543D}"/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5015</TotalTime>
  <Words>421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Arial</vt:lpstr>
      <vt:lpstr>Calibri Light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 Millward</dc:creator>
  <cp:lastModifiedBy>Tamoy Singh Clarke</cp:lastModifiedBy>
  <cp:revision>5</cp:revision>
  <dcterms:created xsi:type="dcterms:W3CDTF">2024-06-20T16:27:19Z</dcterms:created>
  <dcterms:modified xsi:type="dcterms:W3CDTF">2025-06-25T21:19:26Z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0x010100ACC2ACFA87F550418D225E071F542ADA</vt:lpwstr>
  </property>
</Properties>
</file>