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57" r:id="rId2"/>
    <p:sldId id="302" r:id="rId3"/>
    <p:sldId id="297" r:id="rId4"/>
    <p:sldId id="299" r:id="rId5"/>
    <p:sldId id="309" r:id="rId6"/>
    <p:sldId id="278" r:id="rId7"/>
    <p:sldId id="292" r:id="rId8"/>
    <p:sldId id="304" r:id="rId9"/>
    <p:sldId id="305" r:id="rId10"/>
    <p:sldId id="306" r:id="rId11"/>
    <p:sldId id="307" r:id="rId12"/>
    <p:sldId id="308" r:id="rId13"/>
    <p:sldId id="265"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83" autoAdjust="0"/>
    <p:restoredTop sz="79044" autoAdjust="0"/>
  </p:normalViewPr>
  <p:slideViewPr>
    <p:cSldViewPr snapToGrid="0">
      <p:cViewPr varScale="1">
        <p:scale>
          <a:sx n="88" d="100"/>
          <a:sy n="88" d="100"/>
        </p:scale>
        <p:origin x="1218" y="9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E5B0DBF-B47B-4DF5-BD79-EB117A4553A3}" type="datetimeFigureOut">
              <a:rPr lang="en-US" smtClean="0"/>
              <a:t>6/28/2025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2447D11-ED70-41CD-935C-05257C1752C3}" type="slidenum">
              <a:rPr lang="en-US" smtClean="0"/>
              <a:t>‹#›</a:t>
            </a:fld>
            <a:endParaRPr lang="en-US"/>
          </a:p>
        </p:txBody>
      </p:sp>
    </p:spTree>
    <p:extLst>
      <p:ext uri="{BB962C8B-B14F-4D97-AF65-F5344CB8AC3E}">
        <p14:creationId xmlns:p14="http://schemas.microsoft.com/office/powerpoint/2010/main" val="3402904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94E9C32-ACD7-47BF-A448-F080915487A5}" type="datetimeFigureOut">
              <a:rPr lang="en-US" smtClean="0"/>
              <a:t>6/28/2025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BD94ED-C1FC-4DF6-A95B-73CE1617F055}" type="slidenum">
              <a:rPr lang="en-US" smtClean="0"/>
              <a:t>‹#›</a:t>
            </a:fld>
            <a:endParaRPr lang="en-US"/>
          </a:p>
        </p:txBody>
      </p:sp>
    </p:spTree>
    <p:extLst>
      <p:ext uri="{BB962C8B-B14F-4D97-AF65-F5344CB8AC3E}">
        <p14:creationId xmlns:p14="http://schemas.microsoft.com/office/powerpoint/2010/main" val="4229219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baseline="0" dirty="0"/>
          </a:p>
        </p:txBody>
      </p:sp>
      <p:sp>
        <p:nvSpPr>
          <p:cNvPr id="4" name="Slide Number Placeholder 3"/>
          <p:cNvSpPr>
            <a:spLocks noGrp="1"/>
          </p:cNvSpPr>
          <p:nvPr>
            <p:ph type="sldNum" sz="quarter" idx="10"/>
          </p:nvPr>
        </p:nvSpPr>
        <p:spPr/>
        <p:txBody>
          <a:bodyPr/>
          <a:lstStyle/>
          <a:p>
            <a:fld id="{A04B3822-3726-423B-96A9-7D09B243B234}" type="slidenum">
              <a:rPr lang="en-US" smtClean="0"/>
              <a:pPr/>
              <a:t>1</a:t>
            </a:fld>
            <a:endParaRPr lang="en-US" dirty="0"/>
          </a:p>
        </p:txBody>
      </p:sp>
    </p:spTree>
    <p:extLst>
      <p:ext uri="{BB962C8B-B14F-4D97-AF65-F5344CB8AC3E}">
        <p14:creationId xmlns:p14="http://schemas.microsoft.com/office/powerpoint/2010/main" val="1599264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a:extLst>
              <a:ext uri="{FF2B5EF4-FFF2-40B4-BE49-F238E27FC236}">
                <a16:creationId xmlns:a16="http://schemas.microsoft.com/office/drawing/2014/main" id="{1D8D8106-B835-4A09-DE8D-EE1D7238BB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2 Marcador de notas">
            <a:extLst>
              <a:ext uri="{FF2B5EF4-FFF2-40B4-BE49-F238E27FC236}">
                <a16:creationId xmlns:a16="http://schemas.microsoft.com/office/drawing/2014/main" id="{1513718C-14DA-4450-172F-0289E567F5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s-419" dirty="0"/>
          </a:p>
        </p:txBody>
      </p:sp>
      <p:sp>
        <p:nvSpPr>
          <p:cNvPr id="21508" name="3 Marcador de número de diapositiva">
            <a:extLst>
              <a:ext uri="{FF2B5EF4-FFF2-40B4-BE49-F238E27FC236}">
                <a16:creationId xmlns:a16="http://schemas.microsoft.com/office/drawing/2014/main" id="{51EC013A-B819-3A01-BFAA-39F99ED569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C61B21A-944C-5D43-A84D-35A4C32C10DA}" type="slidenum">
              <a:rPr lang="en-US" altLang="es-419"/>
              <a:pPr/>
              <a:t>2</a:t>
            </a:fld>
            <a:endParaRPr lang="en-US" altLang="es-419"/>
          </a:p>
        </p:txBody>
      </p:sp>
    </p:spTree>
    <p:extLst>
      <p:ext uri="{BB962C8B-B14F-4D97-AF65-F5344CB8AC3E}">
        <p14:creationId xmlns:p14="http://schemas.microsoft.com/office/powerpoint/2010/main" val="781570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BD94ED-C1FC-4DF6-A95B-73CE1617F055}" type="slidenum">
              <a:rPr lang="en-US" smtClean="0"/>
              <a:t>3</a:t>
            </a:fld>
            <a:endParaRPr lang="en-US"/>
          </a:p>
        </p:txBody>
      </p:sp>
    </p:spTree>
    <p:extLst>
      <p:ext uri="{BB962C8B-B14F-4D97-AF65-F5344CB8AC3E}">
        <p14:creationId xmlns:p14="http://schemas.microsoft.com/office/powerpoint/2010/main" val="927050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Marcador de imagen de diapositiva"/>
          <p:cNvSpPr>
            <a:spLocks noGrp="1" noRot="1" noChangeAspect="1" noTextEdit="1"/>
          </p:cNvSpPr>
          <p:nvPr>
            <p:ph type="sldImg"/>
          </p:nvPr>
        </p:nvSpPr>
        <p:spPr>
          <a:ln/>
        </p:spPr>
      </p:sp>
      <p:sp>
        <p:nvSpPr>
          <p:cNvPr id="3072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072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8527AA64-DC01-45D4-A4F6-575538719674}" type="slidenum">
              <a:rPr lang="en-US" smtClean="0"/>
              <a:pPr eaLnBrk="1" hangingPunct="1"/>
              <a:t>4</a:t>
            </a:fld>
            <a:endParaRPr lang="en-US"/>
          </a:p>
        </p:txBody>
      </p:sp>
    </p:spTree>
    <p:extLst>
      <p:ext uri="{BB962C8B-B14F-4D97-AF65-F5344CB8AC3E}">
        <p14:creationId xmlns:p14="http://schemas.microsoft.com/office/powerpoint/2010/main" val="3037028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FEBD94ED-C1FC-4DF6-A95B-73CE1617F055}" type="slidenum">
              <a:rPr lang="en-US" smtClean="0"/>
              <a:t>5</a:t>
            </a:fld>
            <a:endParaRPr lang="en-US"/>
          </a:p>
        </p:txBody>
      </p:sp>
    </p:spTree>
    <p:extLst>
      <p:ext uri="{BB962C8B-B14F-4D97-AF65-F5344CB8AC3E}">
        <p14:creationId xmlns:p14="http://schemas.microsoft.com/office/powerpoint/2010/main" val="4028339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FEBD94ED-C1FC-4DF6-A95B-73CE1617F055}" type="slidenum">
              <a:rPr lang="en-US" smtClean="0"/>
              <a:t>6</a:t>
            </a:fld>
            <a:endParaRPr lang="en-US"/>
          </a:p>
        </p:txBody>
      </p:sp>
    </p:spTree>
    <p:extLst>
      <p:ext uri="{BB962C8B-B14F-4D97-AF65-F5344CB8AC3E}">
        <p14:creationId xmlns:p14="http://schemas.microsoft.com/office/powerpoint/2010/main" val="3280661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 </a:t>
            </a:r>
          </a:p>
        </p:txBody>
      </p:sp>
      <p:sp>
        <p:nvSpPr>
          <p:cNvPr id="4" name="Slide Number Placeholder 3"/>
          <p:cNvSpPr>
            <a:spLocks noGrp="1"/>
          </p:cNvSpPr>
          <p:nvPr>
            <p:ph type="sldNum" sz="quarter" idx="10"/>
          </p:nvPr>
        </p:nvSpPr>
        <p:spPr/>
        <p:txBody>
          <a:bodyPr/>
          <a:lstStyle/>
          <a:p>
            <a:fld id="{A04B3822-3726-423B-96A9-7D09B243B234}" type="slidenum">
              <a:rPr lang="en-US" smtClean="0"/>
              <a:pPr/>
              <a:t>9</a:t>
            </a:fld>
            <a:endParaRPr lang="en-US"/>
          </a:p>
        </p:txBody>
      </p:sp>
    </p:spTree>
    <p:extLst>
      <p:ext uri="{BB962C8B-B14F-4D97-AF65-F5344CB8AC3E}">
        <p14:creationId xmlns:p14="http://schemas.microsoft.com/office/powerpoint/2010/main" val="940095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 </a:t>
            </a:r>
          </a:p>
        </p:txBody>
      </p:sp>
      <p:sp>
        <p:nvSpPr>
          <p:cNvPr id="4" name="Slide Number Placeholder 3"/>
          <p:cNvSpPr>
            <a:spLocks noGrp="1"/>
          </p:cNvSpPr>
          <p:nvPr>
            <p:ph type="sldNum" sz="quarter" idx="10"/>
          </p:nvPr>
        </p:nvSpPr>
        <p:spPr/>
        <p:txBody>
          <a:bodyPr/>
          <a:lstStyle/>
          <a:p>
            <a:fld id="{A04B3822-3726-423B-96A9-7D09B243B234}" type="slidenum">
              <a:rPr lang="en-US" smtClean="0"/>
              <a:pPr/>
              <a:t>10</a:t>
            </a:fld>
            <a:endParaRPr lang="en-US"/>
          </a:p>
        </p:txBody>
      </p:sp>
    </p:spTree>
    <p:extLst>
      <p:ext uri="{BB962C8B-B14F-4D97-AF65-F5344CB8AC3E}">
        <p14:creationId xmlns:p14="http://schemas.microsoft.com/office/powerpoint/2010/main" val="1338115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 </a:t>
            </a:r>
          </a:p>
        </p:txBody>
      </p:sp>
      <p:sp>
        <p:nvSpPr>
          <p:cNvPr id="4" name="Slide Number Placeholder 3"/>
          <p:cNvSpPr>
            <a:spLocks noGrp="1"/>
          </p:cNvSpPr>
          <p:nvPr>
            <p:ph type="sldNum" sz="quarter" idx="10"/>
          </p:nvPr>
        </p:nvSpPr>
        <p:spPr/>
        <p:txBody>
          <a:bodyPr/>
          <a:lstStyle/>
          <a:p>
            <a:fld id="{A04B3822-3726-423B-96A9-7D09B243B234}" type="slidenum">
              <a:rPr lang="en-US" smtClean="0"/>
              <a:pPr/>
              <a:t>11</a:t>
            </a:fld>
            <a:endParaRPr lang="en-US"/>
          </a:p>
        </p:txBody>
      </p:sp>
    </p:spTree>
    <p:extLst>
      <p:ext uri="{BB962C8B-B14F-4D97-AF65-F5344CB8AC3E}">
        <p14:creationId xmlns:p14="http://schemas.microsoft.com/office/powerpoint/2010/main" val="286044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793429-E363-4025-B5B8-FB4BFEB8D4E4}" type="datetimeFigureOut">
              <a:rPr lang="en-US" smtClean="0"/>
              <a:t>6/28/2025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BDC74-5D12-4347-BBE7-4D0EA0EF4709}" type="slidenum">
              <a:rPr lang="en-US" smtClean="0"/>
              <a:t>‹#›</a:t>
            </a:fld>
            <a:endParaRPr lang="en-US"/>
          </a:p>
        </p:txBody>
      </p:sp>
    </p:spTree>
    <p:extLst>
      <p:ext uri="{BB962C8B-B14F-4D97-AF65-F5344CB8AC3E}">
        <p14:creationId xmlns:p14="http://schemas.microsoft.com/office/powerpoint/2010/main" val="3390175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793429-E363-4025-B5B8-FB4BFEB8D4E4}" type="datetimeFigureOut">
              <a:rPr lang="en-US" smtClean="0"/>
              <a:t>6/28/2025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BDC74-5D12-4347-BBE7-4D0EA0EF4709}" type="slidenum">
              <a:rPr lang="en-US" smtClean="0"/>
              <a:t>‹#›</a:t>
            </a:fld>
            <a:endParaRPr lang="en-US"/>
          </a:p>
        </p:txBody>
      </p:sp>
    </p:spTree>
    <p:extLst>
      <p:ext uri="{BB962C8B-B14F-4D97-AF65-F5344CB8AC3E}">
        <p14:creationId xmlns:p14="http://schemas.microsoft.com/office/powerpoint/2010/main" val="3891106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793429-E363-4025-B5B8-FB4BFEB8D4E4}" type="datetimeFigureOut">
              <a:rPr lang="en-US" smtClean="0"/>
              <a:t>6/28/2025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BDC74-5D12-4347-BBE7-4D0EA0EF4709}" type="slidenum">
              <a:rPr lang="en-US" smtClean="0"/>
              <a:t>‹#›</a:t>
            </a:fld>
            <a:endParaRPr lang="en-US"/>
          </a:p>
        </p:txBody>
      </p:sp>
    </p:spTree>
    <p:extLst>
      <p:ext uri="{BB962C8B-B14F-4D97-AF65-F5344CB8AC3E}">
        <p14:creationId xmlns:p14="http://schemas.microsoft.com/office/powerpoint/2010/main" val="1318708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793429-E363-4025-B5B8-FB4BFEB8D4E4}" type="datetimeFigureOut">
              <a:rPr lang="en-US" smtClean="0"/>
              <a:t>6/28/2025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BDC74-5D12-4347-BBE7-4D0EA0EF4709}" type="slidenum">
              <a:rPr lang="en-US" smtClean="0"/>
              <a:t>‹#›</a:t>
            </a:fld>
            <a:endParaRPr lang="en-US"/>
          </a:p>
        </p:txBody>
      </p:sp>
    </p:spTree>
    <p:extLst>
      <p:ext uri="{BB962C8B-B14F-4D97-AF65-F5344CB8AC3E}">
        <p14:creationId xmlns:p14="http://schemas.microsoft.com/office/powerpoint/2010/main" val="62691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793429-E363-4025-B5B8-FB4BFEB8D4E4}" type="datetimeFigureOut">
              <a:rPr lang="en-US" smtClean="0"/>
              <a:t>6/28/2025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BDC74-5D12-4347-BBE7-4D0EA0EF4709}" type="slidenum">
              <a:rPr lang="en-US" smtClean="0"/>
              <a:t>‹#›</a:t>
            </a:fld>
            <a:endParaRPr lang="en-US"/>
          </a:p>
        </p:txBody>
      </p:sp>
    </p:spTree>
    <p:extLst>
      <p:ext uri="{BB962C8B-B14F-4D97-AF65-F5344CB8AC3E}">
        <p14:creationId xmlns:p14="http://schemas.microsoft.com/office/powerpoint/2010/main" val="1537917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793429-E363-4025-B5B8-FB4BFEB8D4E4}" type="datetimeFigureOut">
              <a:rPr lang="en-US" smtClean="0"/>
              <a:t>6/28/2025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BDC74-5D12-4347-BBE7-4D0EA0EF4709}" type="slidenum">
              <a:rPr lang="en-US" smtClean="0"/>
              <a:t>‹#›</a:t>
            </a:fld>
            <a:endParaRPr lang="en-US"/>
          </a:p>
        </p:txBody>
      </p:sp>
    </p:spTree>
    <p:extLst>
      <p:ext uri="{BB962C8B-B14F-4D97-AF65-F5344CB8AC3E}">
        <p14:creationId xmlns:p14="http://schemas.microsoft.com/office/powerpoint/2010/main" val="707866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793429-E363-4025-B5B8-FB4BFEB8D4E4}" type="datetimeFigureOut">
              <a:rPr lang="en-US" smtClean="0"/>
              <a:t>6/28/2025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DBDC74-5D12-4347-BBE7-4D0EA0EF4709}" type="slidenum">
              <a:rPr lang="en-US" smtClean="0"/>
              <a:t>‹#›</a:t>
            </a:fld>
            <a:endParaRPr lang="en-US"/>
          </a:p>
        </p:txBody>
      </p:sp>
    </p:spTree>
    <p:extLst>
      <p:ext uri="{BB962C8B-B14F-4D97-AF65-F5344CB8AC3E}">
        <p14:creationId xmlns:p14="http://schemas.microsoft.com/office/powerpoint/2010/main" val="2429079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793429-E363-4025-B5B8-FB4BFEB8D4E4}" type="datetimeFigureOut">
              <a:rPr lang="en-US" smtClean="0"/>
              <a:t>6/28/2025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DBDC74-5D12-4347-BBE7-4D0EA0EF4709}" type="slidenum">
              <a:rPr lang="en-US" smtClean="0"/>
              <a:t>‹#›</a:t>
            </a:fld>
            <a:endParaRPr lang="en-US"/>
          </a:p>
        </p:txBody>
      </p:sp>
    </p:spTree>
    <p:extLst>
      <p:ext uri="{BB962C8B-B14F-4D97-AF65-F5344CB8AC3E}">
        <p14:creationId xmlns:p14="http://schemas.microsoft.com/office/powerpoint/2010/main" val="270446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793429-E363-4025-B5B8-FB4BFEB8D4E4}" type="datetimeFigureOut">
              <a:rPr lang="en-US" smtClean="0"/>
              <a:t>6/28/2025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DBDC74-5D12-4347-BBE7-4D0EA0EF4709}" type="slidenum">
              <a:rPr lang="en-US" smtClean="0"/>
              <a:t>‹#›</a:t>
            </a:fld>
            <a:endParaRPr lang="en-US"/>
          </a:p>
        </p:txBody>
      </p:sp>
    </p:spTree>
    <p:extLst>
      <p:ext uri="{BB962C8B-B14F-4D97-AF65-F5344CB8AC3E}">
        <p14:creationId xmlns:p14="http://schemas.microsoft.com/office/powerpoint/2010/main" val="2287403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793429-E363-4025-B5B8-FB4BFEB8D4E4}" type="datetimeFigureOut">
              <a:rPr lang="en-US" smtClean="0"/>
              <a:t>6/28/2025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BDC74-5D12-4347-BBE7-4D0EA0EF4709}" type="slidenum">
              <a:rPr lang="en-US" smtClean="0"/>
              <a:t>‹#›</a:t>
            </a:fld>
            <a:endParaRPr lang="en-US"/>
          </a:p>
        </p:txBody>
      </p:sp>
    </p:spTree>
    <p:extLst>
      <p:ext uri="{BB962C8B-B14F-4D97-AF65-F5344CB8AC3E}">
        <p14:creationId xmlns:p14="http://schemas.microsoft.com/office/powerpoint/2010/main" val="3695807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793429-E363-4025-B5B8-FB4BFEB8D4E4}" type="datetimeFigureOut">
              <a:rPr lang="en-US" smtClean="0"/>
              <a:t>6/28/2025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BDC74-5D12-4347-BBE7-4D0EA0EF4709}" type="slidenum">
              <a:rPr lang="en-US" smtClean="0"/>
              <a:t>‹#›</a:t>
            </a:fld>
            <a:endParaRPr lang="en-US"/>
          </a:p>
        </p:txBody>
      </p:sp>
    </p:spTree>
    <p:extLst>
      <p:ext uri="{BB962C8B-B14F-4D97-AF65-F5344CB8AC3E}">
        <p14:creationId xmlns:p14="http://schemas.microsoft.com/office/powerpoint/2010/main" val="2066330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793429-E363-4025-B5B8-FB4BFEB8D4E4}" type="datetimeFigureOut">
              <a:rPr lang="en-US" smtClean="0"/>
              <a:t>6/28/2025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BDC74-5D12-4347-BBE7-4D0EA0EF4709}" type="slidenum">
              <a:rPr lang="en-US" smtClean="0"/>
              <a:t>‹#›</a:t>
            </a:fld>
            <a:endParaRPr lang="en-US"/>
          </a:p>
        </p:txBody>
      </p:sp>
    </p:spTree>
    <p:extLst>
      <p:ext uri="{BB962C8B-B14F-4D97-AF65-F5344CB8AC3E}">
        <p14:creationId xmlns:p14="http://schemas.microsoft.com/office/powerpoint/2010/main" val="3226433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em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png"/><Relationship Id="rId3" Type="http://schemas.openxmlformats.org/officeDocument/2006/relationships/image" Target="../media/image2.emf"/><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8.xml"/><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emf"/><Relationship Id="rId5" Type="http://schemas.openxmlformats.org/officeDocument/2006/relationships/image" Target="../media/image3.jpeg"/><Relationship Id="rId15" Type="http://schemas.openxmlformats.org/officeDocument/2006/relationships/image" Target="../media/image39.emf"/><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jpeg"/><Relationship Id="rId1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emf"/><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3.emf"/><Relationship Id="rId7" Type="http://schemas.openxmlformats.org/officeDocument/2006/relationships/image" Target="../media/image15.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1.png"/><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emf"/><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hyperlink" Target="https://www.protectedplanet.net/en"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habitats.oceanplus.org/" TargetMode="External"/><Relationship Id="rId5" Type="http://schemas.openxmlformats.org/officeDocument/2006/relationships/image" Target="../media/image2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26.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alvarezaleman\Documents\ANMARI DATOS\Anmari Alvarez\manatee\Educacion ambiental\Candelario 2017\Punta Frances. Photo Credit CIM-UHe (2).jpg">
            <a:extLst>
              <a:ext uri="{FF2B5EF4-FFF2-40B4-BE49-F238E27FC236}">
                <a16:creationId xmlns:a16="http://schemas.microsoft.com/office/drawing/2014/main" id="{33FE6C46-0001-4AE8-8B04-7459DB5ED4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0049" b="7230"/>
          <a:stretch>
            <a:fillRect/>
          </a:stretch>
        </p:blipFill>
        <p:spPr bwMode="auto">
          <a:xfrm>
            <a:off x="0" y="21107"/>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8">
            <a:extLst>
              <a:ext uri="{FF2B5EF4-FFF2-40B4-BE49-F238E27FC236}">
                <a16:creationId xmlns:a16="http://schemas.microsoft.com/office/drawing/2014/main" id="{C1F103E4-7B43-49A2-8B29-7971BF797CC7}"/>
              </a:ext>
            </a:extLst>
          </p:cNvPr>
          <p:cNvSpPr>
            <a:spLocks noGrp="1" noRot="1" noChangeAspect="1" noMove="1" noResize="1" noEditPoints="1" noAdjustHandles="1" noChangeArrowheads="1" noChangeShapeType="1" noTextEdit="1"/>
          </p:cNvSpPr>
          <p:nvPr/>
        </p:nvSpPr>
        <p:spPr>
          <a:xfrm>
            <a:off x="1524000" y="4847035"/>
            <a:ext cx="9144000" cy="55245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cxnSp>
        <p:nvCxnSpPr>
          <p:cNvPr id="21" name="Straight Connector 20">
            <a:extLst>
              <a:ext uri="{FF2B5EF4-FFF2-40B4-BE49-F238E27FC236}">
                <a16:creationId xmlns:a16="http://schemas.microsoft.com/office/drawing/2014/main" id="{B187E60C-D86A-4AA5-A739-FC8ACC537EDC}"/>
              </a:ext>
            </a:extLst>
          </p:cNvPr>
          <p:cNvCxnSpPr>
            <a:cxnSpLocks noGrp="1" noRot="1" noChangeAspect="1" noMove="1" noResize="1" noEditPoints="1" noAdjustHandles="1" noChangeArrowheads="1" noChangeShapeType="1"/>
          </p:cNvCxnSpPr>
          <p:nvPr/>
        </p:nvCxnSpPr>
        <p:spPr>
          <a:xfrm>
            <a:off x="1524000" y="4788694"/>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8F6F7AD-358E-4BB3-9C67-4BD19267662C}"/>
              </a:ext>
            </a:extLst>
          </p:cNvPr>
          <p:cNvCxnSpPr>
            <a:cxnSpLocks noGrp="1" noRot="1" noChangeAspect="1" noMove="1" noResize="1" noEditPoints="1" noAdjustHandles="1" noChangeArrowheads="1" noChangeShapeType="1"/>
          </p:cNvCxnSpPr>
          <p:nvPr/>
        </p:nvCxnSpPr>
        <p:spPr>
          <a:xfrm>
            <a:off x="1524000" y="5457825"/>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8BE26EA-2531-4899-886F-AF189443F378}"/>
              </a:ext>
            </a:extLst>
          </p:cNvPr>
          <p:cNvPicPr>
            <a:picLocks noChangeAspect="1"/>
          </p:cNvPicPr>
          <p:nvPr/>
        </p:nvPicPr>
        <p:blipFill>
          <a:blip r:embed="rId4"/>
          <a:stretch>
            <a:fillRect/>
          </a:stretch>
        </p:blipFill>
        <p:spPr>
          <a:xfrm>
            <a:off x="-2069" y="0"/>
            <a:ext cx="1143000" cy="6858000"/>
          </a:xfrm>
          <a:prstGeom prst="rect">
            <a:avLst/>
          </a:prstGeom>
        </p:spPr>
      </p:pic>
      <p:sp>
        <p:nvSpPr>
          <p:cNvPr id="4" name="TextBox 3">
            <a:extLst>
              <a:ext uri="{FF2B5EF4-FFF2-40B4-BE49-F238E27FC236}">
                <a16:creationId xmlns:a16="http://schemas.microsoft.com/office/drawing/2014/main" id="{6C675340-1973-4552-A4DC-EF171D9E822A}"/>
              </a:ext>
            </a:extLst>
          </p:cNvPr>
          <p:cNvSpPr txBox="1"/>
          <p:nvPr/>
        </p:nvSpPr>
        <p:spPr>
          <a:xfrm>
            <a:off x="1891903" y="4916373"/>
            <a:ext cx="8408194" cy="559594"/>
          </a:xfrm>
          <a:prstGeom prst="rect">
            <a:avLst/>
          </a:prstGeom>
        </p:spPr>
        <p:txBody>
          <a:bodyPr anchor="ctr">
            <a:normAutofit fontScale="32500" lnSpcReduction="20000"/>
          </a:bodyPr>
          <a:lstStyle/>
          <a:p>
            <a:pPr algn="ctr">
              <a:lnSpc>
                <a:spcPct val="90000"/>
              </a:lnSpc>
              <a:spcAft>
                <a:spcPts val="450"/>
              </a:spcAft>
              <a:defRPr/>
            </a:pPr>
            <a:r>
              <a:rPr lang="en-US" sz="6000" b="1" dirty="0">
                <a:solidFill>
                  <a:schemeClr val="accent1"/>
                </a:solidFill>
                <a:latin typeface="Century Gothic"/>
                <a:cs typeface="Century Gothic"/>
              </a:rPr>
              <a:t>"Manatees of the Wider Caribbean: Building a Regional Alliance for Conservation"</a:t>
            </a:r>
            <a:endParaRPr lang="en-US" sz="2700" dirty="0">
              <a:solidFill>
                <a:schemeClr val="tx1">
                  <a:lumMod val="85000"/>
                  <a:lumOff val="15000"/>
                </a:schemeClr>
              </a:solidFill>
              <a:latin typeface="+mj-lt"/>
              <a:ea typeface="+mj-ea"/>
              <a:cs typeface="+mj-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533" y="478307"/>
            <a:ext cx="902959" cy="902959"/>
          </a:xfrm>
          <a:prstGeom prst="rect">
            <a:avLst/>
          </a:prstGeom>
        </p:spPr>
      </p:pic>
      <p:pic>
        <p:nvPicPr>
          <p:cNvPr id="13" name="Picture 2" descr="Image preview">
            <a:extLst>
              <a:ext uri="{FF2B5EF4-FFF2-40B4-BE49-F238E27FC236}">
                <a16:creationId xmlns:a16="http://schemas.microsoft.com/office/drawing/2014/main" id="{4B39599B-7ED0-44E8-ABB5-555F54A994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9019" y="503570"/>
            <a:ext cx="1079264" cy="8339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00405" y="5807458"/>
            <a:ext cx="5787931" cy="923330"/>
          </a:xfrm>
          <a:prstGeom prst="rect">
            <a:avLst/>
          </a:prstGeom>
          <a:noFill/>
        </p:spPr>
        <p:txBody>
          <a:bodyPr wrap="square" rtlCol="0">
            <a:spAutoFit/>
          </a:bodyPr>
          <a:lstStyle/>
          <a:p>
            <a:pPr algn="ctr"/>
            <a:r>
              <a:rPr lang="en-US" b="1" i="1" dirty="0">
                <a:solidFill>
                  <a:schemeClr val="bg1"/>
                </a:solidFill>
              </a:rPr>
              <a:t>Anmari Alvarez-Aleman</a:t>
            </a:r>
          </a:p>
          <a:p>
            <a:pPr algn="ctr" fontAlgn="base"/>
            <a:r>
              <a:rPr lang="en-US" b="1" i="1" dirty="0">
                <a:solidFill>
                  <a:schemeClr val="bg1"/>
                </a:solidFill>
              </a:rPr>
              <a:t>Caribbean Research Director, Clearwater Marine Aquarium</a:t>
            </a:r>
          </a:p>
          <a:p>
            <a:pPr algn="ctr" fontAlgn="base"/>
            <a:r>
              <a:rPr lang="en-US" b="1" i="1" dirty="0">
                <a:solidFill>
                  <a:schemeClr val="bg1"/>
                </a:solidFill>
              </a:rPr>
              <a:t>Co-Chair </a:t>
            </a:r>
            <a:r>
              <a:rPr lang="en-US" b="1" i="1" dirty="0" err="1">
                <a:solidFill>
                  <a:schemeClr val="bg1"/>
                </a:solidFill>
              </a:rPr>
              <a:t>Sirenia</a:t>
            </a:r>
            <a:r>
              <a:rPr lang="en-US" b="1" i="1" dirty="0">
                <a:solidFill>
                  <a:schemeClr val="bg1"/>
                </a:solidFill>
              </a:rPr>
              <a:t> Specialist Group, SSC/IUCN</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9019" y="5399485"/>
            <a:ext cx="2616772" cy="1319590"/>
          </a:xfrm>
          <a:prstGeom prst="rect">
            <a:avLst/>
          </a:prstGeom>
        </p:spPr>
      </p:pic>
      <p:sp>
        <p:nvSpPr>
          <p:cNvPr id="7" name="Rectangle 2"/>
          <p:cNvSpPr>
            <a:spLocks noChangeArrowheads="1"/>
          </p:cNvSpPr>
          <p:nvPr/>
        </p:nvSpPr>
        <p:spPr bwMode="auto">
          <a:xfrm>
            <a:off x="0" y="2110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p:cNvPicPr>
            <a:picLocks noChangeAspect="1"/>
          </p:cNvPicPr>
          <p:nvPr/>
        </p:nvPicPr>
        <p:blipFill>
          <a:blip r:embed="rId8"/>
          <a:stretch>
            <a:fillRect/>
          </a:stretch>
        </p:blipFill>
        <p:spPr>
          <a:xfrm>
            <a:off x="2893073" y="459014"/>
            <a:ext cx="1269916" cy="922252"/>
          </a:xfrm>
          <a:prstGeom prst="rect">
            <a:avLst/>
          </a:prstGeom>
        </p:spPr>
      </p:pic>
      <p:sp>
        <p:nvSpPr>
          <p:cNvPr id="9" name="Rectangle 8"/>
          <p:cNvSpPr/>
          <p:nvPr/>
        </p:nvSpPr>
        <p:spPr>
          <a:xfrm>
            <a:off x="5900405" y="212386"/>
            <a:ext cx="6096000" cy="1231106"/>
          </a:xfrm>
          <a:prstGeom prst="rect">
            <a:avLst/>
          </a:prstGeom>
        </p:spPr>
        <p:txBody>
          <a:bodyPr>
            <a:spAutoFit/>
          </a:bodyPr>
          <a:lstStyle/>
          <a:p>
            <a:pPr algn="just"/>
            <a:r>
              <a:rPr lang="en-US" sz="2000" i="1" dirty="0">
                <a:solidFill>
                  <a:schemeClr val="bg1"/>
                </a:solidFill>
              </a:rPr>
              <a:t> </a:t>
            </a:r>
            <a:r>
              <a:rPr lang="en-US" i="1" dirty="0">
                <a:solidFill>
                  <a:schemeClr val="bg1"/>
                </a:solidFill>
              </a:rPr>
              <a:t>Eleventh Meeting of the Scientific and Technical Advisory Committee (STAC) of the Protocol Concerning Specially Protected Areas and Wildlife (SPAW) in the Wider Caribbean Region </a:t>
            </a:r>
          </a:p>
        </p:txBody>
      </p:sp>
      <p:pic>
        <p:nvPicPr>
          <p:cNvPr id="15" name="Image 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7779" y="392167"/>
            <a:ext cx="903539" cy="1137466"/>
          </a:xfrm>
          <a:prstGeom prst="rect">
            <a:avLst/>
          </a:prstGeom>
          <a:noFill/>
          <a:ln>
            <a:noFill/>
          </a:ln>
        </p:spPr>
      </p:pic>
    </p:spTree>
    <p:extLst>
      <p:ext uri="{BB962C8B-B14F-4D97-AF65-F5344CB8AC3E}">
        <p14:creationId xmlns:p14="http://schemas.microsoft.com/office/powerpoint/2010/main" val="1594602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E26EA-2531-4899-886F-AF189443F378}"/>
              </a:ext>
            </a:extLst>
          </p:cNvPr>
          <p:cNvPicPr>
            <a:picLocks noChangeAspect="1"/>
          </p:cNvPicPr>
          <p:nvPr/>
        </p:nvPicPr>
        <p:blipFill>
          <a:blip r:embed="rId3"/>
          <a:stretch>
            <a:fillRect/>
          </a:stretch>
        </p:blipFill>
        <p:spPr>
          <a:xfrm>
            <a:off x="0" y="0"/>
            <a:ext cx="838201" cy="6858000"/>
          </a:xfrm>
          <a:prstGeom prst="rect">
            <a:avLst/>
          </a:prstGeom>
        </p:spPr>
      </p:pic>
      <p:cxnSp>
        <p:nvCxnSpPr>
          <p:cNvPr id="5" name="Straight Connector 4">
            <a:extLst>
              <a:ext uri="{FF2B5EF4-FFF2-40B4-BE49-F238E27FC236}">
                <a16:creationId xmlns:a16="http://schemas.microsoft.com/office/drawing/2014/main" id="{E5C70E37-5E5E-27BC-105C-B03ECD7B67FA}"/>
              </a:ext>
            </a:extLst>
          </p:cNvPr>
          <p:cNvCxnSpPr/>
          <p:nvPr/>
        </p:nvCxnSpPr>
        <p:spPr>
          <a:xfrm flipV="1">
            <a:off x="2667000" y="814039"/>
            <a:ext cx="9153293" cy="24161"/>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5" y="87977"/>
            <a:ext cx="1527796" cy="770440"/>
          </a:xfrm>
          <a:prstGeom prst="rect">
            <a:avLst/>
          </a:prstGeom>
        </p:spPr>
      </p:pic>
      <p:sp>
        <p:nvSpPr>
          <p:cNvPr id="15" name="Title 2">
            <a:extLst>
              <a:ext uri="{FF2B5EF4-FFF2-40B4-BE49-F238E27FC236}">
                <a16:creationId xmlns:a16="http://schemas.microsoft.com/office/drawing/2014/main" id="{152E5BA5-5156-41F5-862B-A97125F25DF5}"/>
              </a:ext>
            </a:extLst>
          </p:cNvPr>
          <p:cNvSpPr txBox="1">
            <a:spLocks/>
          </p:cNvSpPr>
          <p:nvPr/>
        </p:nvSpPr>
        <p:spPr>
          <a:xfrm>
            <a:off x="4658017" y="203171"/>
            <a:ext cx="6638926" cy="4165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b="1" dirty="0">
                <a:solidFill>
                  <a:schemeClr val="tx2"/>
                </a:solidFill>
                <a:latin typeface="Century Gothic" panose="020B0502020202020204" pitchFamily="34" charset="0"/>
                <a:cs typeface="Arial" panose="020B0604020202020204" pitchFamily="34" charset="0"/>
              </a:rPr>
              <a:t>Wider Caribbean Manatee Alliance</a:t>
            </a:r>
            <a:endParaRPr lang="es-419" sz="2800" dirty="0"/>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7576" y="928925"/>
            <a:ext cx="994482" cy="994482"/>
          </a:xfrm>
          <a:prstGeom prst="rect">
            <a:avLst/>
          </a:prstGeom>
        </p:spPr>
      </p:pic>
      <p:pic>
        <p:nvPicPr>
          <p:cNvPr id="19" name="Picture 18" descr="Image preview">
            <a:extLst>
              <a:ext uri="{FF2B5EF4-FFF2-40B4-BE49-F238E27FC236}">
                <a16:creationId xmlns:a16="http://schemas.microsoft.com/office/drawing/2014/main" id="{4B39599B-7ED0-44E8-ABB5-555F54A994D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6370" y="1015812"/>
            <a:ext cx="1218846" cy="902959"/>
          </a:xfrm>
          <a:prstGeom prst="rect">
            <a:avLst/>
          </a:prstGeom>
          <a:noFill/>
        </p:spPr>
      </p:pic>
      <p:sp>
        <p:nvSpPr>
          <p:cNvPr id="20" name="TextBox 19"/>
          <p:cNvSpPr txBox="1"/>
          <p:nvPr/>
        </p:nvSpPr>
        <p:spPr>
          <a:xfrm>
            <a:off x="386604" y="1032489"/>
            <a:ext cx="2994548" cy="1015663"/>
          </a:xfrm>
          <a:prstGeom prst="rect">
            <a:avLst/>
          </a:prstGeom>
          <a:noFill/>
        </p:spPr>
        <p:txBody>
          <a:bodyPr wrap="square" rtlCol="0">
            <a:spAutoFit/>
          </a:bodyPr>
          <a:lstStyle/>
          <a:p>
            <a:pPr lvl="0"/>
            <a:r>
              <a:rPr lang="en-US" sz="1500" b="1" dirty="0"/>
              <a:t>February 2025-</a:t>
            </a:r>
          </a:p>
          <a:p>
            <a:pPr lvl="0"/>
            <a:r>
              <a:rPr lang="en-US" sz="1500" b="1" dirty="0"/>
              <a:t>Regional workshop: </a:t>
            </a:r>
            <a:r>
              <a:rPr lang="en-US" sz="1500" b="1" i="1" dirty="0"/>
              <a:t>"Manatees of the Wider Caribbean: Building a Regional Alliance for Conservation“</a:t>
            </a: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462" y="4098190"/>
            <a:ext cx="2645076" cy="1763384"/>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8715" y="2868405"/>
            <a:ext cx="2373209" cy="1779907"/>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045" y="2327720"/>
            <a:ext cx="2657366" cy="1770470"/>
          </a:xfrm>
          <a:prstGeom prst="rect">
            <a:avLst/>
          </a:prstGeom>
        </p:spPr>
      </p:pic>
      <p:pic>
        <p:nvPicPr>
          <p:cNvPr id="16" name="Picture 2" descr="No hay ninguna descripción de la foto disponibl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4638" b="21322"/>
          <a:stretch/>
        </p:blipFill>
        <p:spPr bwMode="auto">
          <a:xfrm>
            <a:off x="6100527" y="1039514"/>
            <a:ext cx="1318198" cy="6759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1"/>
          <a:stretch>
            <a:fillRect/>
          </a:stretch>
        </p:blipFill>
        <p:spPr>
          <a:xfrm>
            <a:off x="6271355" y="2056117"/>
            <a:ext cx="5570691" cy="4650676"/>
          </a:xfrm>
          <a:prstGeom prst="rect">
            <a:avLst/>
          </a:prstGeom>
        </p:spPr>
      </p:pic>
      <p:sp>
        <p:nvSpPr>
          <p:cNvPr id="7" name="TextBox 6"/>
          <p:cNvSpPr txBox="1"/>
          <p:nvPr/>
        </p:nvSpPr>
        <p:spPr>
          <a:xfrm>
            <a:off x="8864309" y="1523812"/>
            <a:ext cx="2437399" cy="369332"/>
          </a:xfrm>
          <a:prstGeom prst="rect">
            <a:avLst/>
          </a:prstGeom>
          <a:noFill/>
        </p:spPr>
        <p:txBody>
          <a:bodyPr wrap="none" rtlCol="0">
            <a:spAutoFit/>
          </a:bodyPr>
          <a:lstStyle/>
          <a:p>
            <a:r>
              <a:rPr lang="en-US" b="1" dirty="0"/>
              <a:t>Workshops Participants</a:t>
            </a:r>
          </a:p>
        </p:txBody>
      </p:sp>
      <p:pic>
        <p:nvPicPr>
          <p:cNvPr id="21" name="Picture 20" descr="C:\Users\aalvarez\OneDrive - Clearwater Marine Aquarium\Documents\CMA\Wider Caribbean Manatee Alliance\Regional Workshop 2025\cropped-eco-bahia-1.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85656" y="988916"/>
            <a:ext cx="1051560" cy="513715"/>
          </a:xfrm>
          <a:prstGeom prst="rect">
            <a:avLst/>
          </a:prstGeom>
          <a:noFill/>
          <a:ln>
            <a:noFill/>
          </a:ln>
        </p:spPr>
      </p:pic>
      <p:pic>
        <p:nvPicPr>
          <p:cNvPr id="25" name="Picture 24" descr="C:\Users\aalvarez\OneDrive - Clearwater Marine Aquarium\Documents\CMA\Wider Caribbean Manatee Alliance\Regional Workshop 2025\WellBeings__#5f6c30_harvestgrnhero.pn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72301" y="1015812"/>
            <a:ext cx="1592580" cy="508000"/>
          </a:xfrm>
          <a:prstGeom prst="rect">
            <a:avLst/>
          </a:prstGeom>
          <a:noFill/>
          <a:ln>
            <a:noFill/>
          </a:ln>
        </p:spPr>
      </p:pic>
      <p:graphicFrame>
        <p:nvGraphicFramePr>
          <p:cNvPr id="26" name="Object 25"/>
          <p:cNvGraphicFramePr>
            <a:graphicFrameLocks noChangeAspect="1"/>
          </p:cNvGraphicFramePr>
          <p:nvPr>
            <p:extLst>
              <p:ext uri="{D42A27DB-BD31-4B8C-83A1-F6EECF244321}">
                <p14:modId xmlns:p14="http://schemas.microsoft.com/office/powerpoint/2010/main" val="3217757859"/>
              </p:ext>
            </p:extLst>
          </p:nvPr>
        </p:nvGraphicFramePr>
        <p:xfrm>
          <a:off x="10583640" y="941525"/>
          <a:ext cx="1149227" cy="571114"/>
        </p:xfrm>
        <a:graphic>
          <a:graphicData uri="http://schemas.openxmlformats.org/presentationml/2006/ole">
            <mc:AlternateContent xmlns:mc="http://schemas.openxmlformats.org/markup-compatibility/2006">
              <mc:Choice xmlns:v="urn:schemas-microsoft-com:vml" Requires="v">
                <p:oleObj name="Acrobat Document" r:id="rId14" imgW="6415686" imgH="3177304" progId="Acrobat.Document.DC">
                  <p:embed/>
                </p:oleObj>
              </mc:Choice>
              <mc:Fallback>
                <p:oleObj name="Acrobat Document" r:id="rId14" imgW="6415686" imgH="3177304" progId="Acrobat.Document.DC">
                  <p:embed/>
                  <p:pic>
                    <p:nvPicPr>
                      <p:cNvPr id="8"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83640" y="941525"/>
                        <a:ext cx="1149227" cy="571114"/>
                      </a:xfrm>
                      <a:prstGeom prst="rect">
                        <a:avLst/>
                      </a:prstGeom>
                      <a:noFill/>
                    </p:spPr>
                  </p:pic>
                </p:oleObj>
              </mc:Fallback>
            </mc:AlternateContent>
          </a:graphicData>
        </a:graphic>
      </p:graphicFrame>
      <p:sp>
        <p:nvSpPr>
          <p:cNvPr id="8" name="Rectangle 7"/>
          <p:cNvSpPr/>
          <p:nvPr/>
        </p:nvSpPr>
        <p:spPr>
          <a:xfrm>
            <a:off x="906167" y="5962420"/>
            <a:ext cx="5442818" cy="646331"/>
          </a:xfrm>
          <a:prstGeom prst="rect">
            <a:avLst/>
          </a:prstGeom>
        </p:spPr>
        <p:txBody>
          <a:bodyPr wrap="square">
            <a:spAutoFit/>
          </a:bodyPr>
          <a:lstStyle/>
          <a:p>
            <a:r>
              <a:rPr lang="en-US" b="1" dirty="0">
                <a:solidFill>
                  <a:srgbClr val="000000"/>
                </a:solidFill>
                <a:ea typeface="Times New Roman" panose="02020603050405020304" pitchFamily="18" charset="0"/>
                <a:cs typeface="Arial" panose="020B0604020202020204" pitchFamily="34" charset="0"/>
              </a:rPr>
              <a:t>32 regional participants, 27 institutions, and 17 Caribbean countries in the Dominican Republic</a:t>
            </a:r>
            <a:endParaRPr lang="en-US" b="1" dirty="0">
              <a:cs typeface="Arial" panose="020B0604020202020204" pitchFamily="34" charset="0"/>
            </a:endParaRPr>
          </a:p>
        </p:txBody>
      </p:sp>
      <p:pic>
        <p:nvPicPr>
          <p:cNvPr id="27" name="Image 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965683" y="1876449"/>
            <a:ext cx="712455" cy="721825"/>
          </a:xfrm>
          <a:prstGeom prst="rect">
            <a:avLst/>
          </a:prstGeom>
          <a:noFill/>
          <a:ln>
            <a:noFill/>
          </a:ln>
        </p:spPr>
      </p:pic>
    </p:spTree>
    <p:extLst>
      <p:ext uri="{BB962C8B-B14F-4D97-AF65-F5344CB8AC3E}">
        <p14:creationId xmlns:p14="http://schemas.microsoft.com/office/powerpoint/2010/main" val="3486462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E26EA-2531-4899-886F-AF189443F378}"/>
              </a:ext>
            </a:extLst>
          </p:cNvPr>
          <p:cNvPicPr>
            <a:picLocks noChangeAspect="1"/>
          </p:cNvPicPr>
          <p:nvPr/>
        </p:nvPicPr>
        <p:blipFill>
          <a:blip r:embed="rId3"/>
          <a:stretch>
            <a:fillRect/>
          </a:stretch>
        </p:blipFill>
        <p:spPr>
          <a:xfrm>
            <a:off x="0" y="0"/>
            <a:ext cx="838201" cy="6858000"/>
          </a:xfrm>
          <a:prstGeom prst="rect">
            <a:avLst/>
          </a:prstGeom>
        </p:spPr>
      </p:pic>
      <p:cxnSp>
        <p:nvCxnSpPr>
          <p:cNvPr id="5" name="Straight Connector 4">
            <a:extLst>
              <a:ext uri="{FF2B5EF4-FFF2-40B4-BE49-F238E27FC236}">
                <a16:creationId xmlns:a16="http://schemas.microsoft.com/office/drawing/2014/main" id="{E5C70E37-5E5E-27BC-105C-B03ECD7B67FA}"/>
              </a:ext>
            </a:extLst>
          </p:cNvPr>
          <p:cNvCxnSpPr/>
          <p:nvPr/>
        </p:nvCxnSpPr>
        <p:spPr>
          <a:xfrm flipV="1">
            <a:off x="2667000" y="814039"/>
            <a:ext cx="9153293" cy="24161"/>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5" y="87977"/>
            <a:ext cx="1527796" cy="770440"/>
          </a:xfrm>
          <a:prstGeom prst="rect">
            <a:avLst/>
          </a:prstGeom>
        </p:spPr>
      </p:pic>
      <p:sp>
        <p:nvSpPr>
          <p:cNvPr id="15" name="Title 2">
            <a:extLst>
              <a:ext uri="{FF2B5EF4-FFF2-40B4-BE49-F238E27FC236}">
                <a16:creationId xmlns:a16="http://schemas.microsoft.com/office/drawing/2014/main" id="{152E5BA5-5156-41F5-862B-A97125F25DF5}"/>
              </a:ext>
            </a:extLst>
          </p:cNvPr>
          <p:cNvSpPr txBox="1">
            <a:spLocks/>
          </p:cNvSpPr>
          <p:nvPr/>
        </p:nvSpPr>
        <p:spPr>
          <a:xfrm>
            <a:off x="4658017" y="203171"/>
            <a:ext cx="6638926" cy="4165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b="1" dirty="0">
                <a:solidFill>
                  <a:schemeClr val="tx2"/>
                </a:solidFill>
                <a:latin typeface="Century Gothic" panose="020B0502020202020204" pitchFamily="34" charset="0"/>
                <a:cs typeface="Arial" panose="020B0604020202020204" pitchFamily="34" charset="0"/>
              </a:rPr>
              <a:t>Wider Caribbean Manatee Alliance</a:t>
            </a:r>
            <a:endParaRPr lang="es-419" sz="2800" dirty="0"/>
          </a:p>
        </p:txBody>
      </p:sp>
      <p:sp>
        <p:nvSpPr>
          <p:cNvPr id="4" name="Rectangle 3"/>
          <p:cNvSpPr/>
          <p:nvPr/>
        </p:nvSpPr>
        <p:spPr>
          <a:xfrm>
            <a:off x="9040184" y="1211918"/>
            <a:ext cx="2780109" cy="5058885"/>
          </a:xfrm>
          <a:prstGeom prst="rect">
            <a:avLst/>
          </a:prstGeom>
        </p:spPr>
        <p:txBody>
          <a:bodyPr wrap="square">
            <a:spAutoFit/>
          </a:bodyPr>
          <a:lstStyle/>
          <a:p>
            <a:pPr>
              <a:lnSpc>
                <a:spcPct val="107000"/>
              </a:lnSpc>
              <a:spcAft>
                <a:spcPts val="800"/>
              </a:spcAft>
            </a:pPr>
            <a:r>
              <a:rPr lang="en-US" b="1" i="1" dirty="0">
                <a:ea typeface="Calibri" panose="020F0502020204030204" pitchFamily="34" charset="0"/>
                <a:cs typeface="Times New Roman" panose="02020603050405020304" pitchFamily="18" charset="0"/>
              </a:rPr>
              <a:t>Strategies</a:t>
            </a:r>
            <a:endParaRPr lang="en-US" dirty="0">
              <a:ea typeface="Calibri" panose="020F0502020204030204" pitchFamily="34" charset="0"/>
              <a:cs typeface="Times New Roman" panose="02020603050405020304" pitchFamily="18" charset="0"/>
            </a:endParaRPr>
          </a:p>
          <a:p>
            <a:pPr>
              <a:lnSpc>
                <a:spcPct val="107000"/>
              </a:lnSpc>
              <a:spcAft>
                <a:spcPts val="800"/>
              </a:spcAft>
            </a:pPr>
            <a:r>
              <a:rPr lang="en-US" sz="1600" dirty="0">
                <a:ea typeface="Calibri" panose="020F0502020204030204" pitchFamily="34" charset="0"/>
                <a:cs typeface="Times New Roman" panose="02020603050405020304" pitchFamily="18" charset="0"/>
              </a:rPr>
              <a:t>-Increase Governance, Planning and Institutional Capacity in the Caribbean Region</a:t>
            </a:r>
          </a:p>
          <a:p>
            <a:pPr>
              <a:lnSpc>
                <a:spcPct val="107000"/>
              </a:lnSpc>
              <a:spcAft>
                <a:spcPts val="800"/>
              </a:spcAft>
            </a:pPr>
            <a:r>
              <a:rPr lang="en-US" sz="1600" dirty="0">
                <a:ea typeface="Calibri" panose="020F0502020204030204" pitchFamily="34" charset="0"/>
                <a:cs typeface="Times New Roman" panose="02020603050405020304" pitchFamily="18" charset="0"/>
              </a:rPr>
              <a:t>-Promote Regional Collaboration</a:t>
            </a:r>
          </a:p>
          <a:p>
            <a:pPr>
              <a:lnSpc>
                <a:spcPct val="107000"/>
              </a:lnSpc>
              <a:spcAft>
                <a:spcPts val="800"/>
              </a:spcAft>
            </a:pPr>
            <a:r>
              <a:rPr lang="en-US" sz="1600" dirty="0">
                <a:ea typeface="Calibri" panose="020F0502020204030204" pitchFamily="34" charset="0"/>
                <a:cs typeface="Times New Roman" panose="02020603050405020304" pitchFamily="18" charset="0"/>
              </a:rPr>
              <a:t>-Increase habitat protection</a:t>
            </a:r>
          </a:p>
          <a:p>
            <a:pPr>
              <a:lnSpc>
                <a:spcPct val="107000"/>
              </a:lnSpc>
              <a:spcAft>
                <a:spcPts val="800"/>
              </a:spcAft>
            </a:pPr>
            <a:r>
              <a:rPr lang="en-US" sz="1600" dirty="0">
                <a:ea typeface="Calibri" panose="020F0502020204030204" pitchFamily="34" charset="0"/>
                <a:cs typeface="Times New Roman" panose="02020603050405020304" pitchFamily="18" charset="0"/>
              </a:rPr>
              <a:t>-Reduce Human Related Mortality</a:t>
            </a:r>
          </a:p>
          <a:p>
            <a:pPr>
              <a:lnSpc>
                <a:spcPct val="107000"/>
              </a:lnSpc>
              <a:spcAft>
                <a:spcPts val="800"/>
              </a:spcAft>
            </a:pPr>
            <a:r>
              <a:rPr lang="en-US" sz="1600" dirty="0">
                <a:ea typeface="Calibri" panose="020F0502020204030204" pitchFamily="34" charset="0"/>
                <a:cs typeface="Times New Roman" panose="02020603050405020304" pitchFamily="18" charset="0"/>
              </a:rPr>
              <a:t>-Expand Research and Monitoring.</a:t>
            </a:r>
          </a:p>
          <a:p>
            <a:pPr>
              <a:lnSpc>
                <a:spcPct val="107000"/>
              </a:lnSpc>
              <a:spcAft>
                <a:spcPts val="800"/>
              </a:spcAft>
            </a:pPr>
            <a:r>
              <a:rPr lang="en-US" sz="1600" dirty="0">
                <a:ea typeface="Calibri" panose="020F0502020204030204" pitchFamily="34" charset="0"/>
                <a:cs typeface="Times New Roman" panose="02020603050405020304" pitchFamily="18" charset="0"/>
              </a:rPr>
              <a:t>-Increase Education and Awareness</a:t>
            </a:r>
          </a:p>
          <a:p>
            <a:pPr>
              <a:lnSpc>
                <a:spcPct val="107000"/>
              </a:lnSpc>
              <a:spcAft>
                <a:spcPts val="800"/>
              </a:spcAft>
            </a:pPr>
            <a:r>
              <a:rPr lang="en-US" sz="1600" dirty="0">
                <a:ea typeface="Calibri" panose="020F0502020204030204" pitchFamily="34" charset="0"/>
                <a:cs typeface="Times New Roman" panose="02020603050405020304" pitchFamily="18" charset="0"/>
              </a:rPr>
              <a:t>-Institutionalize the regional network</a:t>
            </a:r>
          </a:p>
        </p:txBody>
      </p:sp>
      <p:sp>
        <p:nvSpPr>
          <p:cNvPr id="17" name="Rectangle 16"/>
          <p:cNvSpPr/>
          <p:nvPr/>
        </p:nvSpPr>
        <p:spPr>
          <a:xfrm>
            <a:off x="4943993" y="4523436"/>
            <a:ext cx="3867150" cy="2028825"/>
          </a:xfrm>
          <a:prstGeom prst="rect">
            <a:avLst/>
          </a:prstGeom>
        </p:spPr>
        <p:txBody>
          <a:bodyPr wrap="square">
            <a:spAutoFit/>
          </a:bodyPr>
          <a:lstStyle/>
          <a:p>
            <a:pPr>
              <a:lnSpc>
                <a:spcPct val="107000"/>
              </a:lnSpc>
              <a:spcAft>
                <a:spcPts val="800"/>
              </a:spcAft>
            </a:pPr>
            <a:r>
              <a:rPr lang="en-US" sz="1400" b="1" i="1" dirty="0">
                <a:ea typeface="Calibri" panose="020F0502020204030204" pitchFamily="34" charset="0"/>
                <a:cs typeface="Times New Roman" panose="02020603050405020304" pitchFamily="18" charset="0"/>
              </a:rPr>
              <a:t>Mission</a:t>
            </a:r>
          </a:p>
          <a:p>
            <a:pPr>
              <a:lnSpc>
                <a:spcPct val="107000"/>
              </a:lnSpc>
              <a:spcAft>
                <a:spcPts val="800"/>
              </a:spcAft>
            </a:pPr>
            <a:r>
              <a:rPr lang="en-US" sz="1400" dirty="0">
                <a:ea typeface="Calibri" panose="020F0502020204030204" pitchFamily="34" charset="0"/>
                <a:cs typeface="Times New Roman" panose="02020603050405020304" pitchFamily="18" charset="0"/>
              </a:rPr>
              <a:t>"To </a:t>
            </a:r>
            <a:r>
              <a:rPr lang="en-US" sz="1400" u="sng" dirty="0">
                <a:ea typeface="Calibri" panose="020F0502020204030204" pitchFamily="34" charset="0"/>
                <a:cs typeface="Times New Roman" panose="02020603050405020304" pitchFamily="18" charset="0"/>
              </a:rPr>
              <a:t>coordinate regional efforts</a:t>
            </a:r>
            <a:r>
              <a:rPr lang="en-US" sz="1400" dirty="0">
                <a:ea typeface="Calibri" panose="020F0502020204030204" pitchFamily="34" charset="0"/>
                <a:cs typeface="Times New Roman" panose="02020603050405020304" pitchFamily="18" charset="0"/>
              </a:rPr>
              <a:t> for the conservation and recovery of the Greater Caribbean manatee </a:t>
            </a:r>
            <a:r>
              <a:rPr lang="en-US" sz="1400" u="sng" dirty="0">
                <a:ea typeface="Calibri" panose="020F0502020204030204" pitchFamily="34" charset="0"/>
                <a:cs typeface="Times New Roman" panose="02020603050405020304" pitchFamily="18" charset="0"/>
              </a:rPr>
              <a:t>by supporting</a:t>
            </a:r>
            <a:r>
              <a:rPr lang="en-US" sz="1400" dirty="0">
                <a:ea typeface="Calibri" panose="020F0502020204030204" pitchFamily="34" charset="0"/>
                <a:cs typeface="Times New Roman" panose="02020603050405020304" pitchFamily="18" charset="0"/>
              </a:rPr>
              <a:t> research, monitoring, information sharing, education, and sustainable management of key habitats, </a:t>
            </a:r>
            <a:r>
              <a:rPr lang="en-US" sz="1400" u="sng" dirty="0">
                <a:ea typeface="Calibri" panose="020F0502020204030204" pitchFamily="34" charset="0"/>
                <a:cs typeface="Times New Roman" panose="02020603050405020304" pitchFamily="18" charset="0"/>
              </a:rPr>
              <a:t>while building national and regional capacities</a:t>
            </a:r>
            <a:r>
              <a:rPr lang="en-US" sz="1400" dirty="0">
                <a:ea typeface="Calibri" panose="020F0502020204030204" pitchFamily="34" charset="0"/>
                <a:cs typeface="Times New Roman" panose="02020603050405020304" pitchFamily="18" charset="0"/>
              </a:rPr>
              <a:t> to ensure effective action across the Wider Caribbean."</a:t>
            </a:r>
          </a:p>
        </p:txBody>
      </p:sp>
      <p:sp>
        <p:nvSpPr>
          <p:cNvPr id="20" name="TextBox 19"/>
          <p:cNvSpPr txBox="1"/>
          <p:nvPr/>
        </p:nvSpPr>
        <p:spPr>
          <a:xfrm>
            <a:off x="636327" y="1089877"/>
            <a:ext cx="2994548" cy="1169551"/>
          </a:xfrm>
          <a:prstGeom prst="rect">
            <a:avLst/>
          </a:prstGeom>
          <a:noFill/>
        </p:spPr>
        <p:txBody>
          <a:bodyPr wrap="square" rtlCol="0">
            <a:spAutoFit/>
          </a:bodyPr>
          <a:lstStyle/>
          <a:p>
            <a:pPr lvl="0"/>
            <a:r>
              <a:rPr lang="en-US" sz="1400" dirty="0"/>
              <a:t>February 2025-</a:t>
            </a:r>
          </a:p>
          <a:p>
            <a:pPr lvl="0"/>
            <a:r>
              <a:rPr lang="en-US" sz="1400" dirty="0"/>
              <a:t>Regional workshop: </a:t>
            </a:r>
            <a:r>
              <a:rPr lang="en-US" sz="1400" i="1" dirty="0"/>
              <a:t>"Manatees of the Wider Caribbean: Building a Regional Alliance for Conservation“</a:t>
            </a:r>
          </a:p>
          <a:p>
            <a:endParaRPr lang="en-US" sz="1400" dirty="0"/>
          </a:p>
        </p:txBody>
      </p:sp>
      <p:sp>
        <p:nvSpPr>
          <p:cNvPr id="21" name="Rectangle 20"/>
          <p:cNvSpPr/>
          <p:nvPr/>
        </p:nvSpPr>
        <p:spPr>
          <a:xfrm>
            <a:off x="802745" y="4374314"/>
            <a:ext cx="4033684" cy="2259336"/>
          </a:xfrm>
          <a:prstGeom prst="rect">
            <a:avLst/>
          </a:prstGeom>
        </p:spPr>
        <p:txBody>
          <a:bodyPr wrap="square">
            <a:spAutoFit/>
          </a:bodyPr>
          <a:lstStyle/>
          <a:p>
            <a:pPr>
              <a:lnSpc>
                <a:spcPct val="107000"/>
              </a:lnSpc>
              <a:spcAft>
                <a:spcPts val="800"/>
              </a:spcAft>
            </a:pPr>
            <a:r>
              <a:rPr lang="en-US" sz="1400" b="1" i="1" dirty="0">
                <a:ea typeface="Calibri" panose="020F0502020204030204" pitchFamily="34" charset="0"/>
                <a:cs typeface="Times New Roman" panose="02020603050405020304" pitchFamily="18" charset="0"/>
              </a:rPr>
              <a:t>Vision</a:t>
            </a:r>
            <a:endParaRPr lang="en-US" sz="1400" dirty="0">
              <a:ea typeface="Calibri" panose="020F0502020204030204" pitchFamily="34" charset="0"/>
              <a:cs typeface="Times New Roman" panose="02020603050405020304" pitchFamily="18" charset="0"/>
            </a:endParaRPr>
          </a:p>
          <a:p>
            <a:pPr>
              <a:lnSpc>
                <a:spcPct val="107000"/>
              </a:lnSpc>
              <a:spcAft>
                <a:spcPts val="800"/>
              </a:spcAft>
            </a:pPr>
            <a:r>
              <a:rPr lang="en-US" sz="1400" dirty="0">
                <a:ea typeface="Calibri" panose="020F0502020204030204" pitchFamily="34" charset="0"/>
                <a:cs typeface="Times New Roman" panose="02020603050405020304" pitchFamily="18" charset="0"/>
              </a:rPr>
              <a:t>A thriving and interconnected manatee population across the Wider Caribbean, sustained by effective conservation, regional collaboration, and community engagement. By 2040, manatees will coexist harmoniously with local communities, their key habitats will be protected, and their ecological, cultural, and economic significance will be recognized and valued across the region.</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612" y="2231344"/>
            <a:ext cx="2588129" cy="194109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3132" y="1380471"/>
            <a:ext cx="2095308" cy="279197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0252" y="1380471"/>
            <a:ext cx="2791970" cy="2791970"/>
          </a:xfrm>
          <a:prstGeom prst="rect">
            <a:avLst/>
          </a:prstGeom>
        </p:spPr>
      </p:pic>
    </p:spTree>
    <p:extLst>
      <p:ext uri="{BB962C8B-B14F-4D97-AF65-F5344CB8AC3E}">
        <p14:creationId xmlns:p14="http://schemas.microsoft.com/office/powerpoint/2010/main" val="2684111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E26EA-2531-4899-886F-AF189443F378}"/>
              </a:ext>
            </a:extLst>
          </p:cNvPr>
          <p:cNvPicPr>
            <a:picLocks noChangeAspect="1"/>
          </p:cNvPicPr>
          <p:nvPr/>
        </p:nvPicPr>
        <p:blipFill>
          <a:blip r:embed="rId2"/>
          <a:stretch>
            <a:fillRect/>
          </a:stretch>
        </p:blipFill>
        <p:spPr>
          <a:xfrm>
            <a:off x="0" y="0"/>
            <a:ext cx="903249"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300" y="113458"/>
            <a:ext cx="2036733" cy="1027086"/>
          </a:xfrm>
          <a:prstGeom prst="rect">
            <a:avLst/>
          </a:prstGeom>
        </p:spPr>
      </p:pic>
      <p:cxnSp>
        <p:nvCxnSpPr>
          <p:cNvPr id="7" name="Straight Connector 6">
            <a:extLst>
              <a:ext uri="{FF2B5EF4-FFF2-40B4-BE49-F238E27FC236}">
                <a16:creationId xmlns:a16="http://schemas.microsoft.com/office/drawing/2014/main" id="{E5C70E37-5E5E-27BC-105C-B03ECD7B67FA}"/>
              </a:ext>
            </a:extLst>
          </p:cNvPr>
          <p:cNvCxnSpPr/>
          <p:nvPr/>
        </p:nvCxnSpPr>
        <p:spPr>
          <a:xfrm flipV="1">
            <a:off x="2667000" y="814039"/>
            <a:ext cx="9153293" cy="2416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152E5BA5-5156-41F5-862B-A97125F25DF5}"/>
              </a:ext>
            </a:extLst>
          </p:cNvPr>
          <p:cNvSpPr txBox="1">
            <a:spLocks/>
          </p:cNvSpPr>
          <p:nvPr/>
        </p:nvSpPr>
        <p:spPr>
          <a:xfrm>
            <a:off x="2448230" y="203171"/>
            <a:ext cx="9246917" cy="4398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b="1" dirty="0">
                <a:solidFill>
                  <a:schemeClr val="tx2"/>
                </a:solidFill>
                <a:latin typeface="Century Gothic" panose="020B0502020202020204" pitchFamily="34" charset="0"/>
                <a:cs typeface="Arial" panose="020B0604020202020204" pitchFamily="34" charset="0"/>
              </a:rPr>
              <a:t>Wider Caribbean Manatee Alliance Call to Action</a:t>
            </a:r>
            <a:endParaRPr lang="es-419" sz="2800" dirty="0"/>
          </a:p>
        </p:txBody>
      </p:sp>
      <p:sp>
        <p:nvSpPr>
          <p:cNvPr id="9" name="Rectangle 8"/>
          <p:cNvSpPr/>
          <p:nvPr/>
        </p:nvSpPr>
        <p:spPr>
          <a:xfrm>
            <a:off x="636317" y="1185274"/>
            <a:ext cx="11183976" cy="1323439"/>
          </a:xfrm>
          <a:prstGeom prst="rect">
            <a:avLst/>
          </a:prstGeom>
        </p:spPr>
        <p:txBody>
          <a:bodyPr wrap="square">
            <a:spAutoFit/>
          </a:bodyPr>
          <a:lstStyle/>
          <a:p>
            <a:r>
              <a:rPr lang="en-US" sz="2000" b="1" dirty="0"/>
              <a:t>"The WCMA provides a timely and unified regional platform to safeguard endangered manatees and their habitats, strengthening the implementation of national environmental commitments, advancing the objectives of the SPAW Protocol, and supporting the IUCN-SSC </a:t>
            </a:r>
            <a:r>
              <a:rPr lang="en-US" sz="2000" b="1" dirty="0" err="1"/>
              <a:t>Sirenia</a:t>
            </a:r>
            <a:r>
              <a:rPr lang="en-US" sz="2000" b="1" dirty="0"/>
              <a:t> Group—positioning the Wider Caribbean as a leader in collaborative conservation under international biodiversity frameworks."</a:t>
            </a:r>
          </a:p>
        </p:txBody>
      </p:sp>
      <p:sp>
        <p:nvSpPr>
          <p:cNvPr id="10" name="Rectangle 9"/>
          <p:cNvSpPr/>
          <p:nvPr/>
        </p:nvSpPr>
        <p:spPr>
          <a:xfrm>
            <a:off x="3100635" y="2907416"/>
            <a:ext cx="6096000" cy="923330"/>
          </a:xfrm>
          <a:prstGeom prst="rect">
            <a:avLst/>
          </a:prstGeom>
        </p:spPr>
        <p:txBody>
          <a:bodyPr>
            <a:spAutoFit/>
          </a:bodyPr>
          <a:lstStyle/>
          <a:p>
            <a:r>
              <a:rPr lang="en-US" dirty="0"/>
              <a:t>Given the urgency of reversing the decline of this iconic species, we call on all government representatives and observers to join and support this critical regional effort."</a:t>
            </a:r>
          </a:p>
        </p:txBody>
      </p:sp>
      <p:sp>
        <p:nvSpPr>
          <p:cNvPr id="11" name="Rectangle 10"/>
          <p:cNvSpPr/>
          <p:nvPr/>
        </p:nvSpPr>
        <p:spPr>
          <a:xfrm>
            <a:off x="2909370" y="2750808"/>
            <a:ext cx="5999643" cy="12365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ChangeArrowheads="1"/>
          </p:cNvSpPr>
          <p:nvPr/>
        </p:nvSpPr>
        <p:spPr bwMode="auto">
          <a:xfrm>
            <a:off x="2448230" y="4866612"/>
            <a:ext cx="806400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rPr>
              <a:t>Endorse and help </a:t>
            </a:r>
            <a:r>
              <a:rPr kumimoji="0" lang="en-US" altLang="en-US" sz="1800" b="1" i="0" u="none" strike="noStrike" cap="none" normalizeH="0" baseline="0" dirty="0">
                <a:ln>
                  <a:noFill/>
                </a:ln>
                <a:solidFill>
                  <a:schemeClr val="tx1"/>
                </a:solidFill>
                <a:effectLst/>
              </a:rPr>
              <a:t>implement the WCMA regional strategy</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rPr>
              <a:t>Identify national stakeholders</a:t>
            </a:r>
            <a:r>
              <a:rPr kumimoji="0" lang="en-US" altLang="en-US" sz="1800" b="0" i="0" u="none" strike="noStrike" cap="none" normalizeH="0" baseline="0" dirty="0">
                <a:ln>
                  <a:noFill/>
                </a:ln>
                <a:solidFill>
                  <a:schemeClr val="tx1"/>
                </a:solidFill>
                <a:effectLst/>
              </a:rPr>
              <a:t> to connect with the Alliance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rPr>
              <a:t>Facilitate in-country </a:t>
            </a:r>
            <a:r>
              <a:rPr kumimoji="0" lang="en-US" altLang="en-US" sz="1800" b="1" i="0" u="none" strike="noStrike" cap="none" normalizeH="0" baseline="0" dirty="0">
                <a:ln>
                  <a:noFill/>
                </a:ln>
                <a:solidFill>
                  <a:schemeClr val="tx1"/>
                </a:solidFill>
                <a:effectLst/>
              </a:rPr>
              <a:t>research and monitoring</a:t>
            </a:r>
            <a:r>
              <a:rPr kumimoji="0" lang="en-US" altLang="en-US" sz="1800" b="0" i="0" u="none" strike="noStrike" cap="none" normalizeH="0" baseline="0" dirty="0">
                <a:ln>
                  <a:noFill/>
                </a:ln>
                <a:solidFill>
                  <a:schemeClr val="tx1"/>
                </a:solidFill>
                <a:effectLst/>
              </a:rPr>
              <a:t> of manatee populations and habitats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rPr>
              <a:t>Help shape </a:t>
            </a:r>
            <a:r>
              <a:rPr kumimoji="0" lang="en-US" altLang="en-US" sz="1800" b="1" i="0" u="none" strike="noStrike" cap="none" normalizeH="0" baseline="0" dirty="0">
                <a:ln>
                  <a:noFill/>
                </a:ln>
                <a:solidFill>
                  <a:schemeClr val="tx1"/>
                </a:solidFill>
                <a:effectLst/>
              </a:rPr>
              <a:t>education and awareness campaigns</a:t>
            </a:r>
            <a:r>
              <a:rPr kumimoji="0" lang="en-US" altLang="en-US" sz="1800" b="0" i="0" u="none" strike="noStrike" cap="none" normalizeH="0" baseline="0" dirty="0">
                <a:ln>
                  <a:noFill/>
                </a:ln>
                <a:solidFill>
                  <a:schemeClr val="tx1"/>
                </a:solidFill>
                <a:effectLst/>
              </a:rPr>
              <a:t> tailored to each country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rPr>
              <a:t>Promote </a:t>
            </a:r>
            <a:r>
              <a:rPr kumimoji="0" lang="en-US" altLang="en-US" sz="1800" b="1" i="0" u="none" strike="noStrike" cap="none" normalizeH="0" baseline="0" dirty="0">
                <a:ln>
                  <a:noFill/>
                </a:ln>
                <a:solidFill>
                  <a:schemeClr val="tx1"/>
                </a:solidFill>
                <a:effectLst/>
              </a:rPr>
              <a:t>interagency coordination</a:t>
            </a:r>
            <a:r>
              <a:rPr kumimoji="0" lang="en-US" altLang="en-US" sz="1800" b="0" i="0" u="none" strike="noStrike" cap="none" normalizeH="0" baseline="0" dirty="0">
                <a:ln>
                  <a:noFill/>
                </a:ln>
                <a:solidFill>
                  <a:schemeClr val="tx1"/>
                </a:solidFill>
                <a:effectLst/>
              </a:rPr>
              <a:t> and regional collaboration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rPr>
              <a:t>Explore and protect critical habitats</a:t>
            </a:r>
            <a:r>
              <a:rPr kumimoji="0" lang="en-US" altLang="en-US" sz="1800" b="0" i="0" u="none" strike="noStrike" cap="none" normalizeH="0" baseline="0" dirty="0">
                <a:ln>
                  <a:noFill/>
                </a:ln>
                <a:solidFill>
                  <a:schemeClr val="tx1"/>
                </a:solidFill>
                <a:effectLst/>
              </a:rPr>
              <a:t> (e.g., seagrass beds, estuaries)</a:t>
            </a:r>
          </a:p>
        </p:txBody>
      </p:sp>
      <p:sp>
        <p:nvSpPr>
          <p:cNvPr id="4" name="TextBox 3"/>
          <p:cNvSpPr txBox="1"/>
          <p:nvPr/>
        </p:nvSpPr>
        <p:spPr>
          <a:xfrm>
            <a:off x="5108587" y="4247242"/>
            <a:ext cx="937821" cy="430887"/>
          </a:xfrm>
          <a:prstGeom prst="rect">
            <a:avLst/>
          </a:prstGeom>
          <a:noFill/>
        </p:spPr>
        <p:txBody>
          <a:bodyPr wrap="none" rtlCol="0">
            <a:spAutoFit/>
          </a:bodyPr>
          <a:lstStyle/>
          <a:p>
            <a:r>
              <a:rPr lang="en-US" sz="2200" b="1" i="1" dirty="0"/>
              <a:t>HOW?</a:t>
            </a:r>
          </a:p>
        </p:txBody>
      </p:sp>
    </p:spTree>
    <p:extLst>
      <p:ext uri="{BB962C8B-B14F-4D97-AF65-F5344CB8AC3E}">
        <p14:creationId xmlns:p14="http://schemas.microsoft.com/office/powerpoint/2010/main" val="58643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2 CuadroTexto"/>
          <p:cNvSpPr txBox="1"/>
          <p:nvPr/>
        </p:nvSpPr>
        <p:spPr>
          <a:xfrm>
            <a:off x="995708" y="610423"/>
            <a:ext cx="5937813" cy="1200329"/>
          </a:xfrm>
          <a:prstGeom prst="rect">
            <a:avLst/>
          </a:prstGeom>
          <a:noFill/>
        </p:spPr>
        <p:txBody>
          <a:bodyPr wrap="square" rtlCol="0">
            <a:spAutoFit/>
          </a:bodyPr>
          <a:lstStyle/>
          <a:p>
            <a:pPr algn="ctr"/>
            <a:r>
              <a:rPr lang="en-US" sz="2400" b="1" dirty="0"/>
              <a:t>MUCHAS GRACIAS</a:t>
            </a:r>
          </a:p>
          <a:p>
            <a:pPr algn="ctr"/>
            <a:r>
              <a:rPr lang="en-US" sz="2400" b="1" dirty="0"/>
              <a:t>MERCI BEAUCOUP </a:t>
            </a:r>
          </a:p>
          <a:p>
            <a:pPr algn="ctr"/>
            <a:r>
              <a:rPr lang="en-US" sz="2400" b="1" dirty="0"/>
              <a:t>THANK YOU SO MUCH</a:t>
            </a:r>
          </a:p>
        </p:txBody>
      </p:sp>
      <p:pic>
        <p:nvPicPr>
          <p:cNvPr id="4" name="Picture 3">
            <a:extLst>
              <a:ext uri="{FF2B5EF4-FFF2-40B4-BE49-F238E27FC236}">
                <a16:creationId xmlns:a16="http://schemas.microsoft.com/office/drawing/2014/main" id="{48BE26EA-2531-4899-886F-AF189443F378}"/>
              </a:ext>
            </a:extLst>
          </p:cNvPr>
          <p:cNvPicPr>
            <a:picLocks noChangeAspect="1"/>
          </p:cNvPicPr>
          <p:nvPr/>
        </p:nvPicPr>
        <p:blipFill>
          <a:blip r:embed="rId3"/>
          <a:stretch>
            <a:fillRect/>
          </a:stretch>
        </p:blipFill>
        <p:spPr>
          <a:xfrm>
            <a:off x="-24646" y="0"/>
            <a:ext cx="1143000"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3247" y="368408"/>
            <a:ext cx="3231779" cy="1629725"/>
          </a:xfrm>
          <a:prstGeom prst="rect">
            <a:avLst/>
          </a:prstGeom>
        </p:spPr>
      </p:pic>
    </p:spTree>
    <p:extLst>
      <p:ext uri="{BB962C8B-B14F-4D97-AF65-F5344CB8AC3E}">
        <p14:creationId xmlns:p14="http://schemas.microsoft.com/office/powerpoint/2010/main" val="3136547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9815ECF-076C-4A2A-53F6-C05011A91E94}"/>
              </a:ext>
            </a:extLst>
          </p:cNvPr>
          <p:cNvCxnSpPr/>
          <p:nvPr/>
        </p:nvCxnSpPr>
        <p:spPr>
          <a:xfrm flipV="1">
            <a:off x="3646967" y="599730"/>
            <a:ext cx="8113161" cy="6326"/>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8BE26EA-2531-4899-886F-AF189443F378}"/>
              </a:ext>
            </a:extLst>
          </p:cNvPr>
          <p:cNvPicPr>
            <a:picLocks noChangeAspect="1"/>
          </p:cNvPicPr>
          <p:nvPr/>
        </p:nvPicPr>
        <p:blipFill>
          <a:blip r:embed="rId3"/>
          <a:stretch>
            <a:fillRect/>
          </a:stretch>
        </p:blipFill>
        <p:spPr>
          <a:xfrm>
            <a:off x="0" y="0"/>
            <a:ext cx="857250" cy="6858000"/>
          </a:xfrm>
          <a:prstGeom prst="rect">
            <a:avLst/>
          </a:prstGeom>
        </p:spPr>
      </p:pic>
      <p:sp>
        <p:nvSpPr>
          <p:cNvPr id="12" name="Title 2">
            <a:extLst>
              <a:ext uri="{FF2B5EF4-FFF2-40B4-BE49-F238E27FC236}">
                <a16:creationId xmlns:a16="http://schemas.microsoft.com/office/drawing/2014/main" id="{3CBF2F83-9938-425B-BE24-67623E2FE8F9}"/>
              </a:ext>
            </a:extLst>
          </p:cNvPr>
          <p:cNvSpPr txBox="1">
            <a:spLocks/>
          </p:cNvSpPr>
          <p:nvPr/>
        </p:nvSpPr>
        <p:spPr>
          <a:xfrm>
            <a:off x="7563556" y="1420589"/>
            <a:ext cx="4196571" cy="490118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A Flagship species and Symbol of Coastal Ecosystem Health</a:t>
            </a:r>
            <a:endParaRPr lang="es-ES_tradnl" sz="2000" dirty="0">
              <a:latin typeface="Calibri" panose="020F0502020204030204" pitchFamily="34" charset="0"/>
              <a:ea typeface="Calibri" panose="020F0502020204030204" pitchFamily="34" charset="0"/>
              <a:cs typeface="Calibri" panose="020F0502020204030204" pitchFamily="34" charset="0"/>
            </a:endParaRPr>
          </a:p>
          <a:p>
            <a:pPr algn="l"/>
            <a:endParaRPr lang="en-US" sz="2000" dirty="0">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The only aquatic mammal with a herbivorous diet</a:t>
            </a:r>
          </a:p>
          <a:p>
            <a:pPr marL="342900" indent="-342900" algn="l">
              <a:buFont typeface="Arial" panose="020B0604020202020204" pitchFamily="34" charset="0"/>
              <a:buChar char="•"/>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Has a limited physiological capacity for thermoregulation and the apparent need for drinking freshwater </a:t>
            </a:r>
          </a:p>
          <a:p>
            <a:pPr marL="342900" indent="-342900" algn="l">
              <a:buFont typeface="Arial" panose="020B0604020202020204" pitchFamily="34" charset="0"/>
              <a:buChar char="•"/>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Complex population dynamics and connectivity patterns</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032" y="3647090"/>
            <a:ext cx="2190750" cy="2921000"/>
          </a:xfrm>
          <a:prstGeom prst="rect">
            <a:avLst/>
          </a:prstGeom>
        </p:spPr>
      </p:pic>
      <p:pic>
        <p:nvPicPr>
          <p:cNvPr id="14" name="Picture 13"/>
          <p:cNvPicPr>
            <a:picLocks noChangeAspect="1"/>
          </p:cNvPicPr>
          <p:nvPr/>
        </p:nvPicPr>
        <p:blipFill>
          <a:blip r:embed="rId5"/>
          <a:stretch>
            <a:fillRect/>
          </a:stretch>
        </p:blipFill>
        <p:spPr>
          <a:xfrm>
            <a:off x="2810081" y="3646254"/>
            <a:ext cx="4548305" cy="2305934"/>
          </a:xfrm>
          <a:prstGeom prst="rect">
            <a:avLst/>
          </a:prstGeom>
        </p:spPr>
      </p:pic>
      <p:pic>
        <p:nvPicPr>
          <p:cNvPr id="17" name="Picture 4" descr="https://by3302files.storage.live.com/y4m08Hmk24NXyZYP_l45YYlkd33SIJOpcJjWYVMGbkTUcfdRntlnM9F7EMPG0DbAftgb_9CE60Pn1bYgmWYCOpVemhZFKLPROv71eIpAApoCfaKuN-B0p6lUCC42eQJOg9okAMVZa11Ow2tOFm2Q8ndr3dA3fcyN5767Qf6ezF8wb5_PgPaxDe-UNhvVWtvWQnYZlXOJO0wCRlEmLVNyBBkpA/22_12_07%20L%20liberacion_Melanie%20%2815%29.jpg?psid=1&amp;width=1215&amp;height=8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1146" y="1254761"/>
            <a:ext cx="3587240" cy="2391493"/>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2">
            <a:extLst>
              <a:ext uri="{FF2B5EF4-FFF2-40B4-BE49-F238E27FC236}">
                <a16:creationId xmlns:a16="http://schemas.microsoft.com/office/drawing/2014/main" id="{152E5BA5-5156-41F5-862B-A97125F25DF5}"/>
              </a:ext>
            </a:extLst>
          </p:cNvPr>
          <p:cNvSpPr txBox="1">
            <a:spLocks/>
          </p:cNvSpPr>
          <p:nvPr/>
        </p:nvSpPr>
        <p:spPr>
          <a:xfrm>
            <a:off x="4215643" y="153868"/>
            <a:ext cx="7124701" cy="555438"/>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b="1" dirty="0">
                <a:solidFill>
                  <a:schemeClr val="tx2"/>
                </a:solidFill>
                <a:latin typeface="Century Gothic" panose="020B0502020202020204" pitchFamily="34" charset="0"/>
                <a:cs typeface="Arial" panose="020B0604020202020204" pitchFamily="34" charset="0"/>
              </a:rPr>
              <a:t>Manatees: the treasure of the Wider Caribbean</a:t>
            </a:r>
            <a:endParaRPr lang="en-US" sz="2800" dirty="0"/>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8870" y="86187"/>
            <a:ext cx="2036733" cy="1027086"/>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8913" y="1254761"/>
            <a:ext cx="3218342" cy="2413757"/>
          </a:xfrm>
          <a:prstGeom prst="rect">
            <a:avLst/>
          </a:prstGeom>
        </p:spPr>
      </p:pic>
      <p:sp>
        <p:nvSpPr>
          <p:cNvPr id="19" name="Rectangle 18"/>
          <p:cNvSpPr/>
          <p:nvPr/>
        </p:nvSpPr>
        <p:spPr>
          <a:xfrm>
            <a:off x="3705981" y="6232603"/>
            <a:ext cx="4072012" cy="276999"/>
          </a:xfrm>
          <a:prstGeom prst="rect">
            <a:avLst/>
          </a:prstGeom>
        </p:spPr>
        <p:txBody>
          <a:bodyPr wrap="none">
            <a:spAutoFit/>
          </a:bodyPr>
          <a:lstStyle/>
          <a:p>
            <a:r>
              <a:rPr lang="en-US" sz="1200" dirty="0"/>
              <a:t>Photos by: Rachel </a:t>
            </a:r>
            <a:r>
              <a:rPr lang="en-US" sz="1200" dirty="0" err="1"/>
              <a:t>Plekaniec</a:t>
            </a:r>
            <a:r>
              <a:rPr lang="en-US" sz="1200" dirty="0"/>
              <a:t>, Marvin del Cid, Antonio </a:t>
            </a:r>
            <a:r>
              <a:rPr lang="en-US" sz="1200" dirty="0" err="1"/>
              <a:t>Mignucci</a:t>
            </a:r>
            <a:endParaRPr lang="en-US" sz="1200" dirty="0"/>
          </a:p>
        </p:txBody>
      </p:sp>
    </p:spTree>
    <p:extLst>
      <p:ext uri="{BB962C8B-B14F-4D97-AF65-F5344CB8AC3E}">
        <p14:creationId xmlns:p14="http://schemas.microsoft.com/office/powerpoint/2010/main" val="339735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066" r="11879"/>
          <a:stretch/>
        </p:blipFill>
        <p:spPr>
          <a:xfrm>
            <a:off x="379872" y="1612547"/>
            <a:ext cx="5649946" cy="4384725"/>
          </a:xfrm>
          <a:prstGeom prst="rect">
            <a:avLst/>
          </a:prstGeom>
        </p:spPr>
      </p:pic>
      <p:sp>
        <p:nvSpPr>
          <p:cNvPr id="3" name="TextBox 2"/>
          <p:cNvSpPr txBox="1"/>
          <p:nvPr/>
        </p:nvSpPr>
        <p:spPr>
          <a:xfrm>
            <a:off x="2236696" y="5870314"/>
            <a:ext cx="1859805" cy="253916"/>
          </a:xfrm>
          <a:prstGeom prst="rect">
            <a:avLst/>
          </a:prstGeom>
          <a:noFill/>
        </p:spPr>
        <p:txBody>
          <a:bodyPr wrap="none" rtlCol="0">
            <a:spAutoFit/>
          </a:bodyPr>
          <a:lstStyle/>
          <a:p>
            <a:r>
              <a:rPr lang="en-US" sz="1050" b="1" i="1" dirty="0" err="1">
                <a:solidFill>
                  <a:srgbClr val="FFFF00"/>
                </a:solidFill>
              </a:rPr>
              <a:t>Mignucci-Giannoni</a:t>
            </a:r>
            <a:r>
              <a:rPr lang="en-US" sz="1050" b="1" i="1" dirty="0">
                <a:solidFill>
                  <a:srgbClr val="FFFF00"/>
                </a:solidFill>
              </a:rPr>
              <a:t> et al. 2024</a:t>
            </a:r>
          </a:p>
        </p:txBody>
      </p:sp>
      <p:cxnSp>
        <p:nvCxnSpPr>
          <p:cNvPr id="5" name="Straight Connector 4"/>
          <p:cNvCxnSpPr/>
          <p:nvPr/>
        </p:nvCxnSpPr>
        <p:spPr>
          <a:xfrm flipV="1">
            <a:off x="3754418" y="725423"/>
            <a:ext cx="8014447" cy="4664"/>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8BE26EA-2531-4899-886F-AF189443F378}"/>
              </a:ext>
            </a:extLst>
          </p:cNvPr>
          <p:cNvPicPr>
            <a:picLocks noChangeAspect="1"/>
          </p:cNvPicPr>
          <p:nvPr/>
        </p:nvPicPr>
        <p:blipFill>
          <a:blip r:embed="rId4"/>
          <a:stretch>
            <a:fillRect/>
          </a:stretch>
        </p:blipFill>
        <p:spPr>
          <a:xfrm>
            <a:off x="0" y="0"/>
            <a:ext cx="857250" cy="6858000"/>
          </a:xfrm>
          <a:prstGeom prst="rect">
            <a:avLst/>
          </a:prstGeom>
        </p:spPr>
      </p:pic>
      <p:sp>
        <p:nvSpPr>
          <p:cNvPr id="7" name="TextBox 6"/>
          <p:cNvSpPr txBox="1"/>
          <p:nvPr/>
        </p:nvSpPr>
        <p:spPr>
          <a:xfrm>
            <a:off x="6270130" y="977667"/>
            <a:ext cx="5949244" cy="2308324"/>
          </a:xfrm>
          <a:prstGeom prst="rect">
            <a:avLst/>
          </a:prstGeom>
          <a:noFill/>
        </p:spPr>
        <p:txBody>
          <a:bodyPr wrap="square" rtlCol="0">
            <a:spAutoFit/>
          </a:bodyPr>
          <a:lstStyle/>
          <a:p>
            <a:r>
              <a:rPr lang="en-US" dirty="0"/>
              <a:t>-The Wider Caribbean encompasses a rich diversity of manatee habitats. Estuaries, rivers, shallow coastal, springs, seagrass beds</a:t>
            </a:r>
          </a:p>
          <a:p>
            <a:endParaRPr lang="en-US" dirty="0"/>
          </a:p>
          <a:p>
            <a:r>
              <a:rPr lang="en-US" dirty="0"/>
              <a:t>-Two subspecies described</a:t>
            </a:r>
          </a:p>
          <a:p>
            <a:r>
              <a:rPr lang="en-US" dirty="0"/>
              <a:t>Based on morphology, geographic distribution, and behavior, and two genetic lineages</a:t>
            </a:r>
          </a:p>
          <a:p>
            <a:endParaRPr lang="en-US" dirty="0"/>
          </a:p>
        </p:txBody>
      </p:sp>
      <p:sp>
        <p:nvSpPr>
          <p:cNvPr id="13" name="Title 2">
            <a:extLst>
              <a:ext uri="{FF2B5EF4-FFF2-40B4-BE49-F238E27FC236}">
                <a16:creationId xmlns:a16="http://schemas.microsoft.com/office/drawing/2014/main" id="{152E5BA5-5156-41F5-862B-A97125F25DF5}"/>
              </a:ext>
            </a:extLst>
          </p:cNvPr>
          <p:cNvSpPr txBox="1">
            <a:spLocks/>
          </p:cNvSpPr>
          <p:nvPr/>
        </p:nvSpPr>
        <p:spPr>
          <a:xfrm>
            <a:off x="4215643" y="153868"/>
            <a:ext cx="7124701" cy="555438"/>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b="1" dirty="0">
                <a:solidFill>
                  <a:schemeClr val="tx2"/>
                </a:solidFill>
                <a:latin typeface="Century Gothic" panose="020B0502020202020204" pitchFamily="34" charset="0"/>
                <a:cs typeface="Arial" panose="020B0604020202020204" pitchFamily="34" charset="0"/>
              </a:rPr>
              <a:t>Manatees: the treasure of the Wider Caribbean</a:t>
            </a:r>
            <a:endParaRPr lang="en-US" sz="2800"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330" y="113458"/>
            <a:ext cx="2036733" cy="102708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7554" y="3135789"/>
            <a:ext cx="2375169" cy="356498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59437" y="3136391"/>
            <a:ext cx="2960028" cy="186744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6601" y="4538133"/>
            <a:ext cx="2962864" cy="2177370"/>
          </a:xfrm>
          <a:prstGeom prst="rect">
            <a:avLst/>
          </a:prstGeom>
        </p:spPr>
      </p:pic>
      <p:sp>
        <p:nvSpPr>
          <p:cNvPr id="12" name="Rectangle 11"/>
          <p:cNvSpPr/>
          <p:nvPr/>
        </p:nvSpPr>
        <p:spPr>
          <a:xfrm>
            <a:off x="2530798" y="6330775"/>
            <a:ext cx="3757888" cy="276999"/>
          </a:xfrm>
          <a:prstGeom prst="rect">
            <a:avLst/>
          </a:prstGeom>
        </p:spPr>
        <p:txBody>
          <a:bodyPr wrap="none">
            <a:spAutoFit/>
          </a:bodyPr>
          <a:lstStyle/>
          <a:p>
            <a:r>
              <a:rPr lang="en-US" sz="1200" dirty="0"/>
              <a:t>Photos by: Valentina </a:t>
            </a:r>
            <a:r>
              <a:rPr lang="en-US" sz="1200" dirty="0" err="1"/>
              <a:t>Cucchiara</a:t>
            </a:r>
            <a:r>
              <a:rPr lang="en-US" sz="1200" dirty="0"/>
              <a:t>, Leonardo Espinosa, PNCZ</a:t>
            </a:r>
          </a:p>
        </p:txBody>
      </p:sp>
    </p:spTree>
    <p:extLst>
      <p:ext uri="{BB962C8B-B14F-4D97-AF65-F5344CB8AC3E}">
        <p14:creationId xmlns:p14="http://schemas.microsoft.com/office/powerpoint/2010/main" val="2300413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398" y="0"/>
            <a:ext cx="857250" cy="6858000"/>
          </a:xfrm>
          <a:prstGeom prst="rect">
            <a:avLst/>
          </a:prstGeom>
        </p:spPr>
      </p:pic>
      <p:sp>
        <p:nvSpPr>
          <p:cNvPr id="3" name="TextBox 2"/>
          <p:cNvSpPr txBox="1"/>
          <p:nvPr/>
        </p:nvSpPr>
        <p:spPr>
          <a:xfrm>
            <a:off x="936411" y="3934935"/>
            <a:ext cx="4314082" cy="2677656"/>
          </a:xfrm>
          <a:prstGeom prst="rect">
            <a:avLst/>
          </a:prstGeom>
          <a:noFill/>
        </p:spPr>
        <p:txBody>
          <a:bodyPr wrap="square" rtlCol="0">
            <a:spAutoFit/>
          </a:bodyPr>
          <a:lstStyle/>
          <a:p>
            <a:r>
              <a:rPr lang="en-US" sz="2000" b="1" i="1" dirty="0">
                <a:ea typeface="Calibri" panose="020F0502020204030204" pitchFamily="34" charset="0"/>
                <a:cs typeface="Calibri" panose="020F0502020204030204" pitchFamily="34" charset="0"/>
              </a:rPr>
              <a:t>Threats for the species</a:t>
            </a:r>
          </a:p>
          <a:p>
            <a:endParaRPr lang="en-US" sz="2000" b="1" i="1" dirty="0">
              <a:ea typeface="Calibri" panose="020F0502020204030204" pitchFamily="34" charset="0"/>
              <a:cs typeface="Calibri" panose="020F0502020204030204" pitchFamily="34" charset="0"/>
            </a:endParaRPr>
          </a:p>
          <a:p>
            <a:endParaRPr lang="en-US" sz="2000" b="1" i="1" dirty="0">
              <a:ea typeface="Calibri" panose="020F0502020204030204" pitchFamily="34" charset="0"/>
              <a:cs typeface="Calibri" panose="020F0502020204030204" pitchFamily="34" charset="0"/>
            </a:endParaRPr>
          </a:p>
          <a:p>
            <a:pPr marL="214313" indent="-214313" algn="r">
              <a:buFont typeface="Arial" panose="020B0604020202020204" pitchFamily="34" charset="0"/>
              <a:buChar char="•"/>
            </a:pPr>
            <a:r>
              <a:rPr lang="en-US" dirty="0">
                <a:ea typeface="Calibri" panose="020F0502020204030204" pitchFamily="34" charset="0"/>
                <a:cs typeface="Calibri" panose="020F0502020204030204" pitchFamily="34" charset="0"/>
              </a:rPr>
              <a:t>Interaction with fisheries</a:t>
            </a:r>
          </a:p>
          <a:p>
            <a:pPr marL="214313" indent="-214313" algn="r">
              <a:buFont typeface="Arial" panose="020B0604020202020204" pitchFamily="34" charset="0"/>
              <a:buChar char="•"/>
            </a:pPr>
            <a:r>
              <a:rPr lang="en-US" dirty="0">
                <a:ea typeface="Calibri" panose="020F0502020204030204" pitchFamily="34" charset="0"/>
                <a:cs typeface="Calibri" panose="020F0502020204030204" pitchFamily="34" charset="0"/>
              </a:rPr>
              <a:t>Poaching </a:t>
            </a:r>
            <a:r>
              <a:rPr lang="es-ES_tradnl" i="1" dirty="0">
                <a:ea typeface="Calibri" panose="020F0502020204030204" pitchFamily="34" charset="0"/>
                <a:cs typeface="Calibri" panose="020F0502020204030204" pitchFamily="34" charset="0"/>
              </a:rPr>
              <a:t> </a:t>
            </a:r>
            <a:r>
              <a:rPr lang="en-US" dirty="0">
                <a:ea typeface="Calibri" panose="020F0502020204030204" pitchFamily="34" charset="0"/>
                <a:cs typeface="Calibri" panose="020F0502020204030204" pitchFamily="34" charset="0"/>
              </a:rPr>
              <a:t>  </a:t>
            </a:r>
            <a:endParaRPr lang="es-ES_tradnl" dirty="0">
              <a:ea typeface="Calibri" panose="020F0502020204030204" pitchFamily="34" charset="0"/>
              <a:cs typeface="Calibri" panose="020F0502020204030204" pitchFamily="34" charset="0"/>
            </a:endParaRPr>
          </a:p>
          <a:p>
            <a:pPr marL="214313" indent="-214313" algn="r">
              <a:buFont typeface="Arial" panose="020B0604020202020204" pitchFamily="34" charset="0"/>
              <a:buChar char="•"/>
            </a:pPr>
            <a:r>
              <a:rPr lang="en-US" dirty="0">
                <a:ea typeface="Calibri" panose="020F0502020204030204" pitchFamily="34" charset="0"/>
                <a:cs typeface="Calibri" panose="020F0502020204030204" pitchFamily="34" charset="0"/>
              </a:rPr>
              <a:t>Watercraft collisions (on the rise)</a:t>
            </a:r>
          </a:p>
          <a:p>
            <a:pPr marL="214313" indent="-214313" algn="r">
              <a:buFont typeface="Arial" panose="020B0604020202020204" pitchFamily="34" charset="0"/>
              <a:buChar char="•"/>
            </a:pPr>
            <a:r>
              <a:rPr lang="en-US" dirty="0">
                <a:ea typeface="Calibri" panose="020F0502020204030204" pitchFamily="34" charset="0"/>
                <a:cs typeface="Calibri" panose="020F0502020204030204" pitchFamily="34" charset="0"/>
              </a:rPr>
              <a:t>Habitat loss and habitat fragmentation</a:t>
            </a:r>
          </a:p>
          <a:p>
            <a:pPr marL="214313" indent="-214313" algn="r">
              <a:buFont typeface="Arial" panose="020B0604020202020204" pitchFamily="34" charset="0"/>
              <a:buChar char="•"/>
            </a:pPr>
            <a:r>
              <a:rPr lang="en-US" dirty="0">
                <a:ea typeface="Calibri" panose="020F0502020204030204" pitchFamily="34" charset="0"/>
                <a:cs typeface="Calibri" panose="020F0502020204030204" pitchFamily="34" charset="0"/>
              </a:rPr>
              <a:t>Climate change   </a:t>
            </a:r>
          </a:p>
          <a:p>
            <a:pPr marL="214313" indent="-214313" algn="r">
              <a:buFont typeface="Arial" panose="020B0604020202020204" pitchFamily="34" charset="0"/>
              <a:buChar char="•"/>
            </a:pPr>
            <a:r>
              <a:rPr lang="en-US" dirty="0">
                <a:ea typeface="Calibri" panose="020F0502020204030204" pitchFamily="34" charset="0"/>
                <a:cs typeface="Calibri" panose="020F0502020204030204" pitchFamily="34" charset="0"/>
              </a:rPr>
              <a:t>Cold Stress/red tide </a:t>
            </a:r>
            <a:endParaRPr lang="es-ES_tradnl" dirty="0">
              <a:ea typeface="Calibri" panose="020F0502020204030204" pitchFamily="34" charset="0"/>
              <a:cs typeface="Calibri" panose="020F0502020204030204" pitchFamily="34" charset="0"/>
            </a:endParaRPr>
          </a:p>
        </p:txBody>
      </p:sp>
      <p:cxnSp>
        <p:nvCxnSpPr>
          <p:cNvPr id="14" name="Straight Connector 13"/>
          <p:cNvCxnSpPr/>
          <p:nvPr/>
        </p:nvCxnSpPr>
        <p:spPr>
          <a:xfrm flipV="1">
            <a:off x="3442447" y="715383"/>
            <a:ext cx="8420662" cy="16137"/>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6" name="Picture 49" descr="C:\Users\aalvarezaleman\Documents\ANMARI DATOS\Anmari Alvarez\manatee\Mortalidad manatíes\Base fotográfica\villa Clara Ago 2015\SAM_0298.JPG"/>
          <p:cNvPicPr>
            <a:picLocks noChangeAspect="1" noChangeArrowheads="1"/>
          </p:cNvPicPr>
          <p:nvPr/>
        </p:nvPicPr>
        <p:blipFill>
          <a:blip r:embed="rId4"/>
          <a:srcRect/>
          <a:stretch>
            <a:fillRect/>
          </a:stretch>
        </p:blipFill>
        <p:spPr bwMode="auto">
          <a:xfrm>
            <a:off x="5875962" y="4944906"/>
            <a:ext cx="2778547" cy="1690720"/>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5"/>
          <a:stretch>
            <a:fillRect/>
          </a:stretch>
        </p:blipFill>
        <p:spPr>
          <a:xfrm>
            <a:off x="4801348" y="771410"/>
            <a:ext cx="2574383" cy="1980481"/>
          </a:xfrm>
          <a:prstGeom prst="rect">
            <a:avLst/>
          </a:prstGeom>
        </p:spPr>
      </p:pic>
      <p:sp>
        <p:nvSpPr>
          <p:cNvPr id="21" name="Title 2">
            <a:extLst>
              <a:ext uri="{FF2B5EF4-FFF2-40B4-BE49-F238E27FC236}">
                <a16:creationId xmlns:a16="http://schemas.microsoft.com/office/drawing/2014/main" id="{152E5BA5-5156-41F5-862B-A97125F25DF5}"/>
              </a:ext>
            </a:extLst>
          </p:cNvPr>
          <p:cNvSpPr txBox="1">
            <a:spLocks/>
          </p:cNvSpPr>
          <p:nvPr/>
        </p:nvSpPr>
        <p:spPr>
          <a:xfrm>
            <a:off x="4215643" y="153868"/>
            <a:ext cx="7124701" cy="5554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b="1" dirty="0">
                <a:solidFill>
                  <a:schemeClr val="tx2"/>
                </a:solidFill>
                <a:latin typeface="Century Gothic" panose="020B0502020202020204" pitchFamily="34" charset="0"/>
                <a:cs typeface="Arial" panose="020B0604020202020204" pitchFamily="34" charset="0"/>
              </a:rPr>
              <a:t>Regional Conservation Urgency</a:t>
            </a:r>
            <a:endParaRPr lang="en-US" sz="2800" dirty="0"/>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101" t="8691" r="-1101" b="10307"/>
          <a:stretch/>
        </p:blipFill>
        <p:spPr>
          <a:xfrm>
            <a:off x="8736820" y="2413986"/>
            <a:ext cx="2934393" cy="4220946"/>
          </a:xfrm>
          <a:prstGeom prst="rect">
            <a:avLst/>
          </a:prstGeom>
        </p:spPr>
      </p:pic>
      <p:sp>
        <p:nvSpPr>
          <p:cNvPr id="6" name="TextBox 5"/>
          <p:cNvSpPr txBox="1"/>
          <p:nvPr/>
        </p:nvSpPr>
        <p:spPr>
          <a:xfrm>
            <a:off x="10398804" y="2507027"/>
            <a:ext cx="941540" cy="369332"/>
          </a:xfrm>
          <a:prstGeom prst="rect">
            <a:avLst/>
          </a:prstGeom>
          <a:noFill/>
        </p:spPr>
        <p:txBody>
          <a:bodyPr wrap="none" rtlCol="0">
            <a:spAutoFit/>
          </a:bodyPr>
          <a:lstStyle/>
          <a:p>
            <a:r>
              <a:rPr lang="en-US" b="1" dirty="0"/>
              <a:t>Jamaica</a:t>
            </a:r>
          </a:p>
        </p:txBody>
      </p:sp>
      <p:sp>
        <p:nvSpPr>
          <p:cNvPr id="17" name="TextBox 16"/>
          <p:cNvSpPr txBox="1"/>
          <p:nvPr/>
        </p:nvSpPr>
        <p:spPr>
          <a:xfrm>
            <a:off x="5875962" y="6199437"/>
            <a:ext cx="667170" cy="369332"/>
          </a:xfrm>
          <a:prstGeom prst="rect">
            <a:avLst/>
          </a:prstGeom>
          <a:noFill/>
        </p:spPr>
        <p:txBody>
          <a:bodyPr wrap="none" rtlCol="0">
            <a:spAutoFit/>
          </a:bodyPr>
          <a:lstStyle/>
          <a:p>
            <a:r>
              <a:rPr lang="en-US" b="1" dirty="0"/>
              <a:t>Cuba</a:t>
            </a:r>
          </a:p>
        </p:txBody>
      </p:sp>
      <p:sp>
        <p:nvSpPr>
          <p:cNvPr id="7" name="TextBox 6"/>
          <p:cNvSpPr txBox="1"/>
          <p:nvPr/>
        </p:nvSpPr>
        <p:spPr>
          <a:xfrm>
            <a:off x="8776994" y="5956756"/>
            <a:ext cx="2876621" cy="369332"/>
          </a:xfrm>
          <a:prstGeom prst="rect">
            <a:avLst/>
          </a:prstGeom>
          <a:noFill/>
        </p:spPr>
        <p:txBody>
          <a:bodyPr wrap="none" rtlCol="0">
            <a:spAutoFit/>
          </a:bodyPr>
          <a:lstStyle/>
          <a:p>
            <a:r>
              <a:rPr lang="en-US" b="1" dirty="0">
                <a:solidFill>
                  <a:srgbClr val="FFFF00"/>
                </a:solidFill>
              </a:rPr>
              <a:t>Five manatees in a trawl net</a:t>
            </a: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30" y="113458"/>
            <a:ext cx="2036733" cy="1027086"/>
          </a:xfrm>
          <a:prstGeom prst="rect">
            <a:avLst/>
          </a:prstGeom>
        </p:spPr>
      </p:pic>
      <p:sp>
        <p:nvSpPr>
          <p:cNvPr id="8" name="Rectangle 7"/>
          <p:cNvSpPr/>
          <p:nvPr/>
        </p:nvSpPr>
        <p:spPr>
          <a:xfrm>
            <a:off x="763530" y="1291457"/>
            <a:ext cx="3615868" cy="646331"/>
          </a:xfrm>
          <a:prstGeom prst="rect">
            <a:avLst/>
          </a:prstGeom>
        </p:spPr>
        <p:txBody>
          <a:bodyPr wrap="square">
            <a:spAutoFit/>
          </a:bodyPr>
          <a:lstStyle/>
          <a:p>
            <a:pPr algn="just" hangingPunct="0">
              <a:spcAft>
                <a:spcPts val="1200"/>
              </a:spcAft>
            </a:pPr>
            <a:r>
              <a:rPr lang="en-US" dirty="0"/>
              <a:t>-Low population sizes (</a:t>
            </a:r>
            <a:r>
              <a:rPr lang="en-US" b="1" dirty="0"/>
              <a:t>Estimated 2,091 mature individuals</a:t>
            </a:r>
            <a:r>
              <a:rPr lang="en-US" dirty="0"/>
              <a:t>)</a:t>
            </a:r>
          </a:p>
        </p:txBody>
      </p:sp>
      <p:sp>
        <p:nvSpPr>
          <p:cNvPr id="9" name="Rectangle 8"/>
          <p:cNvSpPr/>
          <p:nvPr/>
        </p:nvSpPr>
        <p:spPr>
          <a:xfrm>
            <a:off x="666044" y="2074783"/>
            <a:ext cx="3918211" cy="1631216"/>
          </a:xfrm>
          <a:prstGeom prst="rect">
            <a:avLst/>
          </a:prstGeom>
        </p:spPr>
        <p:txBody>
          <a:bodyPr wrap="square">
            <a:spAutoFit/>
          </a:bodyPr>
          <a:lstStyle/>
          <a:p>
            <a:pPr algn="just" hangingPunct="0">
              <a:spcAft>
                <a:spcPts val="1200"/>
              </a:spcAft>
            </a:pPr>
            <a:r>
              <a:rPr lang="en-US" dirty="0">
                <a:latin typeface="Calibri" panose="020F0502020204030204" pitchFamily="34" charset="0"/>
                <a:ea typeface="Calibri" panose="020F0502020204030204" pitchFamily="34" charset="0"/>
                <a:cs typeface="Calibri" panose="020F0502020204030204" pitchFamily="34" charset="0"/>
              </a:rPr>
              <a:t>-High frequency of </a:t>
            </a:r>
            <a:r>
              <a:rPr lang="en-US" b="1" dirty="0">
                <a:latin typeface="Calibri" panose="020F0502020204030204" pitchFamily="34" charset="0"/>
                <a:ea typeface="Calibri" panose="020F0502020204030204" pitchFamily="34" charset="0"/>
                <a:cs typeface="Calibri" panose="020F0502020204030204" pitchFamily="34" charset="0"/>
              </a:rPr>
              <a:t>undetermined cause of death </a:t>
            </a:r>
            <a:r>
              <a:rPr lang="en-US" dirty="0">
                <a:latin typeface="Calibri" panose="020F0502020204030204" pitchFamily="34" charset="0"/>
                <a:ea typeface="Calibri" panose="020F0502020204030204" pitchFamily="34" charset="0"/>
                <a:cs typeface="Calibri" panose="020F0502020204030204" pitchFamily="34" charset="0"/>
              </a:rPr>
              <a:t>in countries databases (20-50%)</a:t>
            </a:r>
          </a:p>
          <a:p>
            <a:pPr algn="just" hangingPunct="0">
              <a:spcAft>
                <a:spcPts val="1200"/>
              </a:spcAft>
            </a:pPr>
            <a:r>
              <a:rPr lang="en-US" dirty="0">
                <a:latin typeface="Calibri" panose="020F0502020204030204" pitchFamily="34" charset="0"/>
                <a:ea typeface="Calibri" panose="020F0502020204030204" pitchFamily="34" charset="0"/>
                <a:cs typeface="Calibri" panose="020F0502020204030204" pitchFamily="34" charset="0"/>
              </a:rPr>
              <a:t>-Populations classified as Endangered or Critically endangered.</a:t>
            </a: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74896" y="3009732"/>
            <a:ext cx="2258920" cy="2258920"/>
          </a:xfrm>
          <a:prstGeom prst="rect">
            <a:avLst/>
          </a:prstGeom>
        </p:spPr>
      </p:pic>
      <p:sp>
        <p:nvSpPr>
          <p:cNvPr id="20" name="TextBox 19"/>
          <p:cNvSpPr txBox="1"/>
          <p:nvPr/>
        </p:nvSpPr>
        <p:spPr>
          <a:xfrm>
            <a:off x="7505456" y="2653547"/>
            <a:ext cx="744627" cy="369332"/>
          </a:xfrm>
          <a:prstGeom prst="rect">
            <a:avLst/>
          </a:prstGeom>
          <a:noFill/>
        </p:spPr>
        <p:txBody>
          <a:bodyPr wrap="none" rtlCol="0">
            <a:spAutoFit/>
          </a:bodyPr>
          <a:lstStyle/>
          <a:p>
            <a:r>
              <a:rPr lang="en-US" b="1" dirty="0"/>
              <a:t>Belize</a:t>
            </a:r>
          </a:p>
        </p:txBody>
      </p:sp>
      <p:pic>
        <p:nvPicPr>
          <p:cNvPr id="23" name="Picture 2" descr="C:\Users\Andres\Desktop\fotos para presentación\pescador omar negociando con el manatí.JPG"/>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a:xfrm>
            <a:off x="8303178" y="822237"/>
            <a:ext cx="2526298" cy="1684790"/>
          </a:xfrm>
        </p:spPr>
      </p:pic>
      <p:sp>
        <p:nvSpPr>
          <p:cNvPr id="24" name="TextBox 23"/>
          <p:cNvSpPr txBox="1"/>
          <p:nvPr/>
        </p:nvSpPr>
        <p:spPr>
          <a:xfrm>
            <a:off x="10869574" y="940927"/>
            <a:ext cx="667170" cy="369332"/>
          </a:xfrm>
          <a:prstGeom prst="rect">
            <a:avLst/>
          </a:prstGeom>
          <a:noFill/>
        </p:spPr>
        <p:txBody>
          <a:bodyPr wrap="none" rtlCol="0">
            <a:spAutoFit/>
          </a:bodyPr>
          <a:lstStyle/>
          <a:p>
            <a:r>
              <a:rPr lang="en-US" b="1" dirty="0"/>
              <a:t>Cuba</a:t>
            </a:r>
          </a:p>
        </p:txBody>
      </p:sp>
      <p:cxnSp>
        <p:nvCxnSpPr>
          <p:cNvPr id="10" name="Straight Arrow Connector 9"/>
          <p:cNvCxnSpPr/>
          <p:nvPr/>
        </p:nvCxnSpPr>
        <p:spPr>
          <a:xfrm>
            <a:off x="989370" y="4481688"/>
            <a:ext cx="4548042"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4947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8BE26EA-2531-4899-886F-AF189443F378}"/>
              </a:ext>
            </a:extLst>
          </p:cNvPr>
          <p:cNvPicPr>
            <a:picLocks noChangeAspect="1"/>
          </p:cNvPicPr>
          <p:nvPr/>
        </p:nvPicPr>
        <p:blipFill>
          <a:blip r:embed="rId3"/>
          <a:stretch>
            <a:fillRect/>
          </a:stretch>
        </p:blipFill>
        <p:spPr>
          <a:xfrm>
            <a:off x="-14950" y="-2199"/>
            <a:ext cx="1143000" cy="6858000"/>
          </a:xfrm>
          <a:prstGeom prst="rect">
            <a:avLst/>
          </a:prstGeom>
        </p:spPr>
      </p:pic>
      <p:cxnSp>
        <p:nvCxnSpPr>
          <p:cNvPr id="14" name="Straight Connector 13"/>
          <p:cNvCxnSpPr/>
          <p:nvPr/>
        </p:nvCxnSpPr>
        <p:spPr>
          <a:xfrm>
            <a:off x="3014640" y="685800"/>
            <a:ext cx="82042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9" name="Title 2">
            <a:extLst>
              <a:ext uri="{FF2B5EF4-FFF2-40B4-BE49-F238E27FC236}">
                <a16:creationId xmlns:a16="http://schemas.microsoft.com/office/drawing/2014/main" id="{152E5BA5-5156-41F5-862B-A97125F25DF5}"/>
              </a:ext>
            </a:extLst>
          </p:cNvPr>
          <p:cNvSpPr txBox="1">
            <a:spLocks/>
          </p:cNvSpPr>
          <p:nvPr/>
        </p:nvSpPr>
        <p:spPr>
          <a:xfrm>
            <a:off x="4215643" y="153868"/>
            <a:ext cx="7124701" cy="5554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b="1" dirty="0">
                <a:solidFill>
                  <a:schemeClr val="tx2"/>
                </a:solidFill>
                <a:latin typeface="Century Gothic" panose="020B0502020202020204" pitchFamily="34" charset="0"/>
                <a:cs typeface="Arial" panose="020B0604020202020204" pitchFamily="34" charset="0"/>
              </a:rPr>
              <a:t>Regional Conservation Urgency</a:t>
            </a:r>
            <a:endParaRPr lang="en-US" sz="2800" dirty="0"/>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30" y="113458"/>
            <a:ext cx="2036733" cy="1027086"/>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9406" b="8659"/>
          <a:stretch/>
        </p:blipFill>
        <p:spPr>
          <a:xfrm>
            <a:off x="4215643" y="1140545"/>
            <a:ext cx="7371382" cy="4667102"/>
          </a:xfrm>
          <a:prstGeom prst="rect">
            <a:avLst/>
          </a:prstGeom>
        </p:spPr>
      </p:pic>
      <p:sp>
        <p:nvSpPr>
          <p:cNvPr id="3" name="Rectangle 1"/>
          <p:cNvSpPr>
            <a:spLocks noChangeArrowheads="1"/>
          </p:cNvSpPr>
          <p:nvPr/>
        </p:nvSpPr>
        <p:spPr bwMode="auto">
          <a:xfrm>
            <a:off x="7116740" y="6318895"/>
            <a:ext cx="487191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sz="1200" b="0" i="0" u="none" strike="noStrike" cap="none" normalizeH="0" baseline="0" dirty="0">
                <a:ln>
                  <a:noFill/>
                </a:ln>
                <a:solidFill>
                  <a:schemeClr val="tx1"/>
                </a:solidFill>
                <a:effectLst/>
                <a:latin typeface="+mj-lt"/>
                <a:hlinkClick r:id="rId6"/>
              </a:rPr>
              <a:t>https://habitats.oceanplus.org/</a:t>
            </a:r>
            <a:r>
              <a:rPr kumimoji="0" lang="en-US" altLang="en-US" sz="1200" b="0" i="0" u="none" strike="noStrike" cap="none" normalizeH="0" baseline="0" dirty="0">
                <a:ln>
                  <a:noFill/>
                </a:ln>
                <a:solidFill>
                  <a:schemeClr val="tx1"/>
                </a:solidFill>
                <a:effectLst/>
                <a:latin typeface="+mj-lt"/>
              </a:rPr>
              <a:t>, </a:t>
            </a:r>
            <a:r>
              <a:rPr lang="en-US" sz="1200" dirty="0">
                <a:hlinkClick r:id="rId7"/>
              </a:rPr>
              <a:t>Explore the World's Protected Areas</a:t>
            </a:r>
            <a:endParaRPr kumimoji="0" lang="en-US" altLang="en-US" sz="1200" b="0" i="0" u="none" strike="noStrike" cap="none" normalizeH="0" baseline="0" dirty="0">
              <a:ln>
                <a:noFill/>
              </a:ln>
              <a:solidFill>
                <a:schemeClr val="tx1"/>
              </a:solidFill>
              <a:effectLst/>
              <a:latin typeface="+mj-lt"/>
            </a:endParaRPr>
          </a:p>
        </p:txBody>
      </p:sp>
      <p:sp>
        <p:nvSpPr>
          <p:cNvPr id="7" name="Rectangle 4"/>
          <p:cNvSpPr>
            <a:spLocks noChangeArrowheads="1"/>
          </p:cNvSpPr>
          <p:nvPr/>
        </p:nvSpPr>
        <p:spPr bwMode="auto">
          <a:xfrm>
            <a:off x="737629" y="1163870"/>
            <a:ext cx="3534459"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600" i="0" u="none" strike="noStrike" cap="none" normalizeH="0" baseline="0" dirty="0">
                <a:ln>
                  <a:noFill/>
                </a:ln>
                <a:solidFill>
                  <a:schemeClr val="tx1"/>
                </a:solidFill>
                <a:effectLst/>
              </a:rPr>
              <a:t>-Seagrass availability is already scarce and projected to decline significantly</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00" i="0" u="none" strike="noStrike" cap="none" normalizeH="0" baseline="0" dirty="0">
                <a:ln>
                  <a:noFill/>
                </a:ln>
                <a:solidFill>
                  <a:schemeClr val="tx1"/>
                </a:solidFill>
                <a:effectLst/>
              </a:rPr>
              <a:t>-Estuarine and riparian habitats are also in decline</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lang="en-US" altLang="en-US" sz="1600" dirty="0"/>
              <a:t>-</a:t>
            </a:r>
            <a:r>
              <a:rPr kumimoji="0" lang="en-US" altLang="en-US" sz="1600" i="0" u="none" strike="noStrike" cap="none" normalizeH="0" baseline="0" dirty="0">
                <a:ln>
                  <a:noFill/>
                </a:ln>
                <a:solidFill>
                  <a:schemeClr val="tx1"/>
                </a:solidFill>
                <a:effectLst/>
              </a:rPr>
              <a:t>Island nations in the region are particularly vulnerable to climate change impacts.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00" i="0" u="none" strike="noStrike" cap="none" normalizeH="0" baseline="0" dirty="0">
                <a:ln>
                  <a:noFill/>
                </a:ln>
                <a:solidFill>
                  <a:schemeClr val="tx1"/>
                </a:solidFill>
                <a:effectLst/>
              </a:rPr>
              <a:t>-On average, only 5% of marine areas are under protection per country in the Wider Caribbean.</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00" i="0" u="none" strike="noStrike" cap="none" normalizeH="0" baseline="0" dirty="0">
                <a:ln>
                  <a:noFill/>
                </a:ln>
                <a:solidFill>
                  <a:schemeClr val="tx1"/>
                </a:solidFill>
                <a:effectLst/>
              </a:rPr>
              <a:t>-Critical habitats for manatees are often left outside of existing protection measures.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00" i="0" u="none" strike="noStrike" cap="none" normalizeH="0" baseline="0" dirty="0">
                <a:ln>
                  <a:noFill/>
                </a:ln>
                <a:solidFill>
                  <a:schemeClr val="tx1"/>
                </a:solidFill>
                <a:effectLst/>
              </a:rPr>
              <a:t>-The effectiveness of existing Marine Protected Areas (MPAs) remains poorly evaluated or unassessed.</a:t>
            </a:r>
          </a:p>
        </p:txBody>
      </p:sp>
    </p:spTree>
    <p:extLst>
      <p:ext uri="{BB962C8B-B14F-4D97-AF65-F5344CB8AC3E}">
        <p14:creationId xmlns:p14="http://schemas.microsoft.com/office/powerpoint/2010/main" val="2682022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8BE26EA-2531-4899-886F-AF189443F378}"/>
              </a:ext>
            </a:extLst>
          </p:cNvPr>
          <p:cNvPicPr>
            <a:picLocks noChangeAspect="1"/>
          </p:cNvPicPr>
          <p:nvPr/>
        </p:nvPicPr>
        <p:blipFill>
          <a:blip r:embed="rId3"/>
          <a:stretch>
            <a:fillRect/>
          </a:stretch>
        </p:blipFill>
        <p:spPr>
          <a:xfrm>
            <a:off x="-14950" y="-2199"/>
            <a:ext cx="1143000" cy="6858000"/>
          </a:xfrm>
          <a:prstGeom prst="rect">
            <a:avLst/>
          </a:prstGeom>
        </p:spPr>
      </p:pic>
      <p:grpSp>
        <p:nvGrpSpPr>
          <p:cNvPr id="8" name="Group 7"/>
          <p:cNvGrpSpPr/>
          <p:nvPr/>
        </p:nvGrpSpPr>
        <p:grpSpPr>
          <a:xfrm>
            <a:off x="871518" y="1050232"/>
            <a:ext cx="10659138" cy="5632311"/>
            <a:chOff x="232523" y="270419"/>
            <a:chExt cx="12288481" cy="6099216"/>
          </a:xfrm>
        </p:grpSpPr>
        <p:pic>
          <p:nvPicPr>
            <p:cNvPr id="2050" name="Picture 2" descr="SPAW Protocol ratific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523" y="663170"/>
              <a:ext cx="8087788" cy="49760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51535" y="270419"/>
              <a:ext cx="3869469" cy="6099216"/>
            </a:xfrm>
            <a:prstGeom prst="rect">
              <a:avLst/>
            </a:prstGeom>
            <a:noFill/>
          </p:spPr>
          <p:txBody>
            <a:bodyPr wrap="square" rtlCol="0">
              <a:spAutoFit/>
            </a:bodyPr>
            <a:lstStyle/>
            <a:p>
              <a:endParaRPr lang="en-US" sz="2000" dirty="0"/>
            </a:p>
            <a:p>
              <a:r>
                <a:rPr lang="en-US" sz="2000" dirty="0"/>
                <a:t>-20 countries with populations</a:t>
              </a:r>
            </a:p>
            <a:p>
              <a:endParaRPr lang="en-US" sz="2000" dirty="0"/>
            </a:p>
            <a:p>
              <a:r>
                <a:rPr lang="en-US" sz="2000" dirty="0"/>
                <a:t>-13 countries are signatories of the SPAW Protocol International Conservation Instrument</a:t>
              </a:r>
            </a:p>
            <a:p>
              <a:endParaRPr lang="en-US" sz="2000" dirty="0"/>
            </a:p>
            <a:p>
              <a:r>
                <a:rPr lang="en-US" sz="2000" dirty="0"/>
                <a:t>-6 countries with Species Conservation Plans</a:t>
              </a:r>
            </a:p>
            <a:p>
              <a:endParaRPr lang="en-US" sz="2000" dirty="0"/>
            </a:p>
            <a:p>
              <a:r>
                <a:rPr lang="en-US" sz="2000" dirty="0"/>
                <a:t>-IUCN </a:t>
              </a:r>
              <a:r>
                <a:rPr lang="en-US" sz="2000" dirty="0" err="1"/>
                <a:t>Sirenia</a:t>
              </a:r>
              <a:r>
                <a:rPr lang="en-US" sz="2000" dirty="0"/>
                <a:t> Species Members in 5 countries</a:t>
              </a:r>
            </a:p>
            <a:p>
              <a:endParaRPr lang="en-US" sz="2000" dirty="0"/>
            </a:p>
            <a:p>
              <a:r>
                <a:rPr lang="en-US" sz="2000" dirty="0"/>
                <a:t>-Gap in the species regional knowledge and conservation strategies</a:t>
              </a:r>
            </a:p>
            <a:p>
              <a:endParaRPr lang="en-US" sz="2000" dirty="0"/>
            </a:p>
          </p:txBody>
        </p:sp>
      </p:grpSp>
      <p:cxnSp>
        <p:nvCxnSpPr>
          <p:cNvPr id="14" name="Straight Connector 13"/>
          <p:cNvCxnSpPr/>
          <p:nvPr/>
        </p:nvCxnSpPr>
        <p:spPr>
          <a:xfrm>
            <a:off x="2935617" y="685800"/>
            <a:ext cx="82042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9" name="Title 2">
            <a:extLst>
              <a:ext uri="{FF2B5EF4-FFF2-40B4-BE49-F238E27FC236}">
                <a16:creationId xmlns:a16="http://schemas.microsoft.com/office/drawing/2014/main" id="{152E5BA5-5156-41F5-862B-A97125F25DF5}"/>
              </a:ext>
            </a:extLst>
          </p:cNvPr>
          <p:cNvSpPr txBox="1">
            <a:spLocks/>
          </p:cNvSpPr>
          <p:nvPr/>
        </p:nvSpPr>
        <p:spPr>
          <a:xfrm>
            <a:off x="4215643" y="153868"/>
            <a:ext cx="7124701" cy="5554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b="1" dirty="0">
                <a:solidFill>
                  <a:schemeClr val="tx2"/>
                </a:solidFill>
                <a:latin typeface="Century Gothic" panose="020B0502020202020204" pitchFamily="34" charset="0"/>
                <a:cs typeface="Arial" panose="020B0604020202020204" pitchFamily="34" charset="0"/>
              </a:rPr>
              <a:t>Regional Conservation Urgency</a:t>
            </a:r>
            <a:endParaRPr lang="en-US" sz="2800" dirty="0"/>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330" y="113458"/>
            <a:ext cx="2036733" cy="1027086"/>
          </a:xfrm>
          <a:prstGeom prst="rect">
            <a:avLst/>
          </a:prstGeom>
        </p:spPr>
      </p:pic>
    </p:spTree>
    <p:extLst>
      <p:ext uri="{BB962C8B-B14F-4D97-AF65-F5344CB8AC3E}">
        <p14:creationId xmlns:p14="http://schemas.microsoft.com/office/powerpoint/2010/main" val="3005381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8983" y="1140544"/>
            <a:ext cx="3806916" cy="5378134"/>
          </a:xfrm>
          <a:prstGeom prst="rect">
            <a:avLst/>
          </a:prstGeom>
        </p:spPr>
      </p:pic>
      <p:sp>
        <p:nvSpPr>
          <p:cNvPr id="4" name="Title 2">
            <a:extLst>
              <a:ext uri="{FF2B5EF4-FFF2-40B4-BE49-F238E27FC236}">
                <a16:creationId xmlns:a16="http://schemas.microsoft.com/office/drawing/2014/main" id="{152E5BA5-5156-41F5-862B-A97125F25DF5}"/>
              </a:ext>
            </a:extLst>
          </p:cNvPr>
          <p:cNvSpPr txBox="1">
            <a:spLocks/>
          </p:cNvSpPr>
          <p:nvPr/>
        </p:nvSpPr>
        <p:spPr>
          <a:xfrm>
            <a:off x="4437530" y="130362"/>
            <a:ext cx="7124701" cy="5554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dirty="0">
                <a:solidFill>
                  <a:schemeClr val="tx2"/>
                </a:solidFill>
                <a:latin typeface="Century Gothic" panose="020B0502020202020204" pitchFamily="34" charset="0"/>
                <a:cs typeface="Arial" panose="020B0604020202020204" pitchFamily="34" charset="0"/>
              </a:rPr>
              <a:t>Regional Conservation Strategies</a:t>
            </a:r>
            <a:endParaRPr lang="es-419" sz="2400" dirty="0"/>
          </a:p>
        </p:txBody>
      </p:sp>
      <p:cxnSp>
        <p:nvCxnSpPr>
          <p:cNvPr id="5" name="Straight Connector 4"/>
          <p:cNvCxnSpPr/>
          <p:nvPr/>
        </p:nvCxnSpPr>
        <p:spPr>
          <a:xfrm>
            <a:off x="3742441" y="685800"/>
            <a:ext cx="82042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8BE26EA-2531-4899-886F-AF189443F378}"/>
              </a:ext>
            </a:extLst>
          </p:cNvPr>
          <p:cNvPicPr>
            <a:picLocks noChangeAspect="1"/>
          </p:cNvPicPr>
          <p:nvPr/>
        </p:nvPicPr>
        <p:blipFill>
          <a:blip r:embed="rId3"/>
          <a:stretch>
            <a:fillRect/>
          </a:stretch>
        </p:blipFill>
        <p:spPr>
          <a:xfrm>
            <a:off x="0" y="0"/>
            <a:ext cx="857250" cy="6858000"/>
          </a:xfrm>
          <a:prstGeom prst="rect">
            <a:avLst/>
          </a:prstGeom>
        </p:spPr>
      </p:pic>
      <p:sp>
        <p:nvSpPr>
          <p:cNvPr id="7" name="Rectangle 6"/>
          <p:cNvSpPr/>
          <p:nvPr/>
        </p:nvSpPr>
        <p:spPr>
          <a:xfrm>
            <a:off x="6310088" y="1433710"/>
            <a:ext cx="5048475" cy="4708981"/>
          </a:xfrm>
          <a:prstGeom prst="rect">
            <a:avLst/>
          </a:prstGeom>
        </p:spPr>
        <p:txBody>
          <a:bodyPr wrap="square">
            <a:spAutoFit/>
          </a:bodyPr>
          <a:lstStyle/>
          <a:p>
            <a:r>
              <a:rPr lang="en-US" sz="2200" b="1" dirty="0"/>
              <a:t>Priorities in 1995:</a:t>
            </a:r>
          </a:p>
          <a:p>
            <a:endParaRPr lang="en-US" sz="2000" dirty="0"/>
          </a:p>
          <a:p>
            <a:pPr marL="285750" indent="-285750">
              <a:buFont typeface="Wingdings" panose="05000000000000000000" pitchFamily="2" charset="2"/>
              <a:buChar char="ü"/>
            </a:pPr>
            <a:r>
              <a:rPr lang="en-US" sz="2000" dirty="0"/>
              <a:t>Improve (</a:t>
            </a:r>
            <a:r>
              <a:rPr lang="en-US" sz="2000" b="1" dirty="0"/>
              <a:t>AWARENESS)</a:t>
            </a:r>
            <a:r>
              <a:rPr lang="en-US" sz="2000" dirty="0"/>
              <a:t> about the manatee among the people of the Wider Caribbean</a:t>
            </a:r>
          </a:p>
          <a:p>
            <a:pPr marL="285750" indent="-285750">
              <a:buFont typeface="Wingdings" panose="05000000000000000000" pitchFamily="2" charset="2"/>
              <a:buChar char="ü"/>
            </a:pPr>
            <a:r>
              <a:rPr lang="en-US" sz="2000" dirty="0"/>
              <a:t>Creation of protected areas and enforcement of relevant laws (</a:t>
            </a:r>
            <a:r>
              <a:rPr lang="en-US" sz="2000" b="1" dirty="0"/>
              <a:t>PROTECTION</a:t>
            </a:r>
            <a:r>
              <a:rPr lang="en-US" sz="2000" dirty="0"/>
              <a:t>)</a:t>
            </a:r>
          </a:p>
          <a:p>
            <a:pPr marL="285750" indent="-285750">
              <a:buFont typeface="Wingdings" panose="05000000000000000000" pitchFamily="2" charset="2"/>
              <a:buChar char="ü"/>
            </a:pPr>
            <a:r>
              <a:rPr lang="en-US" sz="2000" dirty="0"/>
              <a:t>Reduction of human-caused mortality</a:t>
            </a:r>
          </a:p>
          <a:p>
            <a:pPr marL="285750" indent="-285750">
              <a:buFont typeface="Wingdings" panose="05000000000000000000" pitchFamily="2" charset="2"/>
              <a:buChar char="ü"/>
            </a:pPr>
            <a:r>
              <a:rPr lang="en-US" sz="2000" dirty="0"/>
              <a:t>Develop national recovery plans and organize national recovery teams (</a:t>
            </a:r>
            <a:r>
              <a:rPr lang="en-US" sz="2000" b="1" dirty="0"/>
              <a:t>MANAGEMENT PLANS</a:t>
            </a:r>
            <a:r>
              <a:rPr lang="en-US" sz="2000" dirty="0"/>
              <a:t>)</a:t>
            </a:r>
          </a:p>
          <a:p>
            <a:pPr marL="285750" indent="-285750">
              <a:buFont typeface="Wingdings" panose="05000000000000000000" pitchFamily="2" charset="2"/>
              <a:buChar char="ü"/>
            </a:pPr>
            <a:r>
              <a:rPr lang="en-US" sz="2000" dirty="0"/>
              <a:t>Establish an information and cooperation network among countries in the Wider Caribbean Region that share manatee populations (</a:t>
            </a:r>
            <a:r>
              <a:rPr lang="en-US" sz="2000" b="1" dirty="0"/>
              <a:t>COLLABORATION NETWORK</a:t>
            </a:r>
            <a:r>
              <a:rPr lang="en-US" sz="2000" dirty="0"/>
              <a: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30" y="113458"/>
            <a:ext cx="2036733" cy="1027086"/>
          </a:xfrm>
          <a:prstGeom prst="rect">
            <a:avLst/>
          </a:prstGeom>
        </p:spPr>
      </p:pic>
    </p:spTree>
    <p:extLst>
      <p:ext uri="{BB962C8B-B14F-4D97-AF65-F5344CB8AC3E}">
        <p14:creationId xmlns:p14="http://schemas.microsoft.com/office/powerpoint/2010/main" val="2890124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7550" y="1183864"/>
            <a:ext cx="5183226" cy="5355312"/>
          </a:xfrm>
          <a:prstGeom prst="rect">
            <a:avLst/>
          </a:prstGeom>
          <a:noFill/>
        </p:spPr>
        <p:txBody>
          <a:bodyPr wrap="square" rtlCol="0">
            <a:spAutoFit/>
          </a:bodyPr>
          <a:lstStyle/>
          <a:p>
            <a:r>
              <a:rPr lang="en-US" sz="2200" b="1" dirty="0"/>
              <a:t>Priorities in </a:t>
            </a:r>
            <a:r>
              <a:rPr lang="es-ES" sz="2200" b="1" dirty="0"/>
              <a:t>2010:</a:t>
            </a:r>
          </a:p>
          <a:p>
            <a:endParaRPr lang="es-ES" sz="2000" dirty="0"/>
          </a:p>
          <a:p>
            <a:pPr marL="285750" indent="-285750">
              <a:buFont typeface="Wingdings" panose="05000000000000000000" pitchFamily="2" charset="2"/>
              <a:buChar char="ü"/>
            </a:pPr>
            <a:r>
              <a:rPr lang="es-ES" sz="2000" dirty="0" err="1"/>
              <a:t>Assess</a:t>
            </a:r>
            <a:r>
              <a:rPr lang="es-ES" sz="2000" dirty="0"/>
              <a:t> </a:t>
            </a:r>
            <a:r>
              <a:rPr lang="es-ES" sz="2000" dirty="0" err="1"/>
              <a:t>manatee</a:t>
            </a:r>
            <a:r>
              <a:rPr lang="es-ES" sz="2000" dirty="0"/>
              <a:t> </a:t>
            </a:r>
            <a:r>
              <a:rPr lang="es-ES" sz="2000" dirty="0" err="1"/>
              <a:t>current</a:t>
            </a:r>
            <a:r>
              <a:rPr lang="es-ES" sz="2000" dirty="0"/>
              <a:t> status and </a:t>
            </a:r>
            <a:r>
              <a:rPr lang="es-ES" sz="2000" dirty="0" err="1"/>
              <a:t>distribution</a:t>
            </a:r>
            <a:r>
              <a:rPr lang="es-ES" sz="2000" dirty="0"/>
              <a:t> </a:t>
            </a:r>
            <a:r>
              <a:rPr lang="es-ES" sz="2000" b="1" dirty="0"/>
              <a:t>(RESEARCH AND MONITORING)</a:t>
            </a:r>
          </a:p>
          <a:p>
            <a:pPr marL="285750" indent="-285750">
              <a:buFont typeface="Wingdings" panose="05000000000000000000" pitchFamily="2" charset="2"/>
              <a:buChar char="ü"/>
            </a:pPr>
            <a:r>
              <a:rPr lang="es-ES" sz="2000" dirty="0"/>
              <a:t>Define </a:t>
            </a:r>
            <a:r>
              <a:rPr lang="es-ES" sz="2000" dirty="0" err="1"/>
              <a:t>guidelines</a:t>
            </a:r>
            <a:r>
              <a:rPr lang="es-ES" sz="2000" dirty="0"/>
              <a:t> </a:t>
            </a:r>
            <a:r>
              <a:rPr lang="es-ES" sz="2000" dirty="0" err="1"/>
              <a:t>for</a:t>
            </a:r>
            <a:r>
              <a:rPr lang="es-ES" sz="2000" dirty="0"/>
              <a:t> data </a:t>
            </a:r>
            <a:r>
              <a:rPr lang="es-ES" sz="2000" dirty="0" err="1"/>
              <a:t>collection</a:t>
            </a:r>
            <a:r>
              <a:rPr lang="es-ES" sz="2000" dirty="0"/>
              <a:t>/</a:t>
            </a:r>
            <a:r>
              <a:rPr lang="es-ES" sz="2000" dirty="0" err="1"/>
              <a:t>censusing</a:t>
            </a:r>
            <a:r>
              <a:rPr lang="es-ES" sz="2000" dirty="0"/>
              <a:t> </a:t>
            </a:r>
            <a:r>
              <a:rPr lang="es-ES" sz="2000" b="1" dirty="0"/>
              <a:t>(GUIDELINES AND PROTOCOLS)</a:t>
            </a:r>
          </a:p>
          <a:p>
            <a:pPr marL="285750" indent="-285750">
              <a:buFont typeface="Wingdings" panose="05000000000000000000" pitchFamily="2" charset="2"/>
              <a:buChar char="ü"/>
            </a:pPr>
            <a:r>
              <a:rPr lang="es-ES" sz="2000" dirty="0" err="1"/>
              <a:t>Improve</a:t>
            </a:r>
            <a:r>
              <a:rPr lang="es-ES" sz="2000" dirty="0"/>
              <a:t> </a:t>
            </a:r>
            <a:r>
              <a:rPr lang="es-ES" sz="2000" dirty="0" err="1"/>
              <a:t>manatee</a:t>
            </a:r>
            <a:r>
              <a:rPr lang="es-ES" sz="2000" dirty="0"/>
              <a:t> </a:t>
            </a:r>
            <a:r>
              <a:rPr lang="es-ES" sz="2000" dirty="0" err="1"/>
              <a:t>awareness</a:t>
            </a:r>
            <a:r>
              <a:rPr lang="es-ES" sz="2000" dirty="0"/>
              <a:t> </a:t>
            </a:r>
            <a:r>
              <a:rPr lang="es-ES" sz="2000" b="1" dirty="0"/>
              <a:t>(AWARENESS)</a:t>
            </a:r>
          </a:p>
          <a:p>
            <a:pPr marL="285750" indent="-285750">
              <a:buFont typeface="Wingdings" panose="05000000000000000000" pitchFamily="2" charset="2"/>
              <a:buChar char="ü"/>
            </a:pPr>
            <a:r>
              <a:rPr lang="es-ES" sz="2000" dirty="0" err="1"/>
              <a:t>Protected</a:t>
            </a:r>
            <a:r>
              <a:rPr lang="es-ES" sz="2000" dirty="0"/>
              <a:t> </a:t>
            </a:r>
            <a:r>
              <a:rPr lang="es-ES" sz="2000" dirty="0" err="1"/>
              <a:t>areas</a:t>
            </a:r>
            <a:r>
              <a:rPr lang="es-ES" sz="2000" dirty="0"/>
              <a:t> </a:t>
            </a:r>
            <a:r>
              <a:rPr lang="es-ES" sz="2000" b="1" dirty="0"/>
              <a:t>(PROTECTION)</a:t>
            </a:r>
          </a:p>
          <a:p>
            <a:pPr marL="285750" indent="-285750">
              <a:buFont typeface="Wingdings" panose="05000000000000000000" pitchFamily="2" charset="2"/>
              <a:buChar char="ü"/>
            </a:pPr>
            <a:r>
              <a:rPr lang="es-ES" sz="2000" dirty="0" err="1"/>
              <a:t>Enforcement</a:t>
            </a:r>
            <a:r>
              <a:rPr lang="es-ES" sz="2000" dirty="0"/>
              <a:t> </a:t>
            </a:r>
            <a:r>
              <a:rPr lang="es-ES" sz="2000" dirty="0" err="1"/>
              <a:t>laws</a:t>
            </a:r>
            <a:r>
              <a:rPr lang="es-ES" sz="2000" dirty="0"/>
              <a:t> </a:t>
            </a:r>
            <a:r>
              <a:rPr lang="es-ES" sz="2000" b="1" dirty="0"/>
              <a:t>(PROTECTION)</a:t>
            </a:r>
          </a:p>
          <a:p>
            <a:pPr marL="285750" indent="-285750">
              <a:buFont typeface="Wingdings" panose="05000000000000000000" pitchFamily="2" charset="2"/>
              <a:buChar char="ü"/>
            </a:pPr>
            <a:r>
              <a:rPr lang="es-ES" sz="2000" dirty="0"/>
              <a:t>Reduce human-</a:t>
            </a:r>
            <a:r>
              <a:rPr lang="es-ES" sz="2000" dirty="0" err="1"/>
              <a:t>related</a:t>
            </a:r>
            <a:r>
              <a:rPr lang="es-ES" sz="2000" dirty="0"/>
              <a:t> </a:t>
            </a:r>
            <a:r>
              <a:rPr lang="es-ES" sz="2000" dirty="0" err="1"/>
              <a:t>mortality</a:t>
            </a:r>
            <a:endParaRPr lang="es-ES" sz="2000" dirty="0"/>
          </a:p>
          <a:p>
            <a:pPr marL="285750" indent="-285750">
              <a:buFont typeface="Wingdings" panose="05000000000000000000" pitchFamily="2" charset="2"/>
              <a:buChar char="ü"/>
            </a:pPr>
            <a:r>
              <a:rPr lang="en-US" sz="2000" dirty="0"/>
              <a:t>Promote cooperation and exchange of information on manatee conservation (national and regional) Prepare/update national recovery plans. and organize recovery teams. Establish an information and cooperation network </a:t>
            </a:r>
            <a:r>
              <a:rPr lang="en-US" sz="2000" b="1" dirty="0"/>
              <a:t>(NETWORK)</a:t>
            </a:r>
            <a:r>
              <a:rPr lang="en-US" sz="2000" dirty="0"/>
              <a:t>	</a:t>
            </a:r>
          </a:p>
        </p:txBody>
      </p:sp>
      <p:pic>
        <p:nvPicPr>
          <p:cNvPr id="3" name="Picture 2">
            <a:extLst>
              <a:ext uri="{FF2B5EF4-FFF2-40B4-BE49-F238E27FC236}">
                <a16:creationId xmlns:a16="http://schemas.microsoft.com/office/drawing/2014/main" id="{48BE26EA-2531-4899-886F-AF189443F378}"/>
              </a:ext>
            </a:extLst>
          </p:cNvPr>
          <p:cNvPicPr>
            <a:picLocks noChangeAspect="1"/>
          </p:cNvPicPr>
          <p:nvPr/>
        </p:nvPicPr>
        <p:blipFill>
          <a:blip r:embed="rId2"/>
          <a:stretch>
            <a:fillRect/>
          </a:stretch>
        </p:blipFill>
        <p:spPr>
          <a:xfrm>
            <a:off x="0" y="0"/>
            <a:ext cx="903249" cy="6858000"/>
          </a:xfrm>
          <a:prstGeom prst="rect">
            <a:avLst/>
          </a:prstGeom>
        </p:spPr>
      </p:pic>
      <p:pic>
        <p:nvPicPr>
          <p:cNvPr id="6" name="Picture 5"/>
          <p:cNvPicPr>
            <a:picLocks noChangeAspect="1"/>
          </p:cNvPicPr>
          <p:nvPr/>
        </p:nvPicPr>
        <p:blipFill>
          <a:blip r:embed="rId3"/>
          <a:stretch>
            <a:fillRect/>
          </a:stretch>
        </p:blipFill>
        <p:spPr>
          <a:xfrm>
            <a:off x="6657975" y="941501"/>
            <a:ext cx="4361602" cy="5600357"/>
          </a:xfrm>
          <a:prstGeom prst="rect">
            <a:avLst/>
          </a:prstGeom>
        </p:spPr>
      </p:pic>
      <p:sp>
        <p:nvSpPr>
          <p:cNvPr id="7" name="Title 2">
            <a:extLst>
              <a:ext uri="{FF2B5EF4-FFF2-40B4-BE49-F238E27FC236}">
                <a16:creationId xmlns:a16="http://schemas.microsoft.com/office/drawing/2014/main" id="{152E5BA5-5156-41F5-862B-A97125F25DF5}"/>
              </a:ext>
            </a:extLst>
          </p:cNvPr>
          <p:cNvSpPr txBox="1">
            <a:spLocks/>
          </p:cNvSpPr>
          <p:nvPr/>
        </p:nvSpPr>
        <p:spPr>
          <a:xfrm>
            <a:off x="4437530" y="130362"/>
            <a:ext cx="7124701" cy="5554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dirty="0">
                <a:solidFill>
                  <a:schemeClr val="tx2"/>
                </a:solidFill>
                <a:latin typeface="Century Gothic" panose="020B0502020202020204" pitchFamily="34" charset="0"/>
                <a:cs typeface="Arial" panose="020B0604020202020204" pitchFamily="34" charset="0"/>
              </a:rPr>
              <a:t>Regional Conservation Strategies</a:t>
            </a:r>
            <a:endParaRPr lang="es-419" sz="2400" dirty="0"/>
          </a:p>
        </p:txBody>
      </p:sp>
      <p:cxnSp>
        <p:nvCxnSpPr>
          <p:cNvPr id="9" name="Straight Connector 8"/>
          <p:cNvCxnSpPr/>
          <p:nvPr/>
        </p:nvCxnSpPr>
        <p:spPr>
          <a:xfrm>
            <a:off x="3742441" y="685800"/>
            <a:ext cx="82042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30" y="113458"/>
            <a:ext cx="2036733" cy="1027086"/>
          </a:xfrm>
          <a:prstGeom prst="rect">
            <a:avLst/>
          </a:prstGeom>
        </p:spPr>
      </p:pic>
    </p:spTree>
    <p:extLst>
      <p:ext uri="{BB962C8B-B14F-4D97-AF65-F5344CB8AC3E}">
        <p14:creationId xmlns:p14="http://schemas.microsoft.com/office/powerpoint/2010/main" val="2214434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5C70E37-5E5E-27BC-105C-B03ECD7B67FA}"/>
              </a:ext>
            </a:extLst>
          </p:cNvPr>
          <p:cNvCxnSpPr/>
          <p:nvPr/>
        </p:nvCxnSpPr>
        <p:spPr>
          <a:xfrm flipV="1">
            <a:off x="3814763" y="739152"/>
            <a:ext cx="8206252" cy="2181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28625" y="1871362"/>
            <a:ext cx="3964955" cy="1015663"/>
          </a:xfrm>
          <a:prstGeom prst="rect">
            <a:avLst/>
          </a:prstGeom>
        </p:spPr>
        <p:txBody>
          <a:bodyPr wrap="square">
            <a:spAutoFit/>
          </a:bodyPr>
          <a:lstStyle/>
          <a:p>
            <a:pPr marL="0" lvl="1"/>
            <a:r>
              <a:rPr lang="es-ES" sz="2000" b="1" dirty="0" err="1"/>
              <a:t>Goal</a:t>
            </a:r>
            <a:r>
              <a:rPr lang="es-ES" sz="2000" b="1" dirty="0"/>
              <a:t> 1. </a:t>
            </a:r>
            <a:r>
              <a:rPr lang="en-US" sz="2000" dirty="0">
                <a:solidFill>
                  <a:srgbClr val="242424"/>
                </a:solidFill>
                <a:ea typeface="Calibri" panose="020F0502020204030204" pitchFamily="34" charset="0"/>
                <a:cs typeface="Calibri" panose="020F0502020204030204" pitchFamily="34" charset="0"/>
              </a:rPr>
              <a:t>Establish and maintain a robust network of manatee experts and stakeholders  </a:t>
            </a:r>
            <a:endParaRPr lang="en-US" sz="2000" dirty="0">
              <a:ea typeface="Calibri" panose="020F0502020204030204" pitchFamily="34" charset="0"/>
              <a:cs typeface="Calibri" panose="020F0502020204030204" pitchFamily="34" charset="0"/>
            </a:endParaRPr>
          </a:p>
        </p:txBody>
      </p:sp>
      <p:grpSp>
        <p:nvGrpSpPr>
          <p:cNvPr id="20" name="Group 19"/>
          <p:cNvGrpSpPr/>
          <p:nvPr/>
        </p:nvGrpSpPr>
        <p:grpSpPr>
          <a:xfrm>
            <a:off x="832330" y="3183709"/>
            <a:ext cx="2205473" cy="1959953"/>
            <a:chOff x="1597510" y="196346"/>
            <a:chExt cx="9297206" cy="6637595"/>
          </a:xfrm>
        </p:grpSpPr>
        <p:pic>
          <p:nvPicPr>
            <p:cNvPr id="18" name="Picture 17"/>
            <p:cNvPicPr>
              <a:picLocks noChangeAspect="1"/>
            </p:cNvPicPr>
            <p:nvPr/>
          </p:nvPicPr>
          <p:blipFill>
            <a:blip r:embed="rId3"/>
            <a:stretch>
              <a:fillRect/>
            </a:stretch>
          </p:blipFill>
          <p:spPr>
            <a:xfrm>
              <a:off x="1597510" y="196346"/>
              <a:ext cx="9297206" cy="6637595"/>
            </a:xfrm>
            <a:prstGeom prst="rect">
              <a:avLst/>
            </a:prstGeom>
          </p:spPr>
        </p:pic>
        <p:sp>
          <p:nvSpPr>
            <p:cNvPr id="19" name="Oval 18"/>
            <p:cNvSpPr/>
            <p:nvPr/>
          </p:nvSpPr>
          <p:spPr>
            <a:xfrm>
              <a:off x="3835617" y="925157"/>
              <a:ext cx="5808212" cy="5443369"/>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 name="Rectangle 5"/>
          <p:cNvSpPr/>
          <p:nvPr/>
        </p:nvSpPr>
        <p:spPr>
          <a:xfrm>
            <a:off x="7653220" y="1732334"/>
            <a:ext cx="4190408" cy="1938992"/>
          </a:xfrm>
          <a:prstGeom prst="rect">
            <a:avLst/>
          </a:prstGeom>
        </p:spPr>
        <p:txBody>
          <a:bodyPr wrap="square">
            <a:spAutoFit/>
          </a:bodyPr>
          <a:lstStyle/>
          <a:p>
            <a:pPr algn="just"/>
            <a:r>
              <a:rPr lang="en-US" sz="2000" b="1" dirty="0"/>
              <a:t>Goal 2. </a:t>
            </a:r>
            <a:r>
              <a:rPr lang="en-US" sz="2000" dirty="0"/>
              <a:t>Enhance manatee conservation capacity in the Caribbean through various strategies, which will ultimately strengthen the capacity of countries and stakeholders to effectively conserve manatees</a:t>
            </a:r>
          </a:p>
        </p:txBody>
      </p:sp>
      <p:pic>
        <p:nvPicPr>
          <p:cNvPr id="22" name="Picture 21" descr="C:\Users\Marine 01\Desktop\Taller de ManatÃ­\Photo(c) CP_1272.jpg">
            <a:extLst>
              <a:ext uri="{FF2B5EF4-FFF2-40B4-BE49-F238E27FC236}">
                <a16:creationId xmlns:a16="http://schemas.microsoft.com/office/drawing/2014/main" id="{603134C1-D76B-4600-B4FE-354AA8803EA5}"/>
              </a:ext>
            </a:extLst>
          </p:cNvPr>
          <p:cNvPicPr>
            <a:picLocks noChangeAspect="1" noChangeArrowheads="1"/>
          </p:cNvPicPr>
          <p:nvPr/>
        </p:nvPicPr>
        <p:blipFill>
          <a:blip r:embed="rId4"/>
          <a:srcRect/>
          <a:stretch>
            <a:fillRect/>
          </a:stretch>
        </p:blipFill>
        <p:spPr bwMode="auto">
          <a:xfrm>
            <a:off x="4724899" y="1695416"/>
            <a:ext cx="2599486" cy="1738914"/>
          </a:xfrm>
          <a:prstGeom prst="rect">
            <a:avLst/>
          </a:prstGeom>
          <a:noFill/>
        </p:spPr>
      </p:pic>
      <p:sp>
        <p:nvSpPr>
          <p:cNvPr id="8" name="Rectangle 7"/>
          <p:cNvSpPr/>
          <p:nvPr/>
        </p:nvSpPr>
        <p:spPr>
          <a:xfrm>
            <a:off x="6498544" y="4048977"/>
            <a:ext cx="5345084" cy="1015663"/>
          </a:xfrm>
          <a:prstGeom prst="rect">
            <a:avLst/>
          </a:prstGeom>
        </p:spPr>
        <p:txBody>
          <a:bodyPr wrap="square">
            <a:spAutoFit/>
          </a:bodyPr>
          <a:lstStyle/>
          <a:p>
            <a:pPr algn="just"/>
            <a:r>
              <a:rPr lang="en-US" sz="2000" b="1" dirty="0"/>
              <a:t>Goal 3. </a:t>
            </a:r>
            <a:r>
              <a:rPr lang="en-US" sz="2000" dirty="0"/>
              <a:t>Expand scientific research focused on the Greater Caribbean manatee, aiming to bridge existing knowledge gaps. </a:t>
            </a:r>
          </a:p>
        </p:txBody>
      </p:sp>
      <p:pic>
        <p:nvPicPr>
          <p:cNvPr id="23" name="Picture 22">
            <a:extLst>
              <a:ext uri="{FF2B5EF4-FFF2-40B4-BE49-F238E27FC236}">
                <a16:creationId xmlns:a16="http://schemas.microsoft.com/office/drawing/2014/main" id="{CDCA1769-1F74-4BC1-95AF-CFB280B4BE02}"/>
              </a:ext>
            </a:extLst>
          </p:cNvPr>
          <p:cNvPicPr>
            <a:picLocks noChangeAspect="1"/>
          </p:cNvPicPr>
          <p:nvPr/>
        </p:nvPicPr>
        <p:blipFill>
          <a:blip r:embed="rId5"/>
          <a:stretch>
            <a:fillRect/>
          </a:stretch>
        </p:blipFill>
        <p:spPr>
          <a:xfrm rot="16200000">
            <a:off x="3853673" y="3112170"/>
            <a:ext cx="1829001" cy="2803068"/>
          </a:xfrm>
          <a:prstGeom prst="rect">
            <a:avLst/>
          </a:prstGeom>
        </p:spPr>
      </p:pic>
      <p:sp>
        <p:nvSpPr>
          <p:cNvPr id="9" name="Rectangle 8"/>
          <p:cNvSpPr/>
          <p:nvPr/>
        </p:nvSpPr>
        <p:spPr>
          <a:xfrm>
            <a:off x="1049868" y="5837334"/>
            <a:ext cx="8207021" cy="707886"/>
          </a:xfrm>
          <a:prstGeom prst="rect">
            <a:avLst/>
          </a:prstGeom>
        </p:spPr>
        <p:txBody>
          <a:bodyPr wrap="square">
            <a:spAutoFit/>
          </a:bodyPr>
          <a:lstStyle/>
          <a:p>
            <a:pPr algn="just"/>
            <a:r>
              <a:rPr lang="es-ES" sz="2000" b="1" dirty="0" err="1"/>
              <a:t>Goal</a:t>
            </a:r>
            <a:r>
              <a:rPr lang="es-ES" sz="2000" b="1" dirty="0"/>
              <a:t> 4.</a:t>
            </a:r>
            <a:r>
              <a:rPr lang="es-ES" sz="2000" dirty="0"/>
              <a:t> </a:t>
            </a:r>
            <a:r>
              <a:rPr lang="en-US" sz="2000" dirty="0"/>
              <a:t>Strengthen the rescue, rehabilitation, and release capabilities for the Greater Caribbean </a:t>
            </a: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2758" y="5064640"/>
            <a:ext cx="2199549" cy="1649663"/>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30" y="113458"/>
            <a:ext cx="2036733" cy="1027086"/>
          </a:xfrm>
          <a:prstGeom prst="rect">
            <a:avLst/>
          </a:prstGeom>
        </p:spPr>
      </p:pic>
      <p:sp>
        <p:nvSpPr>
          <p:cNvPr id="16" name="Title 2">
            <a:extLst>
              <a:ext uri="{FF2B5EF4-FFF2-40B4-BE49-F238E27FC236}">
                <a16:creationId xmlns:a16="http://schemas.microsoft.com/office/drawing/2014/main" id="{152E5BA5-5156-41F5-862B-A97125F25DF5}"/>
              </a:ext>
            </a:extLst>
          </p:cNvPr>
          <p:cNvSpPr txBox="1">
            <a:spLocks/>
          </p:cNvSpPr>
          <p:nvPr/>
        </p:nvSpPr>
        <p:spPr>
          <a:xfrm>
            <a:off x="4216786" y="128761"/>
            <a:ext cx="6638926" cy="4165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b="1" dirty="0">
                <a:solidFill>
                  <a:schemeClr val="tx2"/>
                </a:solidFill>
                <a:latin typeface="Century Gothic" panose="020B0502020202020204" pitchFamily="34" charset="0"/>
                <a:cs typeface="Arial" panose="020B0604020202020204" pitchFamily="34" charset="0"/>
              </a:rPr>
              <a:t>Wider Caribbean Manatee Alliance</a:t>
            </a:r>
            <a:endParaRPr lang="es-419" sz="2800" dirty="0"/>
          </a:p>
        </p:txBody>
      </p:sp>
      <p:sp>
        <p:nvSpPr>
          <p:cNvPr id="17" name="Rectangle 16"/>
          <p:cNvSpPr/>
          <p:nvPr/>
        </p:nvSpPr>
        <p:spPr>
          <a:xfrm>
            <a:off x="2247969" y="1084828"/>
            <a:ext cx="8444564" cy="369332"/>
          </a:xfrm>
          <a:prstGeom prst="rect">
            <a:avLst/>
          </a:prstGeom>
        </p:spPr>
        <p:txBody>
          <a:bodyPr wrap="square">
            <a:spAutoFit/>
          </a:bodyPr>
          <a:lstStyle/>
          <a:p>
            <a:pPr algn="ctr"/>
            <a:r>
              <a:rPr lang="en-US" i="1" dirty="0"/>
              <a:t> </a:t>
            </a:r>
            <a:r>
              <a:rPr lang="en-US" b="1" i="1" dirty="0"/>
              <a:t>A strategic alliance can leverage each other's strengths to achieve mutual benefits. </a:t>
            </a:r>
            <a:endParaRPr lang="en-US" i="1" dirty="0"/>
          </a:p>
        </p:txBody>
      </p:sp>
      <p:pic>
        <p:nvPicPr>
          <p:cNvPr id="21" name="Picture 20">
            <a:extLst>
              <a:ext uri="{FF2B5EF4-FFF2-40B4-BE49-F238E27FC236}">
                <a16:creationId xmlns:a16="http://schemas.microsoft.com/office/drawing/2014/main" id="{48BE26EA-2531-4899-886F-AF189443F378}"/>
              </a:ext>
            </a:extLst>
          </p:cNvPr>
          <p:cNvPicPr>
            <a:picLocks noChangeAspect="1"/>
          </p:cNvPicPr>
          <p:nvPr/>
        </p:nvPicPr>
        <p:blipFill>
          <a:blip r:embed="rId8"/>
          <a:stretch>
            <a:fillRect/>
          </a:stretch>
        </p:blipFill>
        <p:spPr>
          <a:xfrm>
            <a:off x="0" y="0"/>
            <a:ext cx="857250" cy="6858000"/>
          </a:xfrm>
          <a:prstGeom prst="rect">
            <a:avLst/>
          </a:prstGeom>
        </p:spPr>
      </p:pic>
    </p:spTree>
    <p:extLst>
      <p:ext uri="{BB962C8B-B14F-4D97-AF65-F5344CB8AC3E}">
        <p14:creationId xmlns:p14="http://schemas.microsoft.com/office/powerpoint/2010/main" val="37788884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C2ACFA87F550418D225E071F542ADA" ma:contentTypeVersion="27" ma:contentTypeDescription="Create a new document." ma:contentTypeScope="" ma:versionID="2d3e4b2333abe4608b3447e3a5586db6">
  <xsd:schema xmlns:xsd="http://www.w3.org/2001/XMLSchema" xmlns:xs="http://www.w3.org/2001/XMLSchema" xmlns:p="http://schemas.microsoft.com/office/2006/metadata/properties" xmlns:ns2="8bde3967-4b29-49c8-add0-1b77de203898" xmlns:ns3="0f1cb922-524b-4a63-a729-f715e5c73bc5" xmlns:ns4="985ec44e-1bab-4c0b-9df0-6ba128686fc9" targetNamespace="http://schemas.microsoft.com/office/2006/metadata/properties" ma:root="true" ma:fieldsID="2b6193656fa044160ff50ef3173382a3" ns2:_="" ns3:_="" ns4:_="">
    <xsd:import namespace="8bde3967-4b29-49c8-add0-1b77de203898"/>
    <xsd:import namespace="0f1cb922-524b-4a63-a729-f715e5c73bc5"/>
    <xsd:import namespace="985ec44e-1bab-4c0b-9df0-6ba128686fc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Emplacement" minOccurs="0"/>
                <xsd:element ref="ns3:eed4da54-2de3-4f24-ab7f-5cf84a6396d8CountryOrRegion" minOccurs="0"/>
                <xsd:element ref="ns3:eed4da54-2de3-4f24-ab7f-5cf84a6396d8State" minOccurs="0"/>
                <xsd:element ref="ns3:eed4da54-2de3-4f24-ab7f-5cf84a6396d8City" minOccurs="0"/>
                <xsd:element ref="ns3:eed4da54-2de3-4f24-ab7f-5cf84a6396d8PostalCode" minOccurs="0"/>
                <xsd:element ref="ns3:eed4da54-2de3-4f24-ab7f-5cf84a6396d8Street" minOccurs="0"/>
                <xsd:element ref="ns3:eed4da54-2de3-4f24-ab7f-5cf84a6396d8GeoLoc" minOccurs="0"/>
                <xsd:element ref="ns3:eed4da54-2de3-4f24-ab7f-5cf84a6396d8DispName"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de3967-4b29-49c8-add0-1b77de2038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1cb922-524b-4a63-a729-f715e5c73bc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Emplacement" ma:index="20" nillable="true" ma:displayName="Emplacement" ma:format="Dropdown" ma:internalName="Emplacement">
      <xsd:simpleType>
        <xsd:restriction base="dms:Unknown"/>
      </xsd:simpleType>
    </xsd:element>
    <xsd:element name="eed4da54-2de3-4f24-ab7f-5cf84a6396d8CountryOrRegion" ma:index="21" nillable="true" ma:displayName="Emplacement : Pays/région" ma:internalName="CountryOrRegion" ma:readOnly="true">
      <xsd:simpleType>
        <xsd:restriction base="dms:Text"/>
      </xsd:simpleType>
    </xsd:element>
    <xsd:element name="eed4da54-2de3-4f24-ab7f-5cf84a6396d8State" ma:index="22" nillable="true" ma:displayName="Emplacement : État" ma:internalName="State" ma:readOnly="true">
      <xsd:simpleType>
        <xsd:restriction base="dms:Text"/>
      </xsd:simpleType>
    </xsd:element>
    <xsd:element name="eed4da54-2de3-4f24-ab7f-5cf84a6396d8City" ma:index="23" nillable="true" ma:displayName="Emplacement : Ville" ma:internalName="City" ma:readOnly="true">
      <xsd:simpleType>
        <xsd:restriction base="dms:Text"/>
      </xsd:simpleType>
    </xsd:element>
    <xsd:element name="eed4da54-2de3-4f24-ab7f-5cf84a6396d8PostalCode" ma:index="24" nillable="true" ma:displayName="Emplacement : Code postal" ma:internalName="PostalCode" ma:readOnly="true">
      <xsd:simpleType>
        <xsd:restriction base="dms:Text"/>
      </xsd:simpleType>
    </xsd:element>
    <xsd:element name="eed4da54-2de3-4f24-ab7f-5cf84a6396d8Street" ma:index="25" nillable="true" ma:displayName="Emplacement : Rue" ma:internalName="Street" ma:readOnly="true">
      <xsd:simpleType>
        <xsd:restriction base="dms:Text"/>
      </xsd:simpleType>
    </xsd:element>
    <xsd:element name="eed4da54-2de3-4f24-ab7f-5cf84a6396d8GeoLoc" ma:index="26" nillable="true" ma:displayName="Emplacement : Coordonnées" ma:internalName="GeoLoc" ma:readOnly="true">
      <xsd:simpleType>
        <xsd:restriction base="dms:Unknown"/>
      </xsd:simpleType>
    </xsd:element>
    <xsd:element name="eed4da54-2de3-4f24-ab7f-5cf84a6396d8DispName" ma:index="27" nillable="true" ma:displayName="Emplacement : nom" ma:internalName="DispName"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31" nillable="true" ma:displayName="Taxonomy Catch All Column" ma:hidden="true" ma:list="{78a33eea-6480-4b67-a40f-8706a958746a}" ma:internalName="TaxCatchAll" ma:showField="CatchAllData" ma:web="8bde3967-4b29-49c8-add0-1b77de2038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f1cb922-524b-4a63-a729-f715e5c73bc5">
      <Terms xmlns="http://schemas.microsoft.com/office/infopath/2007/PartnerControls"/>
    </lcf76f155ced4ddcb4097134ff3c332f>
    <TaxCatchAll xmlns="985ec44e-1bab-4c0b-9df0-6ba128686fc9" xsi:nil="true"/>
    <Emplacement xmlns="0f1cb922-524b-4a63-a729-f715e5c73bc5" xsi:nil="true"/>
  </documentManagement>
</p:properties>
</file>

<file path=customXml/itemProps1.xml><?xml version="1.0" encoding="utf-8"?>
<ds:datastoreItem xmlns:ds="http://schemas.openxmlformats.org/officeDocument/2006/customXml" ds:itemID="{E12551DC-B7ED-4E2B-9BC4-58F9659D8292}"/>
</file>

<file path=customXml/itemProps2.xml><?xml version="1.0" encoding="utf-8"?>
<ds:datastoreItem xmlns:ds="http://schemas.openxmlformats.org/officeDocument/2006/customXml" ds:itemID="{564BF2BF-6A09-440A-9A00-1AE2E4655D5C}"/>
</file>

<file path=customXml/itemProps3.xml><?xml version="1.0" encoding="utf-8"?>
<ds:datastoreItem xmlns:ds="http://schemas.openxmlformats.org/officeDocument/2006/customXml" ds:itemID="{04CCDB1C-6D90-4833-9E8E-3E88F3FBAFE0}"/>
</file>

<file path=docProps/app.xml><?xml version="1.0" encoding="utf-8"?>
<Properties xmlns="http://schemas.openxmlformats.org/officeDocument/2006/extended-properties" xmlns:vt="http://schemas.openxmlformats.org/officeDocument/2006/docPropsVTypes">
  <TotalTime>18876</TotalTime>
  <Words>1038</Words>
  <Application>Microsoft Office PowerPoint</Application>
  <PresentationFormat>Widescreen</PresentationFormat>
  <Paragraphs>132</Paragraphs>
  <Slides>13</Slides>
  <Notes>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1" baseType="lpstr">
      <vt:lpstr>Arial</vt:lpstr>
      <vt:lpstr>Calibri</vt:lpstr>
      <vt:lpstr>Calibri Light</vt:lpstr>
      <vt:lpstr>Century Gothic</vt:lpstr>
      <vt:lpstr>Times New Roman</vt:lpstr>
      <vt:lpstr>Wingdings</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Anmari Alvarez</dc:creator>
  <cp:lastModifiedBy>Tamoy Singh Clarke</cp:lastModifiedBy>
  <cp:revision>308</cp:revision>
  <cp:lastPrinted>2024-05-30T17:43:16Z</cp:lastPrinted>
  <dcterms:created xsi:type="dcterms:W3CDTF">2024-04-11T13:29:25Z</dcterms:created>
  <dcterms:modified xsi:type="dcterms:W3CDTF">2025-06-28T22:28:15Z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0x010100ACC2ACFA87F550418D225E071F542ADA</vt:lpwstr>
  </property>
</Properties>
</file>