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15"/>
  </p:notesMasterIdLst>
  <p:sldIdLst>
    <p:sldId id="459" r:id="rId6"/>
    <p:sldId id="461" r:id="rId7"/>
    <p:sldId id="458" r:id="rId8"/>
    <p:sldId id="463" r:id="rId9"/>
    <p:sldId id="457" r:id="rId10"/>
    <p:sldId id="267" r:id="rId11"/>
    <p:sldId id="449" r:id="rId12"/>
    <p:sldId id="456" r:id="rId13"/>
    <p:sldId id="4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C7552C-E342-4578-AD7F-356A8B015E5B}" v="2933" dt="2025-06-25T16:10:34.558"/>
    <p1510:client id="{769C310A-0428-0D0C-C5D0-CA2D550D78DD}" v="31" dt="2025-06-25T13:41:27.195"/>
    <p1510:client id="{7BE0D742-0535-E345-B744-2A5088D65D1A}" v="9" dt="2025-06-25T13:52:48.737"/>
    <p1510:client id="{94919A01-8887-40D7-B395-D1D52D406332}" v="48" dt="2025-06-25T14:51:22.352"/>
    <p1510:client id="{955CB75A-8900-4A20-8F77-EEBAB86EF0A4}" v="5" dt="2025-06-25T13:57:32.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AAF22-CA8F-430E-96DA-3CDC02BF4699}" type="datetimeFigureOut">
              <a:rPr lang="en-GB" smtClean="0"/>
              <a:t>25/06/2025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E7378-357E-4E02-BB68-B267BBE195BA}" type="slidenum">
              <a:rPr lang="en-GB" smtClean="0"/>
              <a:t>‹#›</a:t>
            </a:fld>
            <a:endParaRPr lang="en-GB"/>
          </a:p>
        </p:txBody>
      </p:sp>
    </p:spTree>
    <p:extLst>
      <p:ext uri="{BB962C8B-B14F-4D97-AF65-F5344CB8AC3E}">
        <p14:creationId xmlns:p14="http://schemas.microsoft.com/office/powerpoint/2010/main" val="89988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wc.int/strandings" TargetMode="External"/><Relationship Id="rId7" Type="http://schemas.openxmlformats.org/officeDocument/2006/relationships/hyperlink" Target="https://iwc.int/conservation-management-plan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iwc.int/ship-strikes" TargetMode="External"/><Relationship Id="rId5" Type="http://schemas.openxmlformats.org/officeDocument/2006/relationships/hyperlink" Target="https://iwc.int/bycatch" TargetMode="External"/><Relationship Id="rId4" Type="http://schemas.openxmlformats.org/officeDocument/2006/relationships/hyperlink" Target="https://iwc.int/entanglemen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wc.int/resources/protocols-guidelines-and-how-to-guides" TargetMode="External"/><Relationship Id="rId7" Type="http://schemas.openxmlformats.org/officeDocument/2006/relationships/hyperlink" Target="https://iwc.int/document_3761"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cms.int/sites/default/files/publication/TS43_Safe_Handling_Release_Guidelines.pdf" TargetMode="External"/><Relationship Id="rId5" Type="http://schemas.openxmlformats.org/officeDocument/2006/relationships/hyperlink" Target="https://www.fao.org/fishery/en/bycatch-mitigation-mammals/search" TargetMode="External"/><Relationship Id="rId4" Type="http://schemas.openxmlformats.org/officeDocument/2006/relationships/hyperlink" Target="https://openknowledge.fao.org/items/4e750cd2-7806-49dd-9a85-127d117f7af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wc.int/entanglement" TargetMode="External"/><Relationship Id="rId7" Type="http://schemas.openxmlformats.org/officeDocument/2006/relationships/hyperlink" Target="https://iwc.int/conservation-management-plan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iwc.int/ship-strikes" TargetMode="External"/><Relationship Id="rId5" Type="http://schemas.openxmlformats.org/officeDocument/2006/relationships/hyperlink" Target="https://iwc.int/strandings" TargetMode="External"/><Relationship Id="rId4" Type="http://schemas.openxmlformats.org/officeDocument/2006/relationships/hyperlink" Target="https://iwc.int/bycatc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infographic shows the range of threat based work that the IWC currently  works on with regards to cetaceans.  Some of these have already been made available to SPAW members (press key to highlight) particularly ship strikes, and entanglement response and whale watching and more recently strandings  response via </a:t>
            </a:r>
            <a:r>
              <a:rPr lang="en-US" err="1"/>
              <a:t>CAMAc</a:t>
            </a:r>
            <a:r>
              <a:rPr lang="en-US"/>
              <a:t> 1 program. </a:t>
            </a:r>
          </a:p>
          <a:p>
            <a:r>
              <a:rPr lang="en-US"/>
              <a:t> In addition to these we work on bycatch, ocean noise, pollution and debris, and sustainable whale watching.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39CE7378-357E-4E02-BB68-B267BBE195BA}" type="slidenum">
              <a:rPr lang="en-GB" smtClean="0"/>
              <a:t>3</a:t>
            </a:fld>
            <a:endParaRPr lang="en-GB"/>
          </a:p>
        </p:txBody>
      </p:sp>
    </p:spTree>
    <p:extLst>
      <p:ext uri="{BB962C8B-B14F-4D97-AF65-F5344CB8AC3E}">
        <p14:creationId xmlns:p14="http://schemas.microsoft.com/office/powerpoint/2010/main" val="428099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IWC is very happy to now have a Letter of Intent between UNEP and SPAW agreed last year, in order to continue to work towards greater conservation actions for cetaceans. As mentioned we have previously worked together on capacity building and been observers at our respective meetings. </a:t>
            </a:r>
          </a:p>
          <a:p>
            <a:r>
              <a:rPr lang="en-US"/>
              <a:t>The Letter of Intent will build on this existing cooperation and be guided by the workplan developed between the two organizations in order to </a:t>
            </a:r>
          </a:p>
          <a:p>
            <a:r>
              <a:rPr lang="en-US"/>
              <a:t>1. Identify and develop synergies and ensure effective cooperation in pursuit of common goals and objectives within each Parties respective mandates and governing rules and regulations.</a:t>
            </a:r>
            <a:endParaRPr lang="en-GB"/>
          </a:p>
          <a:p>
            <a:r>
              <a:rPr lang="en-US"/>
              <a:t>2. Improve information and data sharing on the status and abundance of cetacean species.</a:t>
            </a:r>
            <a:endParaRPr lang="en-GB"/>
          </a:p>
          <a:p>
            <a:r>
              <a:rPr lang="en-US"/>
              <a:t>3. Promote and encourage the conservation and management of key cetacean species and population.</a:t>
            </a:r>
            <a:endParaRPr lang="en-GB"/>
          </a:p>
          <a:p>
            <a:r>
              <a:rPr lang="en-US"/>
              <a:t>4. Enhance collaboration on research, prevention of, and response to anthropogenic threats</a:t>
            </a:r>
            <a:endParaRPr lang="en-GB"/>
          </a:p>
          <a:p>
            <a:endParaRPr lang="en-GB"/>
          </a:p>
        </p:txBody>
      </p:sp>
      <p:sp>
        <p:nvSpPr>
          <p:cNvPr id="4" name="Slide Number Placeholder 3"/>
          <p:cNvSpPr>
            <a:spLocks noGrp="1"/>
          </p:cNvSpPr>
          <p:nvPr>
            <p:ph type="sldNum" sz="quarter" idx="5"/>
          </p:nvPr>
        </p:nvSpPr>
        <p:spPr/>
        <p:txBody>
          <a:bodyPr/>
          <a:lstStyle/>
          <a:p>
            <a:fld id="{39CE7378-357E-4E02-BB68-B267BBE195BA}" type="slidenum">
              <a:rPr lang="en-GB" smtClean="0"/>
              <a:t>4</a:t>
            </a:fld>
            <a:endParaRPr lang="en-GB"/>
          </a:p>
        </p:txBody>
      </p:sp>
    </p:spTree>
    <p:extLst>
      <p:ext uri="{BB962C8B-B14F-4D97-AF65-F5344CB8AC3E}">
        <p14:creationId xmlns:p14="http://schemas.microsoft.com/office/powerpoint/2010/main" val="1326106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 just wanted briefly to cover two of our Initiatives which are currently the most relevant given the conclusion of CAMAC 1 and the recent approval and start of CAMAC2. </a:t>
            </a:r>
          </a:p>
          <a:p>
            <a:r>
              <a:rPr lang="en-GB"/>
              <a:t>In CAMAC 1 the Strandings Initiative provided training in the region and is continuing to support with the provision of equipment and advice. This slide </a:t>
            </a:r>
            <a:r>
              <a:rPr lang="en-GB" err="1"/>
              <a:t>ives</a:t>
            </a:r>
            <a:r>
              <a:rPr lang="en-GB"/>
              <a:t> you an outline of the areas covered by the Initiative. </a:t>
            </a:r>
          </a:p>
        </p:txBody>
      </p:sp>
      <p:sp>
        <p:nvSpPr>
          <p:cNvPr id="4" name="Slide Number Placeholder 3"/>
          <p:cNvSpPr>
            <a:spLocks noGrp="1"/>
          </p:cNvSpPr>
          <p:nvPr>
            <p:ph type="sldNum" sz="quarter" idx="5"/>
          </p:nvPr>
        </p:nvSpPr>
        <p:spPr/>
        <p:txBody>
          <a:bodyPr/>
          <a:lstStyle/>
          <a:p>
            <a:fld id="{39CE7378-357E-4E02-BB68-B267BBE195BA}" type="slidenum">
              <a:rPr lang="en-GB" smtClean="0"/>
              <a:t>5</a:t>
            </a:fld>
            <a:endParaRPr lang="en-GB"/>
          </a:p>
        </p:txBody>
      </p:sp>
    </p:spTree>
    <p:extLst>
      <p:ext uri="{BB962C8B-B14F-4D97-AF65-F5344CB8AC3E}">
        <p14:creationId xmlns:p14="http://schemas.microsoft.com/office/powerpoint/2010/main" val="3429408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a:solidFill>
                  <a:srgbClr val="174E7E"/>
                </a:solidFill>
                <a:hlinkClick r:id="rId3"/>
              </a:rPr>
              <a:t>Strandings Response:</a:t>
            </a:r>
            <a:r>
              <a:rPr lang="en-US"/>
              <a:t> </a:t>
            </a:r>
            <a:r>
              <a:rPr lang="en-US">
                <a:solidFill>
                  <a:srgbClr val="174E7E"/>
                </a:solidFill>
              </a:rPr>
              <a:t>is also supported by a coordinator and an Expert Panel. This panel provides real-time advice and support to teams dealing with strandings around the globe.  Within the Secretariat we have a dedicated Strandings Coordinator. The photographs on this slide are from recent national level trainings in India. Should </a:t>
            </a:r>
            <a:r>
              <a:rPr lang="en-US" err="1">
                <a:solidFill>
                  <a:srgbClr val="174E7E"/>
                </a:solidFill>
              </a:rPr>
              <a:t>inperson</a:t>
            </a:r>
            <a:r>
              <a:rPr lang="en-US">
                <a:solidFill>
                  <a:srgbClr val="174E7E"/>
                </a:solidFill>
              </a:rPr>
              <a:t> training not be possible we are developing </a:t>
            </a:r>
            <a:r>
              <a:rPr lang="en-US" err="1">
                <a:solidFill>
                  <a:srgbClr val="174E7E"/>
                </a:solidFill>
              </a:rPr>
              <a:t>ideo</a:t>
            </a:r>
            <a:r>
              <a:rPr lang="en-US">
                <a:solidFill>
                  <a:srgbClr val="174E7E"/>
                </a:solidFill>
              </a:rPr>
              <a:t> demonstrations that can be used and followed for training purposes. </a:t>
            </a:r>
          </a:p>
          <a:p>
            <a:pPr>
              <a:spcBef>
                <a:spcPct val="20000"/>
              </a:spcBef>
            </a:pPr>
            <a:endParaRPr lang="en-US">
              <a:solidFill>
                <a:srgbClr val="174E7E"/>
              </a:solidFill>
              <a:hlinkClick r:id="rId4"/>
            </a:endParaRPr>
          </a:p>
          <a:p>
            <a:pPr>
              <a:spcBef>
                <a:spcPct val="20000"/>
              </a:spcBef>
            </a:pPr>
            <a:r>
              <a:rPr lang="en-US">
                <a:solidFill>
                  <a:srgbClr val="174E7E"/>
                </a:solidFill>
                <a:hlinkClick r:id="rId4"/>
              </a:rPr>
              <a:t>Global Whale Entanglement Response Network</a:t>
            </a:r>
            <a:r>
              <a:rPr lang="en-US">
                <a:solidFill>
                  <a:srgbClr val="174E7E"/>
                </a:solidFill>
              </a:rPr>
              <a:t>: this </a:t>
            </a:r>
            <a:r>
              <a:rPr lang="en-US" err="1">
                <a:solidFill>
                  <a:srgbClr val="174E7E"/>
                </a:solidFill>
              </a:rPr>
              <a:t>programme</a:t>
            </a:r>
            <a:r>
              <a:rPr lang="en-US">
                <a:solidFill>
                  <a:srgbClr val="174E7E"/>
                </a:solidFill>
              </a:rPr>
              <a:t> began in 2011. To date the workshops have taught safe and effective entanglement response skills to over 1200 participants from more than 30 countries.</a:t>
            </a:r>
            <a:endParaRPr lang="en-US">
              <a:solidFill>
                <a:srgbClr val="174E7E"/>
              </a:solidFill>
              <a:ea typeface="Calibri"/>
              <a:cs typeface="Calibri"/>
            </a:endParaRPr>
          </a:p>
          <a:p>
            <a:pPr>
              <a:spcBef>
                <a:spcPct val="20000"/>
              </a:spcBef>
            </a:pPr>
            <a:r>
              <a:rPr lang="en-US">
                <a:solidFill>
                  <a:srgbClr val="174E7E"/>
                </a:solidFill>
                <a:hlinkClick r:id="rId5"/>
              </a:rPr>
              <a:t>Bycatch Mitigation</a:t>
            </a:r>
            <a:r>
              <a:rPr lang="en-US">
                <a:solidFill>
                  <a:srgbClr val="174E7E"/>
                </a:solidFill>
              </a:rPr>
              <a:t>: since 2016, this </a:t>
            </a:r>
            <a:r>
              <a:rPr lang="en-US" err="1">
                <a:solidFill>
                  <a:srgbClr val="174E7E"/>
                </a:solidFill>
              </a:rPr>
              <a:t>programme</a:t>
            </a:r>
            <a:r>
              <a:rPr lang="en-US">
                <a:solidFill>
                  <a:srgbClr val="174E7E"/>
                </a:solidFill>
              </a:rPr>
              <a:t> is led by a coordinator and also has a multi-disciplinary Expert Panel.  The BMI is working to raise awareness of the solutions available to monitor and mitigate cetacean bycatch.</a:t>
            </a:r>
            <a:endParaRPr lang="en-US">
              <a:solidFill>
                <a:srgbClr val="174E7E"/>
              </a:solidFill>
              <a:ea typeface="Calibri"/>
              <a:cs typeface="Calibri"/>
            </a:endParaRPr>
          </a:p>
          <a:p>
            <a:pPr>
              <a:spcBef>
                <a:spcPct val="20000"/>
              </a:spcBef>
            </a:pPr>
            <a:endParaRPr lang="en-US">
              <a:solidFill>
                <a:srgbClr val="174E7E"/>
              </a:solidFill>
              <a:ea typeface="Calibri"/>
              <a:cs typeface="Calibri"/>
            </a:endParaRPr>
          </a:p>
          <a:p>
            <a:pPr>
              <a:spcBef>
                <a:spcPct val="20000"/>
              </a:spcBef>
            </a:pPr>
            <a:r>
              <a:rPr lang="en-US">
                <a:solidFill>
                  <a:srgbClr val="174E7E"/>
                </a:solidFill>
                <a:hlinkClick r:id="rId6"/>
              </a:rPr>
              <a:t>Mitigation of Ship Strikes</a:t>
            </a:r>
            <a:r>
              <a:rPr lang="en-US">
                <a:solidFill>
                  <a:srgbClr val="174E7E"/>
                </a:solidFill>
              </a:rPr>
              <a:t>: Since 2007 the IWC has maintained a global Ship Strikes database; the information is used to identify high risk areas and populations. The </a:t>
            </a:r>
            <a:r>
              <a:rPr lang="en-US" err="1">
                <a:solidFill>
                  <a:srgbClr val="174E7E"/>
                </a:solidFill>
              </a:rPr>
              <a:t>Programme</a:t>
            </a:r>
            <a:r>
              <a:rPr lang="en-US">
                <a:solidFill>
                  <a:srgbClr val="174E7E"/>
                </a:solidFill>
              </a:rPr>
              <a:t> also has a multi-disciplinary Expert Panel working to implement mitigation measures.</a:t>
            </a:r>
            <a:endParaRPr lang="en-US">
              <a:solidFill>
                <a:srgbClr val="174E7E"/>
              </a:solidFill>
              <a:ea typeface="Calibri"/>
              <a:cs typeface="Calibri"/>
            </a:endParaRPr>
          </a:p>
          <a:p>
            <a:pPr>
              <a:spcBef>
                <a:spcPct val="20000"/>
              </a:spcBef>
            </a:pPr>
            <a:r>
              <a:rPr lang="en-US">
                <a:solidFill>
                  <a:srgbClr val="174E7E"/>
                </a:solidFill>
                <a:hlinkClick r:id="rId7"/>
              </a:rPr>
              <a:t>Conservation Management Plans</a:t>
            </a:r>
            <a:r>
              <a:rPr lang="en-US"/>
              <a:t> </a:t>
            </a:r>
            <a:r>
              <a:rPr lang="en-US">
                <a:solidFill>
                  <a:srgbClr val="174E7E"/>
                </a:solidFill>
              </a:rPr>
              <a:t>(CMPs): provide a framework for national governments and other stakeholders to work together on measures to protect vulnerable populations.</a:t>
            </a:r>
            <a:endParaRPr lang="en-US">
              <a:solidFill>
                <a:srgbClr val="174E7E"/>
              </a:solidFill>
              <a:ea typeface="Calibri"/>
              <a:cs typeface="Calibri"/>
            </a:endParaRPr>
          </a:p>
          <a:p>
            <a:endParaRPr lang="en-GB"/>
          </a:p>
        </p:txBody>
      </p:sp>
      <p:sp>
        <p:nvSpPr>
          <p:cNvPr id="4" name="Slide Number Placeholder 3"/>
          <p:cNvSpPr>
            <a:spLocks noGrp="1"/>
          </p:cNvSpPr>
          <p:nvPr>
            <p:ph type="sldNum" sz="quarter" idx="5"/>
          </p:nvPr>
        </p:nvSpPr>
        <p:spPr/>
        <p:txBody>
          <a:bodyPr/>
          <a:lstStyle/>
          <a:p>
            <a:fld id="{39CE7378-357E-4E02-BB68-B267BBE195BA}" type="slidenum">
              <a:rPr lang="en-GB" smtClean="0"/>
              <a:t>6</a:t>
            </a:fld>
            <a:endParaRPr lang="en-GB"/>
          </a:p>
        </p:txBody>
      </p:sp>
    </p:spTree>
    <p:extLst>
      <p:ext uri="{BB962C8B-B14F-4D97-AF65-F5344CB8AC3E}">
        <p14:creationId xmlns:p14="http://schemas.microsoft.com/office/powerpoint/2010/main" val="425315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lang="en-US" sz="1800">
              <a:solidFill>
                <a:srgbClr val="000000"/>
              </a:solidFill>
              <a:effectLst/>
              <a:latin typeface="Calibri"/>
              <a:ea typeface="Calibri"/>
              <a:cs typeface="Calibri"/>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a:solidFill>
                  <a:srgbClr val="000000"/>
                </a:solidFill>
                <a:effectLst/>
                <a:latin typeface="Calibri"/>
                <a:ea typeface="Calibri"/>
                <a:cs typeface="Calibri"/>
              </a:rPr>
              <a:t>The second Initiative I want to highlight is the  IWC </a:t>
            </a:r>
            <a:r>
              <a:rPr lang="en-US" sz="1800" b="1">
                <a:solidFill>
                  <a:srgbClr val="000000"/>
                </a:solidFill>
                <a:effectLst/>
                <a:latin typeface="+mn-lt"/>
                <a:ea typeface="Calibri"/>
                <a:cs typeface="Calibri"/>
              </a:rPr>
              <a:t>Bycatch Mitigation Initiative </a:t>
            </a:r>
            <a:r>
              <a:rPr lang="en-US" sz="1800">
                <a:solidFill>
                  <a:srgbClr val="000000"/>
                </a:solidFill>
                <a:effectLst/>
                <a:latin typeface="+mn-lt"/>
                <a:ea typeface="Calibri"/>
                <a:cs typeface="Calibri"/>
              </a:rPr>
              <a:t>(BMI).  </a:t>
            </a:r>
            <a:r>
              <a:rPr lang="en-US" sz="1800">
                <a:solidFill>
                  <a:srgbClr val="000000"/>
                </a:solidFill>
                <a:effectLst/>
                <a:latin typeface="Calibri"/>
                <a:ea typeface="Calibri"/>
                <a:cs typeface="Calibri"/>
              </a:rPr>
              <a:t>Bycatch in fisheries is currently the major threat for many populations of dolphins and whales. This initiative works worldwide in collaboration with other </a:t>
            </a:r>
            <a:r>
              <a:rPr lang="en-US" sz="1800" err="1">
                <a:solidFill>
                  <a:srgbClr val="000000"/>
                </a:solidFill>
                <a:effectLst/>
                <a:latin typeface="Calibri"/>
                <a:ea typeface="Calibri"/>
                <a:cs typeface="Calibri"/>
              </a:rPr>
              <a:t>organisations</a:t>
            </a:r>
            <a:r>
              <a:rPr lang="en-US" sz="1800">
                <a:solidFill>
                  <a:srgbClr val="000000"/>
                </a:solidFill>
                <a:effectLst/>
                <a:latin typeface="Calibri"/>
                <a:ea typeface="Calibri"/>
                <a:cs typeface="Calibri"/>
              </a:rPr>
              <a:t> (including RFMOs), national governments and fishing communities, with the aim to develop, assess and promote effective bycatch prevention and mitigation measures.</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a:solidFill>
                  <a:srgbClr val="000000"/>
                </a:solidFill>
                <a:effectLst/>
                <a:latin typeface="Calibri"/>
                <a:ea typeface="Calibri"/>
                <a:cs typeface="Calibri"/>
              </a:rPr>
              <a:t>As with the Strandings Initiative the bycatch Mitigation work has an Expert Panel to draw on knowledge and expertise to advise on possible measures and means of implementation to reduce and prevent bycatch as well as practical work to assess levels of bycatch within fisheries</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en-US" sz="1800">
              <a:solidFill>
                <a:srgbClr val="000000"/>
              </a:solidFill>
              <a:effectLst/>
              <a:latin typeface="Calibri"/>
              <a:ea typeface="Calibri"/>
              <a:cs typeface="Calibri"/>
            </a:endParaRPr>
          </a:p>
          <a:p>
            <a:pPr>
              <a:buFont typeface="Wingdings" panose="05000000000000000000" pitchFamily="2" charset="2"/>
              <a:buChar char="ü"/>
            </a:pPr>
            <a:r>
              <a:rPr lang="en-US" sz="1800">
                <a:solidFill>
                  <a:srgbClr val="000000"/>
                </a:solidFill>
                <a:effectLst/>
                <a:latin typeface="Calibri"/>
                <a:ea typeface="Calibri"/>
                <a:cs typeface="Calibri"/>
              </a:rPr>
              <a:t>The workplan of the </a:t>
            </a:r>
            <a:r>
              <a:rPr lang="en-US" sz="2400" b="1" i="1">
                <a:latin typeface="+mn-lt"/>
              </a:rPr>
              <a:t>Bycatch </a:t>
            </a:r>
            <a:r>
              <a:rPr lang="en-US" sz="2400" b="1" i="1" err="1">
                <a:latin typeface="+mn-lt"/>
              </a:rPr>
              <a:t>Mitigaion</a:t>
            </a:r>
            <a:r>
              <a:rPr lang="en-US" sz="2400" b="1" i="1">
                <a:latin typeface="+mn-lt"/>
              </a:rPr>
              <a:t> Initiative includes several objectives that promote collaboration with RFMO</a:t>
            </a:r>
            <a:r>
              <a:rPr lang="en-US" sz="2400" i="1">
                <a:latin typeface="+mn-lt"/>
              </a:rPr>
              <a:t>: One is specific to Raise awareness of cetacean bycatch and available solutions within regional and international fisheries management </a:t>
            </a:r>
            <a:r>
              <a:rPr lang="en-US" sz="2400" i="1" err="1">
                <a:latin typeface="+mn-lt"/>
              </a:rPr>
              <a:t>organisations</a:t>
            </a:r>
            <a:r>
              <a:rPr lang="en-US" sz="2400" i="1">
                <a:latin typeface="+mn-lt"/>
              </a:rPr>
              <a:t> (where relevant and applicable): this includes </a:t>
            </a:r>
            <a:endParaRPr lang="en-US" sz="2400" i="1">
              <a:latin typeface="+mn-lt"/>
              <a:ea typeface="Calibri"/>
              <a:cs typeface="Calibri"/>
            </a:endParaRPr>
          </a:p>
          <a:p>
            <a:pPr marL="685800" lvl="1" indent="-228600" defTabSz="914400">
              <a:lnSpc>
                <a:spcPct val="90000"/>
              </a:lnSpc>
              <a:spcBef>
                <a:spcPts val="500"/>
              </a:spcBef>
              <a:buFont typeface="Arial" panose="020B0604020202020204" pitchFamily="34" charset="0"/>
              <a:buChar char="•"/>
            </a:pPr>
            <a:r>
              <a:rPr lang="en-US" sz="2000"/>
              <a:t>outreach activities on bycatch prevent entanglement of large cetaceans and provide response capability</a:t>
            </a:r>
            <a:endParaRPr lang="en-US" sz="2000">
              <a:ea typeface="Calibri"/>
              <a:cs typeface="Calibri"/>
            </a:endParaRPr>
          </a:p>
          <a:p>
            <a:pPr>
              <a:lnSpc>
                <a:spcPct val="116000"/>
              </a:lnSpc>
              <a:spcAft>
                <a:spcPts val="800"/>
              </a:spcAft>
            </a:pPr>
            <a:r>
              <a:rPr lang="en-GB" sz="1800">
                <a:effectLst/>
                <a:latin typeface="Calibri"/>
                <a:ea typeface="Calibri"/>
                <a:cs typeface="Calibri"/>
              </a:rPr>
              <a:t>provide expert advice on cetacean bycatch where applicable as requested,.</a:t>
            </a:r>
            <a:endParaRPr lang="en-US" sz="2000">
              <a:latin typeface="Calibri"/>
              <a:ea typeface="Calibri"/>
              <a:cs typeface="Calibri"/>
            </a:endParaRPr>
          </a:p>
          <a:p>
            <a:pPr algn="just">
              <a:lnSpc>
                <a:spcPct val="107000"/>
              </a:lnSpc>
              <a:spcAft>
                <a:spcPts val="800"/>
              </a:spcAft>
              <a:defRPr/>
            </a:pPr>
            <a:endParaRPr lang="en-US">
              <a:solidFill>
                <a:srgbClr val="444444"/>
              </a:solidFill>
            </a:endParaRPr>
          </a:p>
          <a:p>
            <a:pPr algn="just">
              <a:lnSpc>
                <a:spcPct val="107000"/>
              </a:lnSpc>
              <a:spcAft>
                <a:spcPts val="800"/>
              </a:spcAft>
              <a:defRPr/>
            </a:pPr>
            <a:endParaRPr lang="en-US">
              <a:solidFill>
                <a:srgbClr val="444444"/>
              </a:solidFill>
            </a:endParaRPr>
          </a:p>
          <a:p>
            <a:pPr marL="0" marR="0" lvl="0" indent="0" defTabSz="914400">
              <a:lnSpc>
                <a:spcPct val="115999"/>
              </a:lnSpc>
              <a:spcBef>
                <a:spcPts val="0"/>
              </a:spcBef>
              <a:spcAft>
                <a:spcPts val="800"/>
              </a:spcAft>
              <a:buClrTx/>
              <a:buSzTx/>
              <a:buFontTx/>
              <a:buNone/>
              <a:tabLst/>
              <a:defRPr/>
            </a:pPr>
            <a:endParaRPr lang="en-GB" sz="1800">
              <a:solidFill>
                <a:srgbClr val="000000"/>
              </a:solidFill>
              <a:effectLst/>
              <a:latin typeface="Calibri" panose="020F0502020204030204" pitchFamily="34" charset="0"/>
              <a:ea typeface="Calibri" panose="020F0502020204030204" pitchFamily="34" charset="0"/>
              <a:cs typeface="Calibri"/>
            </a:endParaRPr>
          </a:p>
          <a:p>
            <a:pPr algn="just">
              <a:lnSpc>
                <a:spcPct val="107000"/>
              </a:lnSpc>
              <a:spcAft>
                <a:spcPts val="800"/>
              </a:spcAft>
              <a:defRPr/>
            </a:pP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1B7D1C1-19A5-4C79-B1B6-958793F07E90}" type="slidenum">
              <a:rPr lang="en-GB" smtClean="0"/>
              <a:t>7</a:t>
            </a:fld>
            <a:endParaRPr lang="en-GB"/>
          </a:p>
        </p:txBody>
      </p:sp>
    </p:spTree>
    <p:extLst>
      <p:ext uri="{BB962C8B-B14F-4D97-AF65-F5344CB8AC3E}">
        <p14:creationId xmlns:p14="http://schemas.microsoft.com/office/powerpoint/2010/main" val="2888690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15000"/>
              </a:lnSpc>
              <a:spcAft>
                <a:spcPts val="800"/>
              </a:spcAft>
              <a:buFont typeface="Wingdings" panose="05000000000000000000" pitchFamily="2" charset="2"/>
              <a:buChar char="ü"/>
            </a:pPr>
            <a:r>
              <a:rPr lang="en-US"/>
              <a:t>Besides those IWC initiatives, members of the Scientific Committee and experts from IWC, </a:t>
            </a:r>
            <a:r>
              <a:rPr lang="en-US" sz="2600" b="1">
                <a:latin typeface="+mn-lt"/>
                <a:cs typeface="+mn-cs"/>
              </a:rPr>
              <a:t>continuously collaborate with other </a:t>
            </a:r>
            <a:r>
              <a:rPr lang="en-US" sz="2600" b="1" err="1">
                <a:latin typeface="+mn-lt"/>
                <a:cs typeface="+mn-cs"/>
              </a:rPr>
              <a:t>organisations</a:t>
            </a:r>
            <a:r>
              <a:rPr lang="en-US" sz="2600" b="1">
                <a:latin typeface="+mn-lt"/>
                <a:cs typeface="+mn-cs"/>
              </a:rPr>
              <a:t> developing and disseminating </a:t>
            </a:r>
            <a:r>
              <a:rPr lang="en-US" sz="2600" b="1">
                <a:latin typeface="+mn-lt"/>
                <a:cs typeface="+mn-cs"/>
                <a:hlinkClick r:id="rId3"/>
              </a:rPr>
              <a:t>guidelines</a:t>
            </a:r>
            <a:r>
              <a:rPr lang="en-US" sz="2600" b="1">
                <a:latin typeface="+mn-lt"/>
                <a:cs typeface="+mn-cs"/>
              </a:rPr>
              <a:t> to address bycatch such as </a:t>
            </a:r>
            <a:r>
              <a:rPr lang="en-US" sz="2200">
                <a:solidFill>
                  <a:srgbClr val="000000"/>
                </a:solidFill>
                <a:effectLst/>
                <a:ea typeface="Times New Roman" panose="02020603050405020304" pitchFamily="18" charset="0"/>
                <a:cs typeface="Calibri" panose="020F0502020204030204" pitchFamily="34" charset="0"/>
              </a:rPr>
              <a:t>the FAO ‘</a:t>
            </a:r>
            <a:r>
              <a:rPr lang="en-US" sz="2200">
                <a:solidFill>
                  <a:srgbClr val="000000"/>
                </a:solidFill>
                <a:effectLst/>
                <a:ea typeface="Times New Roman" panose="02020603050405020304" pitchFamily="18" charset="0"/>
                <a:cs typeface="Calibri" panose="020F0502020204030204" pitchFamily="34" charset="0"/>
                <a:hlinkClick r:id="rId4"/>
              </a:rPr>
              <a:t>FAO Technical Guidelines to prevent and reduce bycatch in capture fisheries</a:t>
            </a:r>
            <a:r>
              <a:rPr lang="en-US" sz="2200">
                <a:solidFill>
                  <a:srgbClr val="000000"/>
                </a:solidFill>
                <a:effectLst/>
                <a:ea typeface="Times New Roman" panose="02020603050405020304" pitchFamily="18" charset="0"/>
                <a:cs typeface="Calibri" panose="020F0502020204030204" pitchFamily="34" charset="0"/>
              </a:rPr>
              <a:t>’ and associated ‘</a:t>
            </a:r>
            <a:r>
              <a:rPr lang="en-US" sz="2200">
                <a:solidFill>
                  <a:srgbClr val="000000"/>
                </a:solidFill>
                <a:effectLst/>
                <a:ea typeface="Times New Roman" panose="02020603050405020304" pitchFamily="18" charset="0"/>
                <a:cs typeface="Calibri" panose="020F0502020204030204" pitchFamily="34" charset="0"/>
                <a:hlinkClick r:id="rId5"/>
              </a:rPr>
              <a:t>factsheets</a:t>
            </a:r>
            <a:r>
              <a:rPr lang="en-US" sz="2200">
                <a:solidFill>
                  <a:srgbClr val="000000"/>
                </a:solidFill>
                <a:effectLst/>
                <a:ea typeface="Times New Roman" panose="02020603050405020304" pitchFamily="18" charset="0"/>
                <a:cs typeface="Calibri" panose="020F0502020204030204" pitchFamily="34" charset="0"/>
              </a:rPr>
              <a:t>’, the ‘</a:t>
            </a:r>
            <a:r>
              <a:rPr lang="en-GB" sz="2200" u="sng">
                <a:solidFill>
                  <a:srgbClr val="0070C0"/>
                </a:solidFill>
                <a:effectLst/>
                <a:ea typeface="Times New Roman" panose="02020603050405020304" pitchFamily="18" charset="0"/>
                <a:cs typeface="Calibri" panose="020F0502020204030204" pitchFamily="34" charset="0"/>
                <a:hlinkClick r:id="rId6"/>
              </a:rPr>
              <a:t>Guidelines for the safe and humane handling and release of bycaught small cetaceans from fishing gear</a:t>
            </a:r>
            <a:r>
              <a:rPr lang="en-US" sz="2200">
                <a:solidFill>
                  <a:srgbClr val="000000"/>
                </a:solidFill>
                <a:effectLst/>
                <a:ea typeface="Times New Roman" panose="02020603050405020304" pitchFamily="18" charset="0"/>
                <a:cs typeface="Calibri" panose="020F0502020204030204" pitchFamily="34" charset="0"/>
              </a:rPr>
              <a:t>’ which was produced with CMS experts, and recently the SC endorsed the </a:t>
            </a:r>
            <a:r>
              <a:rPr lang="en-US" sz="2200">
                <a:solidFill>
                  <a:srgbClr val="000000"/>
                </a:solidFill>
                <a:effectLst/>
                <a:ea typeface="Times New Roman" panose="02020603050405020304" pitchFamily="18" charset="0"/>
              </a:rPr>
              <a:t>'</a:t>
            </a:r>
            <a:r>
              <a:rPr lang="en-US" sz="2200">
                <a:solidFill>
                  <a:srgbClr val="000000"/>
                </a:solidFill>
                <a:effectLst/>
                <a:ea typeface="Times New Roman" panose="02020603050405020304" pitchFamily="18" charset="0"/>
                <a:hlinkClick r:id="rId7"/>
              </a:rPr>
              <a:t>Best Practices for the disentanglement of free-swimming small cetaceans</a:t>
            </a:r>
            <a:r>
              <a:rPr lang="en-US" sz="2200">
                <a:solidFill>
                  <a:srgbClr val="000000"/>
                </a:solidFill>
                <a:effectLst/>
                <a:ea typeface="Times New Roman" panose="02020603050405020304" pitchFamily="18" charset="0"/>
              </a:rPr>
              <a:t>’. </a:t>
            </a:r>
            <a:endParaRPr lang="en-US" sz="2200">
              <a:solidFill>
                <a:srgbClr val="000000"/>
              </a:solidFill>
              <a:effectLst/>
              <a:ea typeface="Times New Roman" panose="02020603050405020304" pitchFamily="18" charset="0"/>
              <a:cs typeface="Calibri" panose="020F0502020204030204" pitchFamily="34" charset="0"/>
            </a:endParaRPr>
          </a:p>
          <a:p>
            <a:r>
              <a:rPr lang="en-US"/>
              <a:t>We have a dedicated Bycatch </a:t>
            </a:r>
            <a:r>
              <a:rPr lang="en-US" err="1"/>
              <a:t>Coordintor</a:t>
            </a:r>
            <a:r>
              <a:rPr lang="en-US"/>
              <a:t> her contact details are on the screen and we are very happy to be participating CAMAC 2 to contribute to the work </a:t>
            </a:r>
            <a:r>
              <a:rPr lang="en-US" err="1"/>
              <a:t>programme</a:t>
            </a:r>
            <a:r>
              <a:rPr lang="en-US"/>
              <a:t> addressing bycatch </a:t>
            </a:r>
          </a:p>
        </p:txBody>
      </p:sp>
      <p:sp>
        <p:nvSpPr>
          <p:cNvPr id="4" name="Marcador de número de diapositiva 3"/>
          <p:cNvSpPr>
            <a:spLocks noGrp="1"/>
          </p:cNvSpPr>
          <p:nvPr>
            <p:ph type="sldNum" sz="quarter" idx="5"/>
          </p:nvPr>
        </p:nvSpPr>
        <p:spPr/>
        <p:txBody>
          <a:bodyPr/>
          <a:lstStyle/>
          <a:p>
            <a:fld id="{44D9FE93-3152-41C7-8876-C1C5C0216151}" type="slidenum">
              <a:rPr lang="en-US" smtClean="0"/>
              <a:t>8</a:t>
            </a:fld>
            <a:endParaRPr lang="en-US"/>
          </a:p>
        </p:txBody>
      </p:sp>
    </p:spTree>
    <p:extLst>
      <p:ext uri="{BB962C8B-B14F-4D97-AF65-F5344CB8AC3E}">
        <p14:creationId xmlns:p14="http://schemas.microsoft.com/office/powerpoint/2010/main" val="2025414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80590-000A-CF74-B6CE-DCED283E1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C5B9A4-E85A-2CE9-3203-A8952FFE9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48E5C-7CBE-CCB6-F90F-8B4FAC1CEC3D}"/>
              </a:ext>
            </a:extLst>
          </p:cNvPr>
          <p:cNvSpPr>
            <a:spLocks noGrp="1"/>
          </p:cNvSpPr>
          <p:nvPr>
            <p:ph type="body" idx="1"/>
          </p:nvPr>
        </p:nvSpPr>
        <p:spPr/>
        <p:txBody>
          <a:bodyPr/>
          <a:lstStyle/>
          <a:p>
            <a:pPr>
              <a:spcBef>
                <a:spcPct val="20000"/>
              </a:spcBef>
            </a:pPr>
            <a:r>
              <a:rPr lang="en-US">
                <a:ea typeface="Calibri"/>
                <a:cs typeface="Calibri"/>
              </a:rPr>
              <a:t>I will end by showing the infographic again highlighting the areas where we can assist with cetacean conservation via education and awareness work, capacity building and offering advice and expertise and also an opportunity for research to be presented to the Scientific Committee.   We look forward to contributing to the work of SPAW and closer collaboration. Thank you. </a:t>
            </a:r>
          </a:p>
          <a:p>
            <a:pPr>
              <a:spcBef>
                <a:spcPct val="20000"/>
              </a:spcBef>
            </a:pPr>
            <a:endParaRPr lang="en-US">
              <a:ea typeface="Calibri"/>
              <a:cs typeface="Calibri"/>
            </a:endParaRPr>
          </a:p>
          <a:p>
            <a:pPr>
              <a:spcBef>
                <a:spcPct val="20000"/>
              </a:spcBef>
            </a:pPr>
            <a:r>
              <a:rPr lang="en-US">
                <a:solidFill>
                  <a:srgbClr val="174E7E"/>
                </a:solidFill>
                <a:hlinkClick r:id="rId3"/>
              </a:rPr>
              <a:t>Global Whale Entanglement Response Network</a:t>
            </a:r>
            <a:r>
              <a:rPr lang="en-US">
                <a:solidFill>
                  <a:srgbClr val="174E7E"/>
                </a:solidFill>
              </a:rPr>
              <a:t>: this </a:t>
            </a:r>
            <a:r>
              <a:rPr lang="en-US" err="1">
                <a:solidFill>
                  <a:srgbClr val="174E7E"/>
                </a:solidFill>
              </a:rPr>
              <a:t>programme</a:t>
            </a:r>
            <a:r>
              <a:rPr lang="en-US">
                <a:solidFill>
                  <a:srgbClr val="174E7E"/>
                </a:solidFill>
              </a:rPr>
              <a:t> began in 2011. To date the workshops have taught safe and effective entanglement response skills to over 1200 participants from more than 30 countries.</a:t>
            </a:r>
            <a:endParaRPr lang="en-US">
              <a:solidFill>
                <a:srgbClr val="174E7E"/>
              </a:solidFill>
              <a:ea typeface="Calibri"/>
              <a:cs typeface="Calibri"/>
            </a:endParaRPr>
          </a:p>
          <a:p>
            <a:pPr>
              <a:spcBef>
                <a:spcPct val="20000"/>
              </a:spcBef>
            </a:pPr>
            <a:r>
              <a:rPr lang="en-US">
                <a:solidFill>
                  <a:srgbClr val="174E7E"/>
                </a:solidFill>
                <a:hlinkClick r:id="rId4"/>
              </a:rPr>
              <a:t>Bycatch Mitigation</a:t>
            </a:r>
            <a:r>
              <a:rPr lang="en-US">
                <a:solidFill>
                  <a:srgbClr val="174E7E"/>
                </a:solidFill>
              </a:rPr>
              <a:t>: since 2016, this </a:t>
            </a:r>
            <a:r>
              <a:rPr lang="en-US" err="1">
                <a:solidFill>
                  <a:srgbClr val="174E7E"/>
                </a:solidFill>
              </a:rPr>
              <a:t>programme</a:t>
            </a:r>
            <a:r>
              <a:rPr lang="en-US">
                <a:solidFill>
                  <a:srgbClr val="174E7E"/>
                </a:solidFill>
              </a:rPr>
              <a:t> is led by a coordinator and also has a multi-disciplinary Expert Panel.  The BMI is working to raise awareness of the solutions available to monitor and mitigate cetacean bycatch.</a:t>
            </a:r>
            <a:endParaRPr lang="en-US">
              <a:solidFill>
                <a:srgbClr val="174E7E"/>
              </a:solidFill>
              <a:ea typeface="Calibri"/>
              <a:cs typeface="Calibri"/>
            </a:endParaRPr>
          </a:p>
          <a:p>
            <a:pPr>
              <a:spcBef>
                <a:spcPct val="20000"/>
              </a:spcBef>
            </a:pPr>
            <a:r>
              <a:rPr lang="en-US">
                <a:solidFill>
                  <a:srgbClr val="174E7E"/>
                </a:solidFill>
                <a:hlinkClick r:id="rId5"/>
              </a:rPr>
              <a:t>Strandings Response:</a:t>
            </a:r>
            <a:r>
              <a:rPr lang="en-US"/>
              <a:t> </a:t>
            </a:r>
            <a:r>
              <a:rPr lang="en-US">
                <a:solidFill>
                  <a:srgbClr val="174E7E"/>
                </a:solidFill>
              </a:rPr>
              <a:t>is also supported by a coordinator and an Expert Panel. This panel provides real-time advice and support to teams dealing with strandings around the globe.</a:t>
            </a:r>
            <a:endParaRPr lang="en-US">
              <a:solidFill>
                <a:srgbClr val="174E7E"/>
              </a:solidFill>
              <a:ea typeface="Calibri"/>
              <a:cs typeface="Calibri"/>
            </a:endParaRPr>
          </a:p>
          <a:p>
            <a:pPr>
              <a:spcBef>
                <a:spcPct val="20000"/>
              </a:spcBef>
            </a:pPr>
            <a:r>
              <a:rPr lang="en-US">
                <a:solidFill>
                  <a:srgbClr val="174E7E"/>
                </a:solidFill>
                <a:hlinkClick r:id="rId6"/>
              </a:rPr>
              <a:t>Mitigation of Ship Strikes</a:t>
            </a:r>
            <a:r>
              <a:rPr lang="en-US">
                <a:solidFill>
                  <a:srgbClr val="174E7E"/>
                </a:solidFill>
              </a:rPr>
              <a:t>: Since 2007 the IWC has maintained a global Ship Strikes database; the information is used to identify high risk areas and populations. The </a:t>
            </a:r>
            <a:r>
              <a:rPr lang="en-US" err="1">
                <a:solidFill>
                  <a:srgbClr val="174E7E"/>
                </a:solidFill>
              </a:rPr>
              <a:t>Programme</a:t>
            </a:r>
            <a:r>
              <a:rPr lang="en-US">
                <a:solidFill>
                  <a:srgbClr val="174E7E"/>
                </a:solidFill>
              </a:rPr>
              <a:t> also has a multi-disciplinary Expert Panel working to implement mitigation measures.</a:t>
            </a:r>
            <a:endParaRPr lang="en-US">
              <a:solidFill>
                <a:srgbClr val="174E7E"/>
              </a:solidFill>
              <a:ea typeface="Calibri"/>
              <a:cs typeface="Calibri"/>
            </a:endParaRPr>
          </a:p>
          <a:p>
            <a:pPr>
              <a:spcBef>
                <a:spcPct val="20000"/>
              </a:spcBef>
            </a:pPr>
            <a:r>
              <a:rPr lang="en-US">
                <a:solidFill>
                  <a:srgbClr val="174E7E"/>
                </a:solidFill>
                <a:hlinkClick r:id="rId7"/>
              </a:rPr>
              <a:t>Conservation Management Plans</a:t>
            </a:r>
            <a:r>
              <a:rPr lang="en-US"/>
              <a:t> </a:t>
            </a:r>
            <a:r>
              <a:rPr lang="en-US">
                <a:solidFill>
                  <a:srgbClr val="174E7E"/>
                </a:solidFill>
              </a:rPr>
              <a:t>(CMPs): provide a framework for national governments and other stakeholders to work together on measures to protect vulnerable populations.</a:t>
            </a:r>
            <a:endParaRPr lang="en-US">
              <a:solidFill>
                <a:srgbClr val="174E7E"/>
              </a:solidFill>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26DBC53C-5A73-3FC6-B18E-FC212C08AFF4}"/>
              </a:ext>
            </a:extLst>
          </p:cNvPr>
          <p:cNvSpPr>
            <a:spLocks noGrp="1"/>
          </p:cNvSpPr>
          <p:nvPr>
            <p:ph type="sldNum" sz="quarter" idx="5"/>
          </p:nvPr>
        </p:nvSpPr>
        <p:spPr/>
        <p:txBody>
          <a:bodyPr/>
          <a:lstStyle/>
          <a:p>
            <a:fld id="{39CE7378-357E-4E02-BB68-B267BBE195BA}" type="slidenum">
              <a:rPr lang="en-GB" smtClean="0"/>
              <a:t>9</a:t>
            </a:fld>
            <a:endParaRPr lang="en-GB"/>
          </a:p>
        </p:txBody>
      </p:sp>
    </p:spTree>
    <p:extLst>
      <p:ext uri="{BB962C8B-B14F-4D97-AF65-F5344CB8AC3E}">
        <p14:creationId xmlns:p14="http://schemas.microsoft.com/office/powerpoint/2010/main" val="2919212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IWC-logo-blue-background-transparent-high-res.png"/>
          <p:cNvPicPr>
            <a:picLocks noChangeAspect="1"/>
          </p:cNvPicPr>
          <p:nvPr userDrawn="1"/>
        </p:nvPicPr>
        <p:blipFill>
          <a:blip r:embed="rId2"/>
          <a:stretch>
            <a:fillRect/>
          </a:stretch>
        </p:blipFill>
        <p:spPr>
          <a:xfrm>
            <a:off x="1746807" y="2414305"/>
            <a:ext cx="8698387" cy="1457568"/>
          </a:xfrm>
          <a:prstGeom prst="rect">
            <a:avLst/>
          </a:prstGeom>
        </p:spPr>
      </p:pic>
    </p:spTree>
    <p:extLst>
      <p:ext uri="{BB962C8B-B14F-4D97-AF65-F5344CB8AC3E}">
        <p14:creationId xmlns:p14="http://schemas.microsoft.com/office/powerpoint/2010/main" val="334283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F648FE-9B50-F64C-940E-B821CF18C484}" type="slidenum">
              <a:rPr lang="en-GB" smtClean="0"/>
              <a:pPr/>
              <a:t>‹#›</a:t>
            </a:fld>
            <a:endParaRPr lang="en-GB"/>
          </a:p>
        </p:txBody>
      </p:sp>
      <p:pic>
        <p:nvPicPr>
          <p:cNvPr id="8" name="Picture 7"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2867347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F648FE-9B50-F64C-940E-B821CF18C484}" type="slidenum">
              <a:rPr lang="en-GB" smtClean="0"/>
              <a:pPr/>
              <a:t>‹#›</a:t>
            </a:fld>
            <a:endParaRPr lang="en-GB"/>
          </a:p>
        </p:txBody>
      </p:sp>
      <p:pic>
        <p:nvPicPr>
          <p:cNvPr id="7" name="Picture 6"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2894292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F648FE-9B50-F64C-940E-B821CF18C484}" type="slidenum">
              <a:rPr lang="en-GB" smtClean="0"/>
              <a:pPr/>
              <a:t>‹#›</a:t>
            </a:fld>
            <a:endParaRPr lang="en-GB"/>
          </a:p>
        </p:txBody>
      </p:sp>
      <p:pic>
        <p:nvPicPr>
          <p:cNvPr id="7" name="Picture 6"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1270013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F648FE-9B50-F64C-940E-B821CF18C484}" type="slidenum">
              <a:rPr lang="en-GB" smtClean="0"/>
              <a:pPr/>
              <a:t>‹#›</a:t>
            </a:fld>
            <a:endParaRPr lang="en-GB"/>
          </a:p>
        </p:txBody>
      </p:sp>
      <p:pic>
        <p:nvPicPr>
          <p:cNvPr id="6" name="Picture 5"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4033853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IWC-logo-blue-background-transparent-high-res.png"/>
          <p:cNvPicPr>
            <a:picLocks noChangeAspect="1"/>
          </p:cNvPicPr>
          <p:nvPr userDrawn="1"/>
        </p:nvPicPr>
        <p:blipFill>
          <a:blip r:embed="rId2"/>
          <a:stretch>
            <a:fillRect/>
          </a:stretch>
        </p:blipFill>
        <p:spPr>
          <a:xfrm>
            <a:off x="1746808" y="2414308"/>
            <a:ext cx="8698387" cy="1457567"/>
          </a:xfrm>
          <a:prstGeom prst="rect">
            <a:avLst/>
          </a:prstGeom>
        </p:spPr>
      </p:pic>
    </p:spTree>
    <p:extLst>
      <p:ext uri="{BB962C8B-B14F-4D97-AF65-F5344CB8AC3E}">
        <p14:creationId xmlns:p14="http://schemas.microsoft.com/office/powerpoint/2010/main" val="2241089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347186F-ECFE-9A48-8991-790BD70C7EB8}" type="datetimeFigureOut">
              <a:rPr lang="en-GB" smtClean="0"/>
              <a:pPr/>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435FA0-0AB0-E747-83CD-CB9064F8EEDB}" type="slidenum">
              <a:rPr lang="en-GB" smtClean="0"/>
              <a:pPr/>
              <a:t>‹#›</a:t>
            </a:fld>
            <a:endParaRPr lang="en-GB"/>
          </a:p>
        </p:txBody>
      </p:sp>
      <p:pic>
        <p:nvPicPr>
          <p:cNvPr id="7" name="Picture 6" descr="IWC-Logo-Detail-Watermark.png"/>
          <p:cNvPicPr>
            <a:picLocks noChangeAspect="1"/>
          </p:cNvPicPr>
          <p:nvPr userDrawn="1"/>
        </p:nvPicPr>
        <p:blipFill>
          <a:blip r:embed="rId2">
            <a:lum/>
            <a:alphaModFix/>
          </a:blip>
          <a:stretch>
            <a:fillRect/>
          </a:stretch>
        </p:blipFill>
        <p:spPr>
          <a:xfrm>
            <a:off x="6620936" y="3448285"/>
            <a:ext cx="5571065" cy="3409716"/>
          </a:xfrm>
          <a:prstGeom prst="rect">
            <a:avLst/>
          </a:prstGeom>
        </p:spPr>
      </p:pic>
    </p:spTree>
    <p:extLst>
      <p:ext uri="{BB962C8B-B14F-4D97-AF65-F5344CB8AC3E}">
        <p14:creationId xmlns:p14="http://schemas.microsoft.com/office/powerpoint/2010/main" val="932960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347186F-ECFE-9A48-8991-790BD70C7EB8}" type="datetimeFigureOut">
              <a:rPr lang="en-GB" smtClean="0"/>
              <a:pPr/>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435FA0-0AB0-E747-83CD-CB9064F8EEDB}" type="slidenum">
              <a:rPr lang="en-GB" smtClean="0"/>
              <a:pPr/>
              <a:t>‹#›</a:t>
            </a:fld>
            <a:endParaRPr lang="en-GB"/>
          </a:p>
        </p:txBody>
      </p:sp>
      <p:pic>
        <p:nvPicPr>
          <p:cNvPr id="7" name="Picture 6" descr="IWC-Logo-Detail-Watermark.png"/>
          <p:cNvPicPr>
            <a:picLocks noChangeAspect="1"/>
          </p:cNvPicPr>
          <p:nvPr userDrawn="1"/>
        </p:nvPicPr>
        <p:blipFill>
          <a:blip r:embed="rId2">
            <a:lum/>
            <a:alphaModFix/>
          </a:blip>
          <a:stretch>
            <a:fillRect/>
          </a:stretch>
        </p:blipFill>
        <p:spPr>
          <a:xfrm>
            <a:off x="6620936" y="3448285"/>
            <a:ext cx="5571065" cy="3409716"/>
          </a:xfrm>
          <a:prstGeom prst="rect">
            <a:avLst/>
          </a:prstGeom>
        </p:spPr>
      </p:pic>
    </p:spTree>
    <p:extLst>
      <p:ext uri="{BB962C8B-B14F-4D97-AF65-F5344CB8AC3E}">
        <p14:creationId xmlns:p14="http://schemas.microsoft.com/office/powerpoint/2010/main" val="3575372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47186F-ECFE-9A48-8991-790BD70C7EB8}" type="datetimeFigureOut">
              <a:rPr lang="en-GB" smtClean="0"/>
              <a:pPr/>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435FA0-0AB0-E747-83CD-CB9064F8EEDB}" type="slidenum">
              <a:rPr lang="en-GB" smtClean="0"/>
              <a:pPr/>
              <a:t>‹#›</a:t>
            </a:fld>
            <a:endParaRPr lang="en-GB"/>
          </a:p>
        </p:txBody>
      </p:sp>
      <p:pic>
        <p:nvPicPr>
          <p:cNvPr id="7" name="Picture 6" descr="IWC-Logo-Detail-Watermark.png"/>
          <p:cNvPicPr>
            <a:picLocks noChangeAspect="1"/>
          </p:cNvPicPr>
          <p:nvPr userDrawn="1"/>
        </p:nvPicPr>
        <p:blipFill>
          <a:blip r:embed="rId2">
            <a:lum/>
            <a:alphaModFix/>
          </a:blip>
          <a:stretch>
            <a:fillRect/>
          </a:stretch>
        </p:blipFill>
        <p:spPr>
          <a:xfrm>
            <a:off x="6620936" y="3448285"/>
            <a:ext cx="5571065" cy="3409716"/>
          </a:xfrm>
          <a:prstGeom prst="rect">
            <a:avLst/>
          </a:prstGeom>
        </p:spPr>
      </p:pic>
    </p:spTree>
    <p:extLst>
      <p:ext uri="{BB962C8B-B14F-4D97-AF65-F5344CB8AC3E}">
        <p14:creationId xmlns:p14="http://schemas.microsoft.com/office/powerpoint/2010/main" val="3964188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347186F-ECFE-9A48-8991-790BD70C7EB8}" type="datetimeFigureOut">
              <a:rPr lang="en-GB" smtClean="0"/>
              <a:pPr/>
              <a:t>25/06/2025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435FA0-0AB0-E747-83CD-CB9064F8EEDB}" type="slidenum">
              <a:rPr lang="en-GB" smtClean="0"/>
              <a:pPr/>
              <a:t>‹#›</a:t>
            </a:fld>
            <a:endParaRPr lang="en-GB"/>
          </a:p>
        </p:txBody>
      </p:sp>
      <p:pic>
        <p:nvPicPr>
          <p:cNvPr id="8" name="Picture 7" descr="IWC-Logo-Detail-Watermark.png"/>
          <p:cNvPicPr>
            <a:picLocks noChangeAspect="1"/>
          </p:cNvPicPr>
          <p:nvPr userDrawn="1"/>
        </p:nvPicPr>
        <p:blipFill>
          <a:blip r:embed="rId2">
            <a:lum/>
            <a:alphaModFix/>
          </a:blip>
          <a:stretch>
            <a:fillRect/>
          </a:stretch>
        </p:blipFill>
        <p:spPr>
          <a:xfrm>
            <a:off x="6620936" y="3448285"/>
            <a:ext cx="5571065" cy="3409716"/>
          </a:xfrm>
          <a:prstGeom prst="rect">
            <a:avLst/>
          </a:prstGeom>
        </p:spPr>
      </p:pic>
    </p:spTree>
    <p:extLst>
      <p:ext uri="{BB962C8B-B14F-4D97-AF65-F5344CB8AC3E}">
        <p14:creationId xmlns:p14="http://schemas.microsoft.com/office/powerpoint/2010/main" val="1409653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347186F-ECFE-9A48-8991-790BD70C7EB8}" type="datetimeFigureOut">
              <a:rPr lang="en-GB" smtClean="0"/>
              <a:pPr/>
              <a:t>25/06/2025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435FA0-0AB0-E747-83CD-CB9064F8EEDB}" type="slidenum">
              <a:rPr lang="en-GB" smtClean="0"/>
              <a:pPr/>
              <a:t>‹#›</a:t>
            </a:fld>
            <a:endParaRPr lang="en-GB"/>
          </a:p>
        </p:txBody>
      </p:sp>
      <p:pic>
        <p:nvPicPr>
          <p:cNvPr id="10" name="Picture 9" descr="IWC-Logo-Detail-Watermark.png"/>
          <p:cNvPicPr>
            <a:picLocks noChangeAspect="1"/>
          </p:cNvPicPr>
          <p:nvPr userDrawn="1"/>
        </p:nvPicPr>
        <p:blipFill>
          <a:blip r:embed="rId2">
            <a:lum/>
            <a:alphaModFix/>
          </a:blip>
          <a:stretch>
            <a:fillRect/>
          </a:stretch>
        </p:blipFill>
        <p:spPr>
          <a:xfrm>
            <a:off x="6620936" y="3448285"/>
            <a:ext cx="5571065" cy="3409716"/>
          </a:xfrm>
          <a:prstGeom prst="rect">
            <a:avLst/>
          </a:prstGeom>
        </p:spPr>
      </p:pic>
    </p:spTree>
    <p:extLst>
      <p:ext uri="{BB962C8B-B14F-4D97-AF65-F5344CB8AC3E}">
        <p14:creationId xmlns:p14="http://schemas.microsoft.com/office/powerpoint/2010/main" val="5483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F648FE-9B50-F64C-940E-B821CF18C484}" type="slidenum">
              <a:rPr lang="en-GB" smtClean="0"/>
              <a:pPr/>
              <a:t>‹#›</a:t>
            </a:fld>
            <a:endParaRPr lang="en-GB"/>
          </a:p>
        </p:txBody>
      </p:sp>
      <p:pic>
        <p:nvPicPr>
          <p:cNvPr id="8" name="Picture 7"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3139668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347186F-ECFE-9A48-8991-790BD70C7EB8}" type="datetimeFigureOut">
              <a:rPr lang="en-GB" smtClean="0"/>
              <a:pPr/>
              <a:t>25/06/2025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435FA0-0AB0-E747-83CD-CB9064F8EEDB}" type="slidenum">
              <a:rPr lang="en-GB" smtClean="0"/>
              <a:pPr/>
              <a:t>‹#›</a:t>
            </a:fld>
            <a:endParaRPr lang="en-GB"/>
          </a:p>
        </p:txBody>
      </p:sp>
      <p:pic>
        <p:nvPicPr>
          <p:cNvPr id="6" name="Picture 5" descr="IWC-Logo-Detail-Watermark.png"/>
          <p:cNvPicPr>
            <a:picLocks noChangeAspect="1"/>
          </p:cNvPicPr>
          <p:nvPr userDrawn="1"/>
        </p:nvPicPr>
        <p:blipFill>
          <a:blip r:embed="rId2">
            <a:lum/>
            <a:alphaModFix/>
          </a:blip>
          <a:stretch>
            <a:fillRect/>
          </a:stretch>
        </p:blipFill>
        <p:spPr>
          <a:xfrm>
            <a:off x="6620936" y="3448285"/>
            <a:ext cx="5571065" cy="3409716"/>
          </a:xfrm>
          <a:prstGeom prst="rect">
            <a:avLst/>
          </a:prstGeom>
        </p:spPr>
      </p:pic>
    </p:spTree>
    <p:extLst>
      <p:ext uri="{BB962C8B-B14F-4D97-AF65-F5344CB8AC3E}">
        <p14:creationId xmlns:p14="http://schemas.microsoft.com/office/powerpoint/2010/main" val="169503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7186F-ECFE-9A48-8991-790BD70C7EB8}" type="datetimeFigureOut">
              <a:rPr lang="en-GB" smtClean="0"/>
              <a:pPr/>
              <a:t>25/06/2025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435FA0-0AB0-E747-83CD-CB9064F8EEDB}" type="slidenum">
              <a:rPr lang="en-GB" smtClean="0"/>
              <a:pPr/>
              <a:t>‹#›</a:t>
            </a:fld>
            <a:endParaRPr lang="en-GB"/>
          </a:p>
        </p:txBody>
      </p:sp>
      <p:pic>
        <p:nvPicPr>
          <p:cNvPr id="5" name="Picture 4" descr="IWC-Logo-Detail-Watermark.png"/>
          <p:cNvPicPr>
            <a:picLocks noChangeAspect="1"/>
          </p:cNvPicPr>
          <p:nvPr userDrawn="1"/>
        </p:nvPicPr>
        <p:blipFill>
          <a:blip r:embed="rId2">
            <a:lum/>
            <a:alphaModFix/>
          </a:blip>
          <a:stretch>
            <a:fillRect/>
          </a:stretch>
        </p:blipFill>
        <p:spPr>
          <a:xfrm>
            <a:off x="6620936" y="3448285"/>
            <a:ext cx="5571065" cy="3409716"/>
          </a:xfrm>
          <a:prstGeom prst="rect">
            <a:avLst/>
          </a:prstGeom>
        </p:spPr>
      </p:pic>
    </p:spTree>
    <p:extLst>
      <p:ext uri="{BB962C8B-B14F-4D97-AF65-F5344CB8AC3E}">
        <p14:creationId xmlns:p14="http://schemas.microsoft.com/office/powerpoint/2010/main" val="4055372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347186F-ECFE-9A48-8991-790BD70C7EB8}" type="datetimeFigureOut">
              <a:rPr lang="en-GB" smtClean="0"/>
              <a:pPr/>
              <a:t>25/06/2025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435FA0-0AB0-E747-83CD-CB9064F8EEDB}" type="slidenum">
              <a:rPr lang="en-GB" smtClean="0"/>
              <a:pPr/>
              <a:t>‹#›</a:t>
            </a:fld>
            <a:endParaRPr lang="en-GB"/>
          </a:p>
        </p:txBody>
      </p:sp>
      <p:pic>
        <p:nvPicPr>
          <p:cNvPr id="8" name="Picture 7" descr="IWC-Logo-Detail-Watermark.png"/>
          <p:cNvPicPr>
            <a:picLocks noChangeAspect="1"/>
          </p:cNvPicPr>
          <p:nvPr userDrawn="1"/>
        </p:nvPicPr>
        <p:blipFill>
          <a:blip r:embed="rId2">
            <a:lum/>
            <a:alphaModFix/>
          </a:blip>
          <a:stretch>
            <a:fillRect/>
          </a:stretch>
        </p:blipFill>
        <p:spPr>
          <a:xfrm>
            <a:off x="6620936" y="3448285"/>
            <a:ext cx="5571065" cy="3409716"/>
          </a:xfrm>
          <a:prstGeom prst="rect">
            <a:avLst/>
          </a:prstGeom>
        </p:spPr>
      </p:pic>
    </p:spTree>
    <p:extLst>
      <p:ext uri="{BB962C8B-B14F-4D97-AF65-F5344CB8AC3E}">
        <p14:creationId xmlns:p14="http://schemas.microsoft.com/office/powerpoint/2010/main" val="2828381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347186F-ECFE-9A48-8991-790BD70C7EB8}" type="datetimeFigureOut">
              <a:rPr lang="en-GB" smtClean="0"/>
              <a:pPr/>
              <a:t>25/06/2025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435FA0-0AB0-E747-83CD-CB9064F8EEDB}" type="slidenum">
              <a:rPr lang="en-GB" smtClean="0"/>
              <a:pPr/>
              <a:t>‹#›</a:t>
            </a:fld>
            <a:endParaRPr lang="en-GB"/>
          </a:p>
        </p:txBody>
      </p:sp>
      <p:pic>
        <p:nvPicPr>
          <p:cNvPr id="8" name="Picture 7" descr="IWC-Logo-Detail-Watermark.png"/>
          <p:cNvPicPr>
            <a:picLocks noChangeAspect="1"/>
          </p:cNvPicPr>
          <p:nvPr userDrawn="1"/>
        </p:nvPicPr>
        <p:blipFill>
          <a:blip r:embed="rId2">
            <a:lum/>
            <a:alphaModFix/>
          </a:blip>
          <a:stretch>
            <a:fillRect/>
          </a:stretch>
        </p:blipFill>
        <p:spPr>
          <a:xfrm>
            <a:off x="6620936" y="3448285"/>
            <a:ext cx="5571065" cy="3409716"/>
          </a:xfrm>
          <a:prstGeom prst="rect">
            <a:avLst/>
          </a:prstGeom>
        </p:spPr>
      </p:pic>
    </p:spTree>
    <p:extLst>
      <p:ext uri="{BB962C8B-B14F-4D97-AF65-F5344CB8AC3E}">
        <p14:creationId xmlns:p14="http://schemas.microsoft.com/office/powerpoint/2010/main" val="2688387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347186F-ECFE-9A48-8991-790BD70C7EB8}" type="datetimeFigureOut">
              <a:rPr lang="en-GB" smtClean="0"/>
              <a:pPr/>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435FA0-0AB0-E747-83CD-CB9064F8EEDB}" type="slidenum">
              <a:rPr lang="en-GB" smtClean="0"/>
              <a:pPr/>
              <a:t>‹#›</a:t>
            </a:fld>
            <a:endParaRPr lang="en-GB"/>
          </a:p>
        </p:txBody>
      </p:sp>
      <p:pic>
        <p:nvPicPr>
          <p:cNvPr id="7" name="Picture 6" descr="IWC-Logo-Detail-Watermark.png"/>
          <p:cNvPicPr>
            <a:picLocks noChangeAspect="1"/>
          </p:cNvPicPr>
          <p:nvPr userDrawn="1"/>
        </p:nvPicPr>
        <p:blipFill>
          <a:blip r:embed="rId2">
            <a:lum/>
            <a:alphaModFix/>
          </a:blip>
          <a:stretch>
            <a:fillRect/>
          </a:stretch>
        </p:blipFill>
        <p:spPr>
          <a:xfrm>
            <a:off x="6620936" y="3448285"/>
            <a:ext cx="5571065" cy="3409716"/>
          </a:xfrm>
          <a:prstGeom prst="rect">
            <a:avLst/>
          </a:prstGeom>
        </p:spPr>
      </p:pic>
    </p:spTree>
    <p:extLst>
      <p:ext uri="{BB962C8B-B14F-4D97-AF65-F5344CB8AC3E}">
        <p14:creationId xmlns:p14="http://schemas.microsoft.com/office/powerpoint/2010/main" val="2281720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347186F-ECFE-9A48-8991-790BD70C7EB8}" type="datetimeFigureOut">
              <a:rPr lang="en-GB" smtClean="0"/>
              <a:pPr/>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435FA0-0AB0-E747-83CD-CB9064F8EEDB}" type="slidenum">
              <a:rPr lang="en-GB" smtClean="0"/>
              <a:pPr/>
              <a:t>‹#›</a:t>
            </a:fld>
            <a:endParaRPr lang="en-GB"/>
          </a:p>
        </p:txBody>
      </p:sp>
      <p:pic>
        <p:nvPicPr>
          <p:cNvPr id="7" name="Picture 6" descr="IWC-Logo-Detail-Watermark.png"/>
          <p:cNvPicPr>
            <a:picLocks noChangeAspect="1"/>
          </p:cNvPicPr>
          <p:nvPr userDrawn="1"/>
        </p:nvPicPr>
        <p:blipFill>
          <a:blip r:embed="rId2">
            <a:lum/>
            <a:alphaModFix/>
          </a:blip>
          <a:stretch>
            <a:fillRect/>
          </a:stretch>
        </p:blipFill>
        <p:spPr>
          <a:xfrm>
            <a:off x="6620936" y="3448285"/>
            <a:ext cx="5571065" cy="3409716"/>
          </a:xfrm>
          <a:prstGeom prst="rect">
            <a:avLst/>
          </a:prstGeom>
        </p:spPr>
      </p:pic>
    </p:spTree>
    <p:extLst>
      <p:ext uri="{BB962C8B-B14F-4D97-AF65-F5344CB8AC3E}">
        <p14:creationId xmlns:p14="http://schemas.microsoft.com/office/powerpoint/2010/main" val="2953752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F648FE-9B50-F64C-940E-B821CF18C484}" type="slidenum">
              <a:rPr lang="en-GB" smtClean="0"/>
              <a:pPr/>
              <a:t>‹#›</a:t>
            </a:fld>
            <a:endParaRPr lang="en-GB"/>
          </a:p>
        </p:txBody>
      </p:sp>
      <p:pic>
        <p:nvPicPr>
          <p:cNvPr id="7" name="Picture 6"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426715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F648FE-9B50-F64C-940E-B821CF18C484}" type="slidenum">
              <a:rPr lang="en-GB" smtClean="0"/>
              <a:pPr/>
              <a:t>‹#›</a:t>
            </a:fld>
            <a:endParaRPr lang="en-GB"/>
          </a:p>
        </p:txBody>
      </p:sp>
      <p:pic>
        <p:nvPicPr>
          <p:cNvPr id="7" name="Picture 6"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232598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F648FE-9B50-F64C-940E-B821CF18C484}" type="slidenum">
              <a:rPr lang="en-GB" smtClean="0"/>
              <a:pPr/>
              <a:t>‹#›</a:t>
            </a:fld>
            <a:endParaRPr lang="en-GB"/>
          </a:p>
        </p:txBody>
      </p:sp>
      <p:pic>
        <p:nvPicPr>
          <p:cNvPr id="8" name="Picture 7"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3170066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F648FE-9B50-F64C-940E-B821CF18C484}" type="slidenum">
              <a:rPr lang="en-GB" smtClean="0"/>
              <a:pPr/>
              <a:t>‹#›</a:t>
            </a:fld>
            <a:endParaRPr lang="en-GB"/>
          </a:p>
        </p:txBody>
      </p:sp>
      <p:pic>
        <p:nvPicPr>
          <p:cNvPr id="10" name="Picture 9"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2937899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F648FE-9B50-F64C-940E-B821CF18C484}" type="slidenum">
              <a:rPr lang="en-GB" smtClean="0"/>
              <a:pPr/>
              <a:t>‹#›</a:t>
            </a:fld>
            <a:endParaRPr lang="en-GB"/>
          </a:p>
        </p:txBody>
      </p:sp>
      <p:pic>
        <p:nvPicPr>
          <p:cNvPr id="6" name="Picture 5"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8792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0F648FE-9B50-F64C-940E-B821CF18C484}" type="slidenum">
              <a:rPr lang="en-GB" smtClean="0"/>
              <a:pPr/>
              <a:t>‹#›</a:t>
            </a:fld>
            <a:endParaRPr lang="en-GB"/>
          </a:p>
        </p:txBody>
      </p:sp>
      <p:pic>
        <p:nvPicPr>
          <p:cNvPr id="5" name="Picture 4"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3609328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23FE37-4C41-B14A-884C-60BAFFB1F616}" type="datetimeFigureOut">
              <a:rPr lang="en-GB" smtClean="0"/>
              <a:pPr/>
              <a:t>25/06/2025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F648FE-9B50-F64C-940E-B821CF18C484}" type="slidenum">
              <a:rPr lang="en-GB" smtClean="0"/>
              <a:pPr/>
              <a:t>‹#›</a:t>
            </a:fld>
            <a:endParaRPr lang="en-GB"/>
          </a:p>
        </p:txBody>
      </p:sp>
      <p:pic>
        <p:nvPicPr>
          <p:cNvPr id="8" name="Picture 7" descr="IWC-Logo-Detail-Watermark.png"/>
          <p:cNvPicPr>
            <a:picLocks noChangeAspect="1"/>
          </p:cNvPicPr>
          <p:nvPr userDrawn="1"/>
        </p:nvPicPr>
        <p:blipFill>
          <a:blip r:embed="rId2">
            <a:alphaModFix/>
            <a:lum bright="50000"/>
          </a:blip>
          <a:stretch>
            <a:fillRect/>
          </a:stretch>
        </p:blipFill>
        <p:spPr>
          <a:xfrm>
            <a:off x="6620934" y="3448285"/>
            <a:ext cx="5571065" cy="3409716"/>
          </a:xfrm>
          <a:prstGeom prst="rect">
            <a:avLst/>
          </a:prstGeom>
        </p:spPr>
      </p:pic>
    </p:spTree>
    <p:extLst>
      <p:ext uri="{BB962C8B-B14F-4D97-AF65-F5344CB8AC3E}">
        <p14:creationId xmlns:p14="http://schemas.microsoft.com/office/powerpoint/2010/main" val="3805001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Myriad Pro"/>
              </a:defRPr>
            </a:lvl1pPr>
          </a:lstStyle>
          <a:p>
            <a:fld id="{CA23FE37-4C41-B14A-884C-60BAFFB1F616}" type="datetimeFigureOut">
              <a:rPr lang="en-GB" smtClean="0"/>
              <a:pPr/>
              <a:t>25/06/2025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Myriad Pro"/>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Myriad Pro"/>
              </a:defRPr>
            </a:lvl1pPr>
          </a:lstStyle>
          <a:p>
            <a:fld id="{10F648FE-9B50-F64C-940E-B821CF18C484}" type="slidenum">
              <a:rPr lang="en-GB" smtClean="0"/>
              <a:pPr/>
              <a:t>‹#›</a:t>
            </a:fld>
            <a:endParaRPr lang="en-GB"/>
          </a:p>
        </p:txBody>
      </p:sp>
    </p:spTree>
    <p:extLst>
      <p:ext uri="{BB962C8B-B14F-4D97-AF65-F5344CB8AC3E}">
        <p14:creationId xmlns:p14="http://schemas.microsoft.com/office/powerpoint/2010/main" val="30446468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47186F-ECFE-9A48-8991-790BD70C7EB8}" type="datetimeFigureOut">
              <a:rPr lang="en-GB" smtClean="0"/>
              <a:pPr/>
              <a:t>25/06/2025</a:t>
            </a:fld>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435FA0-0AB0-E747-83CD-CB9064F8EEDB}" type="slidenum">
              <a:rPr lang="en-GB" smtClean="0"/>
              <a:pPr/>
              <a:t>‹#›</a:t>
            </a:fld>
            <a:endParaRPr lang="en-GB"/>
          </a:p>
        </p:txBody>
      </p:sp>
    </p:spTree>
    <p:extLst>
      <p:ext uri="{BB962C8B-B14F-4D97-AF65-F5344CB8AC3E}">
        <p14:creationId xmlns:p14="http://schemas.microsoft.com/office/powerpoint/2010/main" val="2109558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342900" rtl="0" eaLnBrk="1" latinLnBrk="0" hangingPunct="1">
        <a:spcBef>
          <a:spcPct val="0"/>
        </a:spcBef>
        <a:buNone/>
        <a:defRPr sz="3300" b="0" i="0" kern="1200">
          <a:solidFill>
            <a:schemeClr val="tx1"/>
          </a:solidFill>
          <a:latin typeface="Myriad Pro Semibold"/>
          <a:ea typeface="+mj-ea"/>
          <a:cs typeface="Myriad Pro Semibold"/>
        </a:defRPr>
      </a:lvl1pPr>
    </p:titleStyle>
    <p:bodyStyle>
      <a:lvl1pPr marL="257175" indent="-257175" algn="l" defTabSz="342900" rtl="0" eaLnBrk="1" latinLnBrk="0" hangingPunct="1">
        <a:spcBef>
          <a:spcPct val="20000"/>
        </a:spcBef>
        <a:buFont typeface="Arial"/>
        <a:buChar char="•"/>
        <a:defRPr sz="2400" b="0" i="0" kern="1200">
          <a:solidFill>
            <a:schemeClr val="tx1"/>
          </a:solidFill>
          <a:latin typeface="Myriad Pro"/>
          <a:ea typeface="+mn-ea"/>
          <a:cs typeface="Myriad Pro"/>
        </a:defRPr>
      </a:lvl1pPr>
      <a:lvl2pPr marL="557213" indent="-214313" algn="l" defTabSz="342900" rtl="0" eaLnBrk="1" latinLnBrk="0" hangingPunct="1">
        <a:spcBef>
          <a:spcPct val="20000"/>
        </a:spcBef>
        <a:buFont typeface="Arial"/>
        <a:buChar char="–"/>
        <a:defRPr sz="2100" b="0" i="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b="0" i="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b="0" i="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b="0" i="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GB"/>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mailto:emma.neavewebb@iwc.int" TargetMode="External"/><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hyperlink" Target="mailto:emma.neavewebb@iwc.int" TargetMode="External"/><Relationship Id="rId3" Type="http://schemas.openxmlformats.org/officeDocument/2006/relationships/hyperlink" Target="https://iwc.int/resources/protocols-guidelines-and-how-to-guides" TargetMode="External"/><Relationship Id="rId7" Type="http://schemas.openxmlformats.org/officeDocument/2006/relationships/hyperlink" Target="https://iwc.int/document_3761" TargetMode="External"/><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https://www.cms.int/sites/default/files/publication/TS43_Safe_Handling_Release_Guidelines.pdf" TargetMode="External"/><Relationship Id="rId11" Type="http://schemas.openxmlformats.org/officeDocument/2006/relationships/image" Target="../media/image18.jpeg"/><Relationship Id="rId5" Type="http://schemas.openxmlformats.org/officeDocument/2006/relationships/hyperlink" Target="https://www.fao.org/fishery/en/bycatch-mitigation-mammals/search" TargetMode="External"/><Relationship Id="rId10" Type="http://schemas.openxmlformats.org/officeDocument/2006/relationships/image" Target="../media/image17.png"/><Relationship Id="rId4" Type="http://schemas.openxmlformats.org/officeDocument/2006/relationships/hyperlink" Target="https://openknowledge.fao.org/items/4e750cd2-7806-49dd-9a85-127d117f7af1" TargetMode="Externa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5C9EC47-5AC9-0BAD-7A0F-EDBD2EC44E5B}"/>
              </a:ext>
            </a:extLst>
          </p:cNvPr>
          <p:cNvSpPr txBox="1">
            <a:spLocks/>
          </p:cNvSpPr>
          <p:nvPr/>
        </p:nvSpPr>
        <p:spPr>
          <a:xfrm>
            <a:off x="1105829" y="330820"/>
            <a:ext cx="9975384" cy="138503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ct val="0"/>
              </a:spcBef>
              <a:buNone/>
            </a:pPr>
            <a:r>
              <a:rPr lang="en-US" sz="3100" b="1">
                <a:latin typeface="Segoe UI"/>
                <a:cs typeface="Segoe UI"/>
              </a:rPr>
              <a:t>SPAW and the International Whaling Commission: </a:t>
            </a:r>
            <a:endParaRPr lang="en-GB" sz="3100">
              <a:latin typeface="Segoe UI"/>
              <a:cs typeface="Segoe UI"/>
            </a:endParaRPr>
          </a:p>
          <a:p>
            <a:pPr marL="0" indent="0" algn="ctr">
              <a:lnSpc>
                <a:spcPct val="90000"/>
              </a:lnSpc>
              <a:spcBef>
                <a:spcPct val="0"/>
              </a:spcBef>
              <a:buNone/>
            </a:pPr>
            <a:r>
              <a:rPr lang="en-US" sz="3100" b="1">
                <a:latin typeface="Segoe UI"/>
                <a:cs typeface="Segoe UI"/>
              </a:rPr>
              <a:t>A Strategic Partnership for Marine Mammal Conservation</a:t>
            </a:r>
            <a:endParaRPr lang="en-GB"/>
          </a:p>
        </p:txBody>
      </p:sp>
    </p:spTree>
    <p:extLst>
      <p:ext uri="{BB962C8B-B14F-4D97-AF65-F5344CB8AC3E}">
        <p14:creationId xmlns:p14="http://schemas.microsoft.com/office/powerpoint/2010/main" val="1360650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CA5D7-68A5-DF2C-B728-43D0729DB36C}"/>
              </a:ext>
            </a:extLst>
          </p:cNvPr>
          <p:cNvSpPr>
            <a:spLocks noGrp="1"/>
          </p:cNvSpPr>
          <p:nvPr>
            <p:ph type="title"/>
          </p:nvPr>
        </p:nvSpPr>
        <p:spPr/>
        <p:txBody>
          <a:bodyPr/>
          <a:lstStyle/>
          <a:p>
            <a:r>
              <a:rPr lang="en-US" b="1"/>
              <a:t>IWC Background</a:t>
            </a:r>
            <a:endParaRPr lang="en-GB"/>
          </a:p>
        </p:txBody>
      </p:sp>
      <p:sp>
        <p:nvSpPr>
          <p:cNvPr id="3" name="Content Placeholder 2">
            <a:extLst>
              <a:ext uri="{FF2B5EF4-FFF2-40B4-BE49-F238E27FC236}">
                <a16:creationId xmlns:a16="http://schemas.microsoft.com/office/drawing/2014/main" id="{1529593B-3C59-BC35-394C-9706994BFA8C}"/>
              </a:ext>
            </a:extLst>
          </p:cNvPr>
          <p:cNvSpPr>
            <a:spLocks noGrp="1"/>
          </p:cNvSpPr>
          <p:nvPr>
            <p:ph idx="1"/>
          </p:nvPr>
        </p:nvSpPr>
        <p:spPr/>
        <p:txBody>
          <a:bodyPr>
            <a:normAutofit lnSpcReduction="10000"/>
          </a:bodyPr>
          <a:lstStyle/>
          <a:p>
            <a:r>
              <a:rPr lang="en-US"/>
              <a:t>The International Whaling Commission (IWC) is the primary international body responsible for the </a:t>
            </a:r>
            <a:r>
              <a:rPr lang="en-US">
                <a:solidFill>
                  <a:srgbClr val="FFFFFF"/>
                </a:solidFill>
              </a:rPr>
              <a:t>management of whaling and conservation </a:t>
            </a:r>
            <a:r>
              <a:rPr lang="en-US"/>
              <a:t>and stewardship of cetaceans</a:t>
            </a:r>
          </a:p>
          <a:p>
            <a:r>
              <a:rPr lang="en-US"/>
              <a:t>IWC is an inter-governmental </a:t>
            </a:r>
            <a:r>
              <a:rPr lang="en-US" err="1"/>
              <a:t>organisation</a:t>
            </a:r>
            <a:r>
              <a:rPr lang="en-US"/>
              <a:t> with a current membership of 88 governments </a:t>
            </a:r>
          </a:p>
          <a:p>
            <a:r>
              <a:rPr lang="en-US">
                <a:solidFill>
                  <a:srgbClr val="FFFFFF"/>
                </a:solidFill>
              </a:rPr>
              <a:t>The mandate has not changed but many new conservation concerns exist and the IWC work </a:t>
            </a:r>
            <a:r>
              <a:rPr lang="en-US" err="1">
                <a:solidFill>
                  <a:srgbClr val="FFFFFF"/>
                </a:solidFill>
              </a:rPr>
              <a:t>programme</a:t>
            </a:r>
            <a:r>
              <a:rPr lang="en-US">
                <a:solidFill>
                  <a:srgbClr val="FFFFFF"/>
                </a:solidFill>
              </a:rPr>
              <a:t> has expanded to address these </a:t>
            </a:r>
            <a:endParaRPr lang="en-US"/>
          </a:p>
          <a:p>
            <a:endParaRPr lang="en-GB"/>
          </a:p>
        </p:txBody>
      </p:sp>
    </p:spTree>
    <p:extLst>
      <p:ext uri="{BB962C8B-B14F-4D97-AF65-F5344CB8AC3E}">
        <p14:creationId xmlns:p14="http://schemas.microsoft.com/office/powerpoint/2010/main" val="1801042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marine life&#10;&#10;AI-generated content may be incorrect.">
            <a:extLst>
              <a:ext uri="{FF2B5EF4-FFF2-40B4-BE49-F238E27FC236}">
                <a16:creationId xmlns:a16="http://schemas.microsoft.com/office/drawing/2014/main" id="{E5F26808-D319-A7FE-5AC2-B636BC69AF73}"/>
              </a:ext>
            </a:extLst>
          </p:cNvPr>
          <p:cNvPicPr>
            <a:picLocks noGrp="1" noChangeAspect="1"/>
          </p:cNvPicPr>
          <p:nvPr>
            <p:ph sz="half" idx="1"/>
          </p:nvPr>
        </p:nvPicPr>
        <p:blipFill>
          <a:blip r:embed="rId3"/>
          <a:stretch>
            <a:fillRect/>
          </a:stretch>
        </p:blipFill>
        <p:spPr>
          <a:xfrm>
            <a:off x="659780" y="831"/>
            <a:ext cx="10867481" cy="6860484"/>
          </a:xfrm>
        </p:spPr>
      </p:pic>
      <p:sp>
        <p:nvSpPr>
          <p:cNvPr id="2" name="Oval 1">
            <a:extLst>
              <a:ext uri="{FF2B5EF4-FFF2-40B4-BE49-F238E27FC236}">
                <a16:creationId xmlns:a16="http://schemas.microsoft.com/office/drawing/2014/main" id="{86E6166D-69EB-9E2C-2AC5-2F48C6D19FB8}"/>
              </a:ext>
            </a:extLst>
          </p:cNvPr>
          <p:cNvSpPr/>
          <p:nvPr/>
        </p:nvSpPr>
        <p:spPr>
          <a:xfrm>
            <a:off x="4195011" y="1247274"/>
            <a:ext cx="1903663" cy="100797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9858953-21B2-4E68-2C33-CFB54A743B4C}"/>
              </a:ext>
            </a:extLst>
          </p:cNvPr>
          <p:cNvSpPr/>
          <p:nvPr/>
        </p:nvSpPr>
        <p:spPr>
          <a:xfrm>
            <a:off x="1053431" y="3707063"/>
            <a:ext cx="1903663" cy="100797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AD4EA0C-5054-0300-6EAE-3CE80BFAEB99}"/>
              </a:ext>
            </a:extLst>
          </p:cNvPr>
          <p:cNvSpPr/>
          <p:nvPr/>
        </p:nvSpPr>
        <p:spPr>
          <a:xfrm>
            <a:off x="4636169" y="3506537"/>
            <a:ext cx="1903663" cy="100797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6E0995AD-8DF1-4488-C843-B6555E706937}"/>
              </a:ext>
            </a:extLst>
          </p:cNvPr>
          <p:cNvSpPr/>
          <p:nvPr/>
        </p:nvSpPr>
        <p:spPr>
          <a:xfrm>
            <a:off x="411747" y="2410326"/>
            <a:ext cx="1903663" cy="100797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947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1721-3331-9AF0-4CA5-EA54C2F3431F}"/>
              </a:ext>
            </a:extLst>
          </p:cNvPr>
          <p:cNvSpPr>
            <a:spLocks noGrp="1"/>
          </p:cNvSpPr>
          <p:nvPr>
            <p:ph type="title"/>
          </p:nvPr>
        </p:nvSpPr>
        <p:spPr/>
        <p:txBody>
          <a:bodyPr>
            <a:noAutofit/>
          </a:bodyPr>
          <a:lstStyle/>
          <a:p>
            <a:pPr>
              <a:lnSpc>
                <a:spcPct val="90000"/>
              </a:lnSpc>
            </a:pPr>
            <a:r>
              <a:rPr lang="en-US" sz="2800" b="1"/>
              <a:t>SPAW and the International Whaling Commission: </a:t>
            </a:r>
            <a:br>
              <a:rPr lang="en-GB" sz="2800"/>
            </a:br>
            <a:r>
              <a:rPr lang="en-US" sz="2800" b="1"/>
              <a:t>A Strategic Partnership for Marine Mammal Conservation</a:t>
            </a:r>
            <a:endParaRPr lang="en-GB" sz="2800"/>
          </a:p>
        </p:txBody>
      </p:sp>
      <p:sp>
        <p:nvSpPr>
          <p:cNvPr id="3" name="Content Placeholder 2">
            <a:extLst>
              <a:ext uri="{FF2B5EF4-FFF2-40B4-BE49-F238E27FC236}">
                <a16:creationId xmlns:a16="http://schemas.microsoft.com/office/drawing/2014/main" id="{42EF9BC0-8025-6034-8B4F-DCD0DE648BF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B7DFCFD1-6919-EB01-53A0-722D377E5B0A}"/>
              </a:ext>
            </a:extLst>
          </p:cNvPr>
          <p:cNvSpPr>
            <a:spLocks noGrp="1"/>
          </p:cNvSpPr>
          <p:nvPr>
            <p:ph sz="half" idx="2"/>
          </p:nvPr>
        </p:nvSpPr>
        <p:spPr/>
        <p:txBody>
          <a:bodyPr/>
          <a:lstStyle/>
          <a:p>
            <a:r>
              <a:rPr lang="en-GB"/>
              <a:t>Capacity building</a:t>
            </a:r>
          </a:p>
          <a:p>
            <a:r>
              <a:rPr lang="en-GB"/>
              <a:t>Reciprocal Observers</a:t>
            </a:r>
          </a:p>
          <a:p>
            <a:r>
              <a:rPr lang="en-GB"/>
              <a:t>2024 Letter of Intent agreed</a:t>
            </a:r>
          </a:p>
          <a:p>
            <a:pPr lvl="1"/>
            <a:r>
              <a:rPr lang="en-GB"/>
              <a:t>Knowledge exchange</a:t>
            </a:r>
          </a:p>
          <a:p>
            <a:pPr lvl="1"/>
            <a:r>
              <a:rPr lang="en-GB"/>
              <a:t>Regional collaboration</a:t>
            </a:r>
          </a:p>
          <a:p>
            <a:pPr lvl="1"/>
            <a:r>
              <a:rPr lang="en-GB"/>
              <a:t>Joint initiatives</a:t>
            </a:r>
          </a:p>
          <a:p>
            <a:endParaRPr lang="en-GB"/>
          </a:p>
        </p:txBody>
      </p:sp>
      <p:pic>
        <p:nvPicPr>
          <p:cNvPr id="5" name="Picture 4" descr="A whale jumping out of the water&#10;&#10;AI-generated content may be incorrect.">
            <a:extLst>
              <a:ext uri="{FF2B5EF4-FFF2-40B4-BE49-F238E27FC236}">
                <a16:creationId xmlns:a16="http://schemas.microsoft.com/office/drawing/2014/main" id="{868E9ACF-EFA6-FF3B-41D4-F5D1AE33496D}"/>
              </a:ext>
            </a:extLst>
          </p:cNvPr>
          <p:cNvPicPr>
            <a:picLocks noChangeAspect="1"/>
          </p:cNvPicPr>
          <p:nvPr/>
        </p:nvPicPr>
        <p:blipFill>
          <a:blip r:embed="rId3"/>
          <a:srcRect l="21174" r="27370" b="1"/>
          <a:stretch>
            <a:fillRect/>
          </a:stretch>
        </p:blipFill>
        <p:spPr>
          <a:xfrm>
            <a:off x="1439068" y="3863182"/>
            <a:ext cx="3551238" cy="2978151"/>
          </a:xfrm>
          <a:prstGeom prst="rect">
            <a:avLst/>
          </a:prstGeom>
          <a:noFill/>
        </p:spPr>
      </p:pic>
      <p:pic>
        <p:nvPicPr>
          <p:cNvPr id="6" name="Picture 5" descr="A white cover with blue text&#10;&#10;AI-generated content may be incorrect.">
            <a:extLst>
              <a:ext uri="{FF2B5EF4-FFF2-40B4-BE49-F238E27FC236}">
                <a16:creationId xmlns:a16="http://schemas.microsoft.com/office/drawing/2014/main" id="{74C33075-073D-B44F-56CC-CE205C3EE9B8}"/>
              </a:ext>
            </a:extLst>
          </p:cNvPr>
          <p:cNvPicPr>
            <a:picLocks noChangeAspect="1"/>
          </p:cNvPicPr>
          <p:nvPr/>
        </p:nvPicPr>
        <p:blipFill>
          <a:blip r:embed="rId4"/>
          <a:stretch>
            <a:fillRect/>
          </a:stretch>
        </p:blipFill>
        <p:spPr>
          <a:xfrm>
            <a:off x="333375" y="1417638"/>
            <a:ext cx="5762625" cy="2686050"/>
          </a:xfrm>
          <a:prstGeom prst="rect">
            <a:avLst/>
          </a:prstGeom>
        </p:spPr>
      </p:pic>
    </p:spTree>
    <p:extLst>
      <p:ext uri="{BB962C8B-B14F-4D97-AF65-F5344CB8AC3E}">
        <p14:creationId xmlns:p14="http://schemas.microsoft.com/office/powerpoint/2010/main" val="1041690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2C80F-85FA-41F0-A7BB-6CE10DEF8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C86B9-E962-D1DA-ED4F-0667E2ECFF13}"/>
              </a:ext>
            </a:extLst>
          </p:cNvPr>
          <p:cNvSpPr>
            <a:spLocks noGrp="1"/>
          </p:cNvSpPr>
          <p:nvPr>
            <p:ph type="title"/>
          </p:nvPr>
        </p:nvSpPr>
        <p:spPr>
          <a:xfrm>
            <a:off x="6197600" y="274638"/>
            <a:ext cx="5384800" cy="1143000"/>
          </a:xfrm>
        </p:spPr>
        <p:txBody>
          <a:bodyPr anchor="ctr">
            <a:normAutofit fontScale="90000"/>
          </a:bodyPr>
          <a:lstStyle/>
          <a:p>
            <a:r>
              <a:rPr lang="en-GB" b="1"/>
              <a:t>Strandings Initiative Our Mission</a:t>
            </a:r>
          </a:p>
        </p:txBody>
      </p:sp>
      <p:pic>
        <p:nvPicPr>
          <p:cNvPr id="6" name="Picture 5">
            <a:extLst>
              <a:ext uri="{FF2B5EF4-FFF2-40B4-BE49-F238E27FC236}">
                <a16:creationId xmlns:a16="http://schemas.microsoft.com/office/drawing/2014/main" id="{2468E2FF-51E1-2845-FFAB-9A0BA27C7949}"/>
              </a:ext>
            </a:extLst>
          </p:cNvPr>
          <p:cNvPicPr>
            <a:picLocks noChangeAspect="1"/>
          </p:cNvPicPr>
          <p:nvPr/>
        </p:nvPicPr>
        <p:blipFill>
          <a:blip r:embed="rId3"/>
          <a:srcRect l="15938" t="9368" b="18501"/>
          <a:stretch>
            <a:fillRect/>
          </a:stretch>
        </p:blipFill>
        <p:spPr>
          <a:xfrm>
            <a:off x="0" y="-1"/>
            <a:ext cx="5994400" cy="6858001"/>
          </a:xfrm>
          <a:prstGeom prst="rect">
            <a:avLst/>
          </a:prstGeom>
          <a:noFill/>
        </p:spPr>
      </p:pic>
      <p:sp>
        <p:nvSpPr>
          <p:cNvPr id="4" name="Content Placeholder 3">
            <a:extLst>
              <a:ext uri="{FF2B5EF4-FFF2-40B4-BE49-F238E27FC236}">
                <a16:creationId xmlns:a16="http://schemas.microsoft.com/office/drawing/2014/main" id="{7C3BA9A9-62FF-30C6-B91E-79EAA5F61C0B}"/>
              </a:ext>
            </a:extLst>
          </p:cNvPr>
          <p:cNvSpPr>
            <a:spLocks noGrp="1"/>
          </p:cNvSpPr>
          <p:nvPr>
            <p:ph sz="half" idx="2"/>
          </p:nvPr>
        </p:nvSpPr>
        <p:spPr>
          <a:xfrm>
            <a:off x="6197600" y="1600201"/>
            <a:ext cx="5384800" cy="4983161"/>
          </a:xfrm>
        </p:spPr>
        <p:txBody>
          <a:bodyPr>
            <a:normAutofit/>
          </a:bodyPr>
          <a:lstStyle/>
          <a:p>
            <a:pPr>
              <a:lnSpc>
                <a:spcPct val="90000"/>
              </a:lnSpc>
            </a:pPr>
            <a:r>
              <a:rPr lang="en-GB" sz="1400" b="1"/>
              <a:t>Emergency Response</a:t>
            </a:r>
            <a:r>
              <a:rPr lang="en-GB" sz="1400"/>
              <a:t>: Provide real-time support and advice for live strandings and investigations </a:t>
            </a:r>
          </a:p>
          <a:p>
            <a:pPr lvl="1">
              <a:lnSpc>
                <a:spcPct val="90000"/>
              </a:lnSpc>
            </a:pPr>
            <a:r>
              <a:rPr lang="en-GB" sz="1300"/>
              <a:t>In-person or remote expert assistance</a:t>
            </a:r>
          </a:p>
          <a:p>
            <a:pPr lvl="1">
              <a:lnSpc>
                <a:spcPct val="90000"/>
              </a:lnSpc>
            </a:pPr>
            <a:r>
              <a:rPr lang="en-GB" sz="1300"/>
              <a:t>Necropsy guidance and laboratory support</a:t>
            </a:r>
          </a:p>
          <a:p>
            <a:pPr lvl="1">
              <a:lnSpc>
                <a:spcPct val="90000"/>
              </a:lnSpc>
            </a:pPr>
            <a:r>
              <a:rPr lang="en-GB" sz="1300"/>
              <a:t>Connect teams with specialists worldwide</a:t>
            </a:r>
          </a:p>
          <a:p>
            <a:pPr lvl="1">
              <a:lnSpc>
                <a:spcPct val="90000"/>
              </a:lnSpc>
            </a:pPr>
            <a:endParaRPr lang="en-GB" sz="1300"/>
          </a:p>
          <a:p>
            <a:pPr>
              <a:lnSpc>
                <a:spcPct val="90000"/>
              </a:lnSpc>
            </a:pPr>
            <a:r>
              <a:rPr lang="en-GB" sz="1400" b="1"/>
              <a:t>Capacity Building</a:t>
            </a:r>
            <a:r>
              <a:rPr lang="en-GB" sz="1400"/>
              <a:t>: Develop skills and knowledge across the global community </a:t>
            </a:r>
          </a:p>
          <a:p>
            <a:pPr lvl="1">
              <a:lnSpc>
                <a:spcPct val="90000"/>
              </a:lnSpc>
            </a:pPr>
            <a:r>
              <a:rPr lang="en-GB" sz="1300"/>
              <a:t>Training in marine mammal physiology and live strandings response</a:t>
            </a:r>
          </a:p>
          <a:p>
            <a:pPr lvl="1">
              <a:lnSpc>
                <a:spcPct val="90000"/>
              </a:lnSpc>
            </a:pPr>
            <a:r>
              <a:rPr lang="en-GB" sz="1300"/>
              <a:t>Necropsy techniques and specialist disease investigations</a:t>
            </a:r>
          </a:p>
          <a:p>
            <a:pPr lvl="1">
              <a:lnSpc>
                <a:spcPct val="90000"/>
              </a:lnSpc>
            </a:pPr>
            <a:r>
              <a:rPr lang="en-GB" sz="1300"/>
              <a:t>Best practice guidelines and protocols</a:t>
            </a:r>
          </a:p>
          <a:p>
            <a:pPr lvl="1">
              <a:lnSpc>
                <a:spcPct val="90000"/>
              </a:lnSpc>
            </a:pPr>
            <a:endParaRPr lang="en-GB" sz="1300"/>
          </a:p>
          <a:p>
            <a:pPr>
              <a:lnSpc>
                <a:spcPct val="90000"/>
              </a:lnSpc>
            </a:pPr>
            <a:r>
              <a:rPr lang="en-GB" sz="1400" b="1"/>
              <a:t>Global Coordination</a:t>
            </a:r>
            <a:r>
              <a:rPr lang="en-GB" sz="1400"/>
              <a:t>: Foster international collaboration and knowledge sharing </a:t>
            </a:r>
          </a:p>
          <a:p>
            <a:pPr lvl="1">
              <a:lnSpc>
                <a:spcPct val="90000"/>
              </a:lnSpc>
            </a:pPr>
            <a:r>
              <a:rPr lang="en-GB" sz="1300"/>
              <a:t>Connect 35 multi-disciplinary experts from around the world</a:t>
            </a:r>
          </a:p>
          <a:p>
            <a:pPr lvl="1">
              <a:lnSpc>
                <a:spcPct val="90000"/>
              </a:lnSpc>
            </a:pPr>
            <a:r>
              <a:rPr lang="en-GB" sz="1300"/>
              <a:t>Link stranding networks, research facilities, and laboratories</a:t>
            </a:r>
          </a:p>
          <a:p>
            <a:pPr lvl="1">
              <a:lnSpc>
                <a:spcPct val="90000"/>
              </a:lnSpc>
            </a:pPr>
            <a:r>
              <a:rPr lang="en-GB" sz="1300"/>
              <a:t>Maintain databases and facilitate sample/data sharing</a:t>
            </a:r>
          </a:p>
          <a:p>
            <a:pPr lvl="1">
              <a:lnSpc>
                <a:spcPct val="90000"/>
              </a:lnSpc>
            </a:pPr>
            <a:endParaRPr lang="en-GB" sz="1300"/>
          </a:p>
          <a:p>
            <a:pPr>
              <a:lnSpc>
                <a:spcPct val="90000"/>
              </a:lnSpc>
            </a:pPr>
            <a:r>
              <a:rPr lang="en-GB" sz="1400" i="1"/>
              <a:t>Led by expert panel of veterinarians, pathologists, marine biologists, and educators</a:t>
            </a:r>
            <a:endParaRPr lang="en-GB" sz="1400"/>
          </a:p>
        </p:txBody>
      </p:sp>
    </p:spTree>
    <p:extLst>
      <p:ext uri="{BB962C8B-B14F-4D97-AF65-F5344CB8AC3E}">
        <p14:creationId xmlns:p14="http://schemas.microsoft.com/office/powerpoint/2010/main" val="2582345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016E4-A60B-A908-562D-236632095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94F5C-E929-096F-C9C7-B650ACB6C32A}"/>
              </a:ext>
            </a:extLst>
          </p:cNvPr>
          <p:cNvSpPr>
            <a:spLocks noGrp="1"/>
          </p:cNvSpPr>
          <p:nvPr>
            <p:ph type="title"/>
          </p:nvPr>
        </p:nvSpPr>
        <p:spPr>
          <a:xfrm>
            <a:off x="6197600" y="274638"/>
            <a:ext cx="5384800" cy="1143000"/>
          </a:xfrm>
        </p:spPr>
        <p:txBody>
          <a:bodyPr anchor="ctr">
            <a:noAutofit/>
          </a:bodyPr>
          <a:lstStyle/>
          <a:p>
            <a:r>
              <a:rPr lang="en-GB" sz="3200" b="1"/>
              <a:t>Support Available Through the Expert Panel</a:t>
            </a:r>
          </a:p>
        </p:txBody>
      </p:sp>
      <p:sp>
        <p:nvSpPr>
          <p:cNvPr id="4" name="Content Placeholder 3">
            <a:extLst>
              <a:ext uri="{FF2B5EF4-FFF2-40B4-BE49-F238E27FC236}">
                <a16:creationId xmlns:a16="http://schemas.microsoft.com/office/drawing/2014/main" id="{3C9D665B-FBBF-6CF1-CF3F-C56416A4B694}"/>
              </a:ext>
            </a:extLst>
          </p:cNvPr>
          <p:cNvSpPr>
            <a:spLocks noGrp="1"/>
          </p:cNvSpPr>
          <p:nvPr>
            <p:ph sz="half" idx="2"/>
          </p:nvPr>
        </p:nvSpPr>
        <p:spPr>
          <a:xfrm>
            <a:off x="6197600" y="1600201"/>
            <a:ext cx="5384800" cy="4983161"/>
          </a:xfrm>
        </p:spPr>
        <p:txBody>
          <a:bodyPr vert="horz" lIns="91440" tIns="45720" rIns="91440" bIns="45720" rtlCol="0" anchor="t">
            <a:normAutofit fontScale="55000" lnSpcReduction="20000"/>
          </a:bodyPr>
          <a:lstStyle/>
          <a:p>
            <a:r>
              <a:rPr lang="en-GB" b="1"/>
              <a:t>Immediate Assistance</a:t>
            </a:r>
            <a:r>
              <a:rPr lang="en-GB"/>
              <a:t> </a:t>
            </a:r>
          </a:p>
          <a:p>
            <a:pPr lvl="1"/>
            <a:r>
              <a:rPr lang="en-GB"/>
              <a:t>24/7 expert consultation for emergency strandings</a:t>
            </a:r>
          </a:p>
          <a:p>
            <a:pPr lvl="1"/>
            <a:r>
              <a:rPr lang="en-GB"/>
              <a:t>Virtual or in-person response support</a:t>
            </a:r>
          </a:p>
          <a:p>
            <a:pPr lvl="1"/>
            <a:r>
              <a:rPr lang="en-GB"/>
              <a:t>Guidance on live stranding response, necropsy procedures and sample collection</a:t>
            </a:r>
          </a:p>
          <a:p>
            <a:pPr lvl="1"/>
            <a:endParaRPr lang="en-GB"/>
          </a:p>
          <a:p>
            <a:r>
              <a:rPr lang="en-GB" b="1"/>
              <a:t>Training &amp; Development</a:t>
            </a:r>
            <a:r>
              <a:rPr lang="en-GB"/>
              <a:t> </a:t>
            </a:r>
          </a:p>
          <a:p>
            <a:pPr lvl="1"/>
            <a:r>
              <a:rPr lang="en-GB"/>
              <a:t>Customised capacity building programs (delivered in multiple languages)</a:t>
            </a:r>
          </a:p>
          <a:p>
            <a:pPr lvl="1"/>
            <a:r>
              <a:rPr lang="en-GB"/>
              <a:t>Mentoring and knowledge exchange opportunities</a:t>
            </a:r>
          </a:p>
          <a:p>
            <a:pPr lvl="1"/>
            <a:endParaRPr lang="en-GB"/>
          </a:p>
          <a:p>
            <a:r>
              <a:rPr lang="en-GB" b="1"/>
              <a:t>Resources &amp; Networks</a:t>
            </a:r>
            <a:r>
              <a:rPr lang="en-GB"/>
              <a:t> </a:t>
            </a:r>
          </a:p>
          <a:p>
            <a:pPr lvl="1"/>
            <a:r>
              <a:rPr lang="en-GB"/>
              <a:t>Best practice guidelines and digital toolbox</a:t>
            </a:r>
          </a:p>
          <a:p>
            <a:pPr lvl="1"/>
            <a:r>
              <a:rPr lang="en-GB"/>
              <a:t>Training videos</a:t>
            </a:r>
          </a:p>
          <a:p>
            <a:pPr lvl="1"/>
            <a:r>
              <a:rPr lang="en-GB"/>
              <a:t>Connections to laboratories and research facilities worldwide</a:t>
            </a:r>
          </a:p>
          <a:p>
            <a:pPr lvl="1"/>
            <a:endParaRPr lang="en-GB"/>
          </a:p>
          <a:p>
            <a:r>
              <a:rPr lang="en-GB" b="1"/>
              <a:t>Ongoing Collaboration</a:t>
            </a:r>
            <a:r>
              <a:rPr lang="en-GB"/>
              <a:t> </a:t>
            </a:r>
          </a:p>
          <a:p>
            <a:pPr lvl="1"/>
            <a:r>
              <a:rPr lang="en-GB"/>
              <a:t>Partnership opportunities with existing stranding networks</a:t>
            </a:r>
          </a:p>
          <a:p>
            <a:pPr lvl="1"/>
            <a:r>
              <a:rPr lang="en-GB"/>
              <a:t>Technical support for establishing new response programmes</a:t>
            </a:r>
          </a:p>
          <a:p>
            <a:pPr lvl="1"/>
            <a:endParaRPr lang="en-GB"/>
          </a:p>
          <a:p>
            <a:pPr marL="0" indent="0" algn="ctr">
              <a:buNone/>
            </a:pPr>
            <a:r>
              <a:rPr lang="en-GB" b="1" i="1"/>
              <a:t>Contact: Emma Neave-Webb, Strandings Co-ordinator</a:t>
            </a:r>
          </a:p>
          <a:p>
            <a:pPr marL="0" indent="0" algn="ctr">
              <a:buNone/>
            </a:pPr>
            <a:r>
              <a:rPr lang="en-GB" b="1" i="1"/>
              <a:t> </a:t>
            </a:r>
            <a:r>
              <a:rPr lang="en-GB" b="1" i="1">
                <a:hlinkClick r:id="rId3">
                  <a:extLst>
                    <a:ext uri="{A12FA001-AC4F-418D-AE19-62706E023703}">
                      <ahyp:hlinkClr xmlns:ahyp="http://schemas.microsoft.com/office/drawing/2018/hyperlinkcolor" val="tx"/>
                    </a:ext>
                  </a:extLst>
                </a:hlinkClick>
              </a:rPr>
              <a:t>emma.neavewebb@iwc.int</a:t>
            </a:r>
            <a:endParaRPr lang="en-GB" b="1"/>
          </a:p>
        </p:txBody>
      </p:sp>
      <p:pic>
        <p:nvPicPr>
          <p:cNvPr id="8" name="Picture 7" descr="A group of people in blue coats working in a factory&#10;&#10;AI-generated content may be incorrect.">
            <a:extLst>
              <a:ext uri="{FF2B5EF4-FFF2-40B4-BE49-F238E27FC236}">
                <a16:creationId xmlns:a16="http://schemas.microsoft.com/office/drawing/2014/main" id="{7A1497D4-D7E1-6798-9A6D-530AD820C66C}"/>
              </a:ext>
            </a:extLst>
          </p:cNvPr>
          <p:cNvPicPr>
            <a:picLocks noChangeAspect="1"/>
          </p:cNvPicPr>
          <p:nvPr/>
        </p:nvPicPr>
        <p:blipFill>
          <a:blip r:embed="rId4">
            <a:extLst>
              <a:ext uri="{28A0092B-C50C-407E-A947-70E740481C1C}">
                <a14:useLocalDpi xmlns:a14="http://schemas.microsoft.com/office/drawing/2010/main" val="0"/>
              </a:ext>
            </a:extLst>
          </a:blip>
          <a:srcRect l="-2179" r="12910"/>
          <a:stretch>
            <a:fillRect/>
          </a:stretch>
        </p:blipFill>
        <p:spPr>
          <a:xfrm>
            <a:off x="1581397" y="0"/>
            <a:ext cx="2697766" cy="2268000"/>
          </a:xfrm>
          <a:prstGeom prst="rect">
            <a:avLst/>
          </a:prstGeom>
        </p:spPr>
      </p:pic>
      <p:pic>
        <p:nvPicPr>
          <p:cNvPr id="10" name="Picture 9" descr="A person standing next to a dolphin shaped object&#10;&#10;AI-generated content may be incorrect.">
            <a:extLst>
              <a:ext uri="{FF2B5EF4-FFF2-40B4-BE49-F238E27FC236}">
                <a16:creationId xmlns:a16="http://schemas.microsoft.com/office/drawing/2014/main" id="{939FC74A-413A-BAA5-459A-20923AB81BE3}"/>
              </a:ext>
            </a:extLst>
          </p:cNvPr>
          <p:cNvPicPr>
            <a:picLocks noChangeAspect="1"/>
          </p:cNvPicPr>
          <p:nvPr/>
        </p:nvPicPr>
        <p:blipFill>
          <a:blip r:embed="rId5">
            <a:extLst>
              <a:ext uri="{28A0092B-C50C-407E-A947-70E740481C1C}">
                <a14:useLocalDpi xmlns:a14="http://schemas.microsoft.com/office/drawing/2010/main" val="0"/>
              </a:ext>
            </a:extLst>
          </a:blip>
          <a:srcRect b="14970"/>
          <a:stretch>
            <a:fillRect/>
          </a:stretch>
        </p:blipFill>
        <p:spPr>
          <a:xfrm>
            <a:off x="-2836" y="2268001"/>
            <a:ext cx="3094065" cy="1974390"/>
          </a:xfrm>
          <a:prstGeom prst="rect">
            <a:avLst/>
          </a:prstGeom>
        </p:spPr>
      </p:pic>
      <p:pic>
        <p:nvPicPr>
          <p:cNvPr id="16" name="Picture 15" descr="A person wearing a virtual reality headset&#10;&#10;AI-generated content may be incorrect.">
            <a:extLst>
              <a:ext uri="{FF2B5EF4-FFF2-40B4-BE49-F238E27FC236}">
                <a16:creationId xmlns:a16="http://schemas.microsoft.com/office/drawing/2014/main" id="{7351C126-F2C7-D779-8137-FF6A7EA34B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7" y="-3"/>
            <a:ext cx="1701000" cy="2268000"/>
          </a:xfrm>
          <a:prstGeom prst="rect">
            <a:avLst/>
          </a:prstGeom>
        </p:spPr>
      </p:pic>
      <p:pic>
        <p:nvPicPr>
          <p:cNvPr id="17" name="Picture 8">
            <a:extLst>
              <a:ext uri="{FF2B5EF4-FFF2-40B4-BE49-F238E27FC236}">
                <a16:creationId xmlns:a16="http://schemas.microsoft.com/office/drawing/2014/main" id="{CC248777-A6B1-94FC-70FA-51C7C26FA8AC}"/>
              </a:ext>
            </a:extLst>
          </p:cNvPr>
          <p:cNvPicPr>
            <a:picLocks noChangeAspect="1"/>
          </p:cNvPicPr>
          <p:nvPr/>
        </p:nvPicPr>
        <p:blipFill rotWithShape="1">
          <a:blip r:embed="rId7">
            <a:extLst>
              <a:ext uri="{28A0092B-C50C-407E-A947-70E740481C1C}">
                <a14:useLocalDpi xmlns:a14="http://schemas.microsoft.com/office/drawing/2010/main" val="0"/>
              </a:ext>
            </a:extLst>
          </a:blip>
          <a:srcRect l="3121" r="3121" b="14970"/>
          <a:stretch>
            <a:fillRect/>
          </a:stretch>
        </p:blipFill>
        <p:spPr>
          <a:xfrm>
            <a:off x="3091230" y="2267999"/>
            <a:ext cx="2906046" cy="1974390"/>
          </a:xfrm>
          <a:prstGeom prst="rect">
            <a:avLst/>
          </a:prstGeom>
        </p:spPr>
      </p:pic>
      <p:pic>
        <p:nvPicPr>
          <p:cNvPr id="12" name="Picture 11" descr="A group of people wearing gloves&#10;&#10;AI-generated content may be incorrect.">
            <a:extLst>
              <a:ext uri="{FF2B5EF4-FFF2-40B4-BE49-F238E27FC236}">
                <a16:creationId xmlns:a16="http://schemas.microsoft.com/office/drawing/2014/main" id="{BA078182-D995-C520-AE83-0F9869DA93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9163" y="-3"/>
            <a:ext cx="1715236" cy="2268000"/>
          </a:xfrm>
          <a:prstGeom prst="rect">
            <a:avLst/>
          </a:prstGeom>
        </p:spPr>
      </p:pic>
      <p:pic>
        <p:nvPicPr>
          <p:cNvPr id="21" name="Picture 20">
            <a:extLst>
              <a:ext uri="{FF2B5EF4-FFF2-40B4-BE49-F238E27FC236}">
                <a16:creationId xmlns:a16="http://schemas.microsoft.com/office/drawing/2014/main" id="{6D55BD99-304E-9BC2-DCDF-1E88DF63AE45}"/>
              </a:ext>
            </a:extLst>
          </p:cNvPr>
          <p:cNvPicPr>
            <a:picLocks noChangeAspect="1"/>
          </p:cNvPicPr>
          <p:nvPr/>
        </p:nvPicPr>
        <p:blipFill>
          <a:blip r:embed="rId9">
            <a:extLst>
              <a:ext uri="{28A0092B-C50C-407E-A947-70E740481C1C}">
                <a14:useLocalDpi xmlns:a14="http://schemas.microsoft.com/office/drawing/2010/main" val="0"/>
              </a:ext>
            </a:extLst>
          </a:blip>
          <a:srcRect l="176" t="14732" b="-7940"/>
          <a:stretch>
            <a:fillRect/>
          </a:stretch>
        </p:blipFill>
        <p:spPr>
          <a:xfrm>
            <a:off x="-8546" y="4242389"/>
            <a:ext cx="6011532" cy="3147297"/>
          </a:xfrm>
          <a:prstGeom prst="rect">
            <a:avLst/>
          </a:prstGeom>
        </p:spPr>
      </p:pic>
    </p:spTree>
    <p:extLst>
      <p:ext uri="{BB962C8B-B14F-4D97-AF65-F5344CB8AC3E}">
        <p14:creationId xmlns:p14="http://schemas.microsoft.com/office/powerpoint/2010/main" val="1762995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6FD8-BF57-2376-BFE3-196DD7986E48}"/>
              </a:ext>
            </a:extLst>
          </p:cNvPr>
          <p:cNvSpPr>
            <a:spLocks noGrp="1"/>
          </p:cNvSpPr>
          <p:nvPr>
            <p:ph type="title"/>
          </p:nvPr>
        </p:nvSpPr>
        <p:spPr>
          <a:xfrm>
            <a:off x="0" y="170664"/>
            <a:ext cx="5834064" cy="832921"/>
          </a:xfrm>
          <a:solidFill>
            <a:schemeClr val="accent1"/>
          </a:solidFill>
          <a:ln>
            <a:solidFill>
              <a:schemeClr val="accent1"/>
            </a:solidFill>
          </a:ln>
        </p:spPr>
        <p:txBody>
          <a:bodyPr vert="horz" lIns="91440" tIns="45720" rIns="91440" bIns="45720" rtlCol="0" anchor="ctr">
            <a:normAutofit fontScale="90000"/>
          </a:bodyPr>
          <a:lstStyle/>
          <a:p>
            <a:pPr algn="ctr" defTabSz="457200"/>
            <a:r>
              <a:rPr lang="en-US" sz="4000" b="1">
                <a:ea typeface="Calibri"/>
                <a:cs typeface="Calibri"/>
              </a:rPr>
              <a:t>Bycatch Mitigation Initiative (BMI)</a:t>
            </a:r>
            <a:endParaRPr lang="en-US">
              <a:solidFill>
                <a:schemeClr val="bg1"/>
              </a:solidFill>
              <a:ea typeface="Calibri"/>
              <a:cs typeface="Calibri"/>
            </a:endParaRPr>
          </a:p>
        </p:txBody>
      </p:sp>
      <p:sp>
        <p:nvSpPr>
          <p:cNvPr id="7" name="Content Placeholder 4">
            <a:extLst>
              <a:ext uri="{FF2B5EF4-FFF2-40B4-BE49-F238E27FC236}">
                <a16:creationId xmlns:a16="http://schemas.microsoft.com/office/drawing/2014/main" id="{02C0EF6C-3568-4B4E-B69C-1C17557163D5}"/>
              </a:ext>
            </a:extLst>
          </p:cNvPr>
          <p:cNvSpPr txBox="1">
            <a:spLocks/>
          </p:cNvSpPr>
          <p:nvPr/>
        </p:nvSpPr>
        <p:spPr>
          <a:xfrm>
            <a:off x="201665" y="1237279"/>
            <a:ext cx="5834065" cy="26758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a:latin typeface="Myriad Pro"/>
                <a:ea typeface="Calibri"/>
                <a:cs typeface="Calibri"/>
              </a:rPr>
              <a:t>Goals</a:t>
            </a:r>
            <a:r>
              <a:rPr lang="en-US" sz="2000" b="1" i="1">
                <a:latin typeface="Myriad Pro"/>
                <a:ea typeface="Calibri"/>
                <a:cs typeface="Calibri"/>
              </a:rPr>
              <a:t>: </a:t>
            </a:r>
            <a:r>
              <a:rPr lang="en-US" sz="2000" i="1">
                <a:latin typeface="Myriad Pro"/>
                <a:ea typeface="Calibri"/>
                <a:cs typeface="Calibri"/>
              </a:rPr>
              <a:t>develop, assess and promote effective bycatch prevention and mitigation measures world-wide</a:t>
            </a:r>
            <a:endParaRPr lang="en-US">
              <a:latin typeface="Myriad Pro"/>
              <a:ea typeface="Calibri"/>
              <a:cs typeface="Calibri"/>
            </a:endParaRPr>
          </a:p>
          <a:p>
            <a:r>
              <a:rPr lang="en-US" sz="2000">
                <a:latin typeface="Myriad Pro"/>
                <a:ea typeface="Calibri"/>
                <a:cs typeface="Calibri"/>
              </a:rPr>
              <a:t>Collaboration &amp; coordination is essential to ensure:</a:t>
            </a:r>
          </a:p>
          <a:p>
            <a:pPr lvl="1"/>
            <a:r>
              <a:rPr lang="en-US" sz="1800">
                <a:latin typeface="Myriad Pro"/>
                <a:ea typeface="Calibri"/>
                <a:cs typeface="Calibri"/>
              </a:rPr>
              <a:t>Improved bycatch assessment and mitigation </a:t>
            </a:r>
          </a:p>
          <a:p>
            <a:pPr lvl="1"/>
            <a:r>
              <a:rPr lang="en-US" sz="1800">
                <a:latin typeface="Myriad Pro"/>
                <a:ea typeface="Calibri"/>
                <a:cs typeface="Calibri"/>
              </a:rPr>
              <a:t>Engagement and collaboration with fisheries managers</a:t>
            </a:r>
          </a:p>
          <a:p>
            <a:pPr lvl="1"/>
            <a:r>
              <a:rPr lang="en-US" sz="1800">
                <a:latin typeface="Myriad Pro"/>
                <a:ea typeface="Calibri"/>
                <a:cs typeface="Calibri"/>
              </a:rPr>
              <a:t>Capacity building and transfer of expertise</a:t>
            </a:r>
          </a:p>
        </p:txBody>
      </p:sp>
      <p:sp>
        <p:nvSpPr>
          <p:cNvPr id="4" name="AutoShape 2" descr="DJI 0273 003">
            <a:extLst>
              <a:ext uri="{FF2B5EF4-FFF2-40B4-BE49-F238E27FC236}">
                <a16:creationId xmlns:a16="http://schemas.microsoft.com/office/drawing/2014/main" id="{D9CF4B21-1761-B4BB-0CD4-F2B37F95E2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descr="A map of the world with orange dots and white text&#10;&#10;AI-generated content may be incorrect.">
            <a:extLst>
              <a:ext uri="{FF2B5EF4-FFF2-40B4-BE49-F238E27FC236}">
                <a16:creationId xmlns:a16="http://schemas.microsoft.com/office/drawing/2014/main" id="{300D6904-A1F8-8539-3A43-8D757F25A9AB}"/>
              </a:ext>
            </a:extLst>
          </p:cNvPr>
          <p:cNvPicPr>
            <a:picLocks noChangeAspect="1"/>
          </p:cNvPicPr>
          <p:nvPr/>
        </p:nvPicPr>
        <p:blipFill>
          <a:blip r:embed="rId3">
            <a:extLst>
              <a:ext uri="{28A0092B-C50C-407E-A947-70E740481C1C}">
                <a14:useLocalDpi xmlns:a14="http://schemas.microsoft.com/office/drawing/2010/main" val="0"/>
              </a:ext>
            </a:extLst>
          </a:blip>
          <a:srcRect r="-45" b="8922"/>
          <a:stretch>
            <a:fillRect/>
          </a:stretch>
        </p:blipFill>
        <p:spPr>
          <a:xfrm>
            <a:off x="6361680" y="980"/>
            <a:ext cx="5832779" cy="3970742"/>
          </a:xfrm>
          <a:prstGeom prst="rect">
            <a:avLst/>
          </a:prstGeom>
        </p:spPr>
      </p:pic>
      <p:pic>
        <p:nvPicPr>
          <p:cNvPr id="5" name="Picture 4" descr="A boat with a net in the water&#10;&#10;AI-generated content may be incorrect.">
            <a:extLst>
              <a:ext uri="{FF2B5EF4-FFF2-40B4-BE49-F238E27FC236}">
                <a16:creationId xmlns:a16="http://schemas.microsoft.com/office/drawing/2014/main" id="{7F3DA36B-B160-F5E5-4504-C5D222F58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 y="3971924"/>
            <a:ext cx="5008867" cy="2881994"/>
          </a:xfrm>
          <a:prstGeom prst="rect">
            <a:avLst/>
          </a:prstGeom>
        </p:spPr>
      </p:pic>
      <p:sp>
        <p:nvSpPr>
          <p:cNvPr id="8" name="Content Placeholder 4">
            <a:extLst>
              <a:ext uri="{FF2B5EF4-FFF2-40B4-BE49-F238E27FC236}">
                <a16:creationId xmlns:a16="http://schemas.microsoft.com/office/drawing/2014/main" id="{8F4D791F-910F-53EC-2FDB-F9313D2BD8D6}"/>
              </a:ext>
            </a:extLst>
          </p:cNvPr>
          <p:cNvSpPr txBox="1">
            <a:spLocks/>
          </p:cNvSpPr>
          <p:nvPr/>
        </p:nvSpPr>
        <p:spPr>
          <a:xfrm>
            <a:off x="5196870" y="4146859"/>
            <a:ext cx="6993228" cy="2529858"/>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a:ea typeface="Calibri" panose="020F0502020204030204" pitchFamily="34" charset="0"/>
                <a:cs typeface="Calibri" panose="020F0502020204030204" pitchFamily="34" charset="0"/>
              </a:rPr>
              <a:t>Main thematic areas:</a:t>
            </a:r>
          </a:p>
          <a:p>
            <a:r>
              <a:rPr lang="en-US" sz="2000">
                <a:ea typeface="Calibri" panose="020F0502020204030204" pitchFamily="34" charset="0"/>
                <a:cs typeface="Calibri" panose="020F0502020204030204" pitchFamily="34" charset="0"/>
              </a:rPr>
              <a:t>Data collection and risk assessments on bycatch</a:t>
            </a:r>
          </a:p>
          <a:p>
            <a:r>
              <a:rPr lang="en-US" sz="2000">
                <a:ea typeface="Calibri" panose="020F0502020204030204" pitchFamily="34" charset="0"/>
                <a:cs typeface="Calibri" panose="020F0502020204030204" pitchFamily="34" charset="0"/>
              </a:rPr>
              <a:t>On the ground trials of mitigation and monitoring solutions with fishing communities</a:t>
            </a:r>
          </a:p>
          <a:p>
            <a:r>
              <a:rPr lang="en-US" sz="2000">
                <a:ea typeface="Calibri" panose="020F0502020204030204" pitchFamily="34" charset="0"/>
                <a:cs typeface="Calibri" panose="020F0502020204030204" pitchFamily="34" charset="0"/>
              </a:rPr>
              <a:t>Awareness raising and capacity building at national level</a:t>
            </a:r>
          </a:p>
          <a:p>
            <a:r>
              <a:rPr lang="en-US" sz="2000">
                <a:ea typeface="Calibri" panose="020F0502020204030204" pitchFamily="34" charset="0"/>
                <a:cs typeface="Calibri" panose="020F0502020204030204" pitchFamily="34" charset="0"/>
              </a:rPr>
              <a:t>Working with FAO and Regional Fisheries Management </a:t>
            </a:r>
            <a:r>
              <a:rPr lang="en-US" sz="2000" err="1">
                <a:ea typeface="Calibri" panose="020F0502020204030204" pitchFamily="34" charset="0"/>
                <a:cs typeface="Calibri" panose="020F0502020204030204" pitchFamily="34" charset="0"/>
              </a:rPr>
              <a:t>Organisations</a:t>
            </a:r>
            <a:r>
              <a:rPr lang="en-US" sz="200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11486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69CEA6-3CB5-4D67-BF05-455630BEAB73}"/>
              </a:ext>
            </a:extLst>
          </p:cNvPr>
          <p:cNvSpPr txBox="1">
            <a:spLocks/>
          </p:cNvSpPr>
          <p:nvPr/>
        </p:nvSpPr>
        <p:spPr>
          <a:xfrm>
            <a:off x="0" y="64810"/>
            <a:ext cx="12192000" cy="773390"/>
          </a:xfrm>
          <a:prstGeom prst="rect">
            <a:avLst/>
          </a:prstGeom>
          <a:solidFill>
            <a:schemeClr val="accent1"/>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rPr>
              <a:t>Examples of BMI Outcomes</a:t>
            </a:r>
          </a:p>
        </p:txBody>
      </p:sp>
      <p:sp>
        <p:nvSpPr>
          <p:cNvPr id="5" name="Content Placeholder 3">
            <a:extLst>
              <a:ext uri="{FF2B5EF4-FFF2-40B4-BE49-F238E27FC236}">
                <a16:creationId xmlns:a16="http://schemas.microsoft.com/office/drawing/2014/main" id="{9492DC48-5FE4-4A36-BAE8-2BFC355CC178}"/>
              </a:ext>
            </a:extLst>
          </p:cNvPr>
          <p:cNvSpPr txBox="1">
            <a:spLocks/>
          </p:cNvSpPr>
          <p:nvPr/>
        </p:nvSpPr>
        <p:spPr>
          <a:xfrm>
            <a:off x="168104" y="1053105"/>
            <a:ext cx="6394685" cy="5731781"/>
          </a:xfrm>
          <a:prstGeom prst="rect">
            <a:avLst/>
          </a:prstGeom>
        </p:spPr>
        <p:txBody>
          <a:bodyPr lIns="91440" tIns="45720" rIns="91440" bIns="45720" anchor="t">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15000"/>
              </a:lnSpc>
              <a:spcAft>
                <a:spcPts val="800"/>
              </a:spcAft>
              <a:buFont typeface="Wingdings" panose="05000000000000000000" pitchFamily="2" charset="2"/>
              <a:buChar char="ü"/>
            </a:pPr>
            <a:r>
              <a:rPr lang="en-US" sz="2000" b="1" err="1">
                <a:cs typeface="+mn-cs"/>
              </a:rPr>
              <a:t>Multipartner</a:t>
            </a:r>
            <a:r>
              <a:rPr lang="en-US" sz="2000" b="1">
                <a:cs typeface="+mn-cs"/>
              </a:rPr>
              <a:t> projects: CIBBRiNA, FAO-GEF Common Oceans Tuna, Pilot projects</a:t>
            </a:r>
          </a:p>
          <a:p>
            <a:pPr algn="just">
              <a:lnSpc>
                <a:spcPct val="115000"/>
              </a:lnSpc>
              <a:spcAft>
                <a:spcPts val="800"/>
              </a:spcAft>
              <a:buFont typeface="Wingdings" panose="05000000000000000000" pitchFamily="2" charset="2"/>
              <a:buChar char="ü"/>
            </a:pPr>
            <a:r>
              <a:rPr lang="en-US" sz="2000" b="1">
                <a:cs typeface="+mn-cs"/>
              </a:rPr>
              <a:t>Development and dissemination of </a:t>
            </a:r>
            <a:r>
              <a:rPr lang="en-US" sz="2000" b="1">
                <a:cs typeface="+mn-cs"/>
                <a:hlinkClick r:id="rId3">
                  <a:extLst>
                    <a:ext uri="{A12FA001-AC4F-418D-AE19-62706E023703}">
                      <ahyp:hlinkClr xmlns:ahyp="http://schemas.microsoft.com/office/drawing/2018/hyperlinkcolor" val="tx"/>
                    </a:ext>
                  </a:extLst>
                </a:hlinkClick>
              </a:rPr>
              <a:t>guidelines</a:t>
            </a:r>
            <a:r>
              <a:rPr lang="en-US" sz="2000" b="1">
                <a:cs typeface="+mn-cs"/>
              </a:rPr>
              <a:t>:</a:t>
            </a:r>
            <a:endParaRPr lang="en-US" sz="2000" b="1">
              <a:ea typeface="Calibri"/>
              <a:cs typeface="Calibri"/>
            </a:endParaRPr>
          </a:p>
          <a:p>
            <a:pPr lvl="1" algn="just">
              <a:lnSpc>
                <a:spcPct val="115000"/>
              </a:lnSpc>
              <a:spcAft>
                <a:spcPts val="800"/>
              </a:spcAft>
              <a:buFont typeface="Wingdings" panose="05000000000000000000" pitchFamily="2" charset="2"/>
              <a:buChar char="§"/>
            </a:pPr>
            <a:r>
              <a:rPr lang="en-US" sz="2000">
                <a:effectLst/>
                <a:latin typeface="Myriad Pro"/>
                <a:ea typeface="Times New Roman" panose="02020603050405020304" pitchFamily="18" charset="0"/>
                <a:cs typeface="Calibri"/>
              </a:rPr>
              <a:t>‘</a:t>
            </a:r>
            <a:r>
              <a:rPr lang="en-US" sz="2000">
                <a:effectLst/>
                <a:latin typeface="Myriad Pro"/>
                <a:ea typeface="Times New Roman" panose="02020603050405020304" pitchFamily="18" charset="0"/>
                <a:cs typeface="Calibri"/>
                <a:hlinkClick r:id="rId4">
                  <a:extLst>
                    <a:ext uri="{A12FA001-AC4F-418D-AE19-62706E023703}">
                      <ahyp:hlinkClr xmlns:ahyp="http://schemas.microsoft.com/office/drawing/2018/hyperlinkcolor" val="tx"/>
                    </a:ext>
                  </a:extLst>
                </a:hlinkClick>
              </a:rPr>
              <a:t>FAO Technical Guidelines to prevent and reduce bycatch in capture fisheries</a:t>
            </a:r>
            <a:r>
              <a:rPr lang="en-US" sz="2000">
                <a:effectLst/>
                <a:latin typeface="Myriad Pro"/>
                <a:ea typeface="Times New Roman" panose="02020603050405020304" pitchFamily="18" charset="0"/>
                <a:cs typeface="Calibri"/>
              </a:rPr>
              <a:t>’ and ‘</a:t>
            </a:r>
            <a:r>
              <a:rPr lang="en-US" sz="2000">
                <a:effectLst/>
                <a:latin typeface="Myriad Pro"/>
                <a:ea typeface="Times New Roman" panose="02020603050405020304" pitchFamily="18" charset="0"/>
                <a:cs typeface="Calibri"/>
                <a:hlinkClick r:id="rId5">
                  <a:extLst>
                    <a:ext uri="{A12FA001-AC4F-418D-AE19-62706E023703}">
                      <ahyp:hlinkClr xmlns:ahyp="http://schemas.microsoft.com/office/drawing/2018/hyperlinkcolor" val="tx"/>
                    </a:ext>
                  </a:extLst>
                </a:hlinkClick>
              </a:rPr>
              <a:t>factsheets</a:t>
            </a:r>
            <a:r>
              <a:rPr lang="en-US" sz="2000">
                <a:effectLst/>
                <a:latin typeface="Myriad Pro"/>
                <a:ea typeface="Times New Roman" panose="02020603050405020304" pitchFamily="18" charset="0"/>
                <a:cs typeface="Calibri"/>
              </a:rPr>
              <a:t>’</a:t>
            </a:r>
          </a:p>
          <a:p>
            <a:pPr lvl="1" algn="just">
              <a:lnSpc>
                <a:spcPct val="115000"/>
              </a:lnSpc>
              <a:spcAft>
                <a:spcPts val="800"/>
              </a:spcAft>
              <a:buFont typeface="Wingdings" panose="05000000000000000000" pitchFamily="2" charset="2"/>
              <a:buChar char="§"/>
            </a:pPr>
            <a:r>
              <a:rPr lang="en-US" sz="2000">
                <a:effectLst/>
                <a:latin typeface="Myriad Pro"/>
                <a:ea typeface="Times New Roman" panose="02020603050405020304" pitchFamily="18" charset="0"/>
                <a:cs typeface="Calibri"/>
              </a:rPr>
              <a:t>‘</a:t>
            </a:r>
            <a:r>
              <a:rPr lang="en-GB" sz="2000" u="sng">
                <a:effectLst/>
                <a:latin typeface="Myriad Pro"/>
                <a:ea typeface="Times New Roman" panose="02020603050405020304" pitchFamily="18" charset="0"/>
                <a:cs typeface="Calibri"/>
                <a:hlinkClick r:id="rId6">
                  <a:extLst>
                    <a:ext uri="{A12FA001-AC4F-418D-AE19-62706E023703}">
                      <ahyp:hlinkClr xmlns:ahyp="http://schemas.microsoft.com/office/drawing/2018/hyperlinkcolor" val="tx"/>
                    </a:ext>
                  </a:extLst>
                </a:hlinkClick>
              </a:rPr>
              <a:t>Guidelines for the safe and humane handling and release of bycaught small cetaceans from fishing gear</a:t>
            </a:r>
            <a:r>
              <a:rPr lang="en-US" sz="2000">
                <a:effectLst/>
                <a:latin typeface="Myriad Pro"/>
                <a:ea typeface="Times New Roman" panose="02020603050405020304" pitchFamily="18" charset="0"/>
                <a:cs typeface="Calibri"/>
              </a:rPr>
              <a:t>’ (Hamer &amp; Minton, 2020)</a:t>
            </a:r>
          </a:p>
          <a:p>
            <a:pPr lvl="1" algn="just">
              <a:lnSpc>
                <a:spcPct val="115000"/>
              </a:lnSpc>
              <a:spcAft>
                <a:spcPts val="800"/>
              </a:spcAft>
              <a:buFont typeface="Wingdings" panose="05000000000000000000" pitchFamily="2" charset="2"/>
              <a:buChar char="§"/>
            </a:pPr>
            <a:r>
              <a:rPr lang="en-US" sz="2000">
                <a:effectLst/>
                <a:latin typeface="Myriad Pro"/>
                <a:ea typeface="Times New Roman" panose="02020603050405020304" pitchFamily="18" charset="0"/>
              </a:rPr>
              <a:t>'</a:t>
            </a:r>
            <a:r>
              <a:rPr lang="en-US" sz="2000">
                <a:effectLst/>
                <a:latin typeface="Myriad Pro"/>
                <a:ea typeface="Times New Roman" panose="02020603050405020304" pitchFamily="18" charset="0"/>
                <a:hlinkClick r:id="rId7">
                  <a:extLst>
                    <a:ext uri="{A12FA001-AC4F-418D-AE19-62706E023703}">
                      <ahyp:hlinkClr xmlns:ahyp="http://schemas.microsoft.com/office/drawing/2018/hyperlinkcolor" val="tx"/>
                    </a:ext>
                  </a:extLst>
                </a:hlinkClick>
              </a:rPr>
              <a:t>Best Practices for the disentanglement of free-swimming small cetaceans</a:t>
            </a:r>
            <a:r>
              <a:rPr lang="en-US" sz="2000">
                <a:effectLst/>
                <a:latin typeface="Myriad Pro"/>
                <a:ea typeface="Times New Roman" panose="02020603050405020304" pitchFamily="18" charset="0"/>
              </a:rPr>
              <a:t>'</a:t>
            </a:r>
            <a:endParaRPr lang="en-US" sz="2000">
              <a:effectLst/>
              <a:latin typeface="Myriad Pro"/>
              <a:ea typeface="Times New Roman" panose="02020603050405020304" pitchFamily="18" charset="0"/>
              <a:cs typeface="Calibri" panose="020F0502020204030204" pitchFamily="34" charset="0"/>
            </a:endParaRPr>
          </a:p>
          <a:p>
            <a:pPr marL="0" indent="0" algn="ctr">
              <a:buNone/>
            </a:pPr>
            <a:endParaRPr lang="en-GB" sz="1500" b="1" i="1">
              <a:solidFill>
                <a:srgbClr val="FFFFFE"/>
              </a:solidFill>
              <a:ea typeface="Times New Roman" panose="02020603050405020304" pitchFamily="18" charset="0"/>
              <a:cs typeface="Segoe UI"/>
            </a:endParaRPr>
          </a:p>
          <a:p>
            <a:pPr marL="0" indent="0" algn="ctr">
              <a:buNone/>
            </a:pPr>
            <a:r>
              <a:rPr lang="en-GB" sz="1500" b="1" i="1">
                <a:solidFill>
                  <a:srgbClr val="FFFFFE"/>
                </a:solidFill>
                <a:ea typeface="Times New Roman" panose="02020603050405020304" pitchFamily="18" charset="0"/>
                <a:cs typeface="Segoe UI"/>
              </a:rPr>
              <a:t>Contact: Elizabeth Campbell, Bycatch Co-ordinator</a:t>
            </a:r>
            <a:endParaRPr lang="en-US" sz="1500">
              <a:solidFill>
                <a:srgbClr val="FFFFFE"/>
              </a:solidFill>
              <a:ea typeface="Times New Roman" panose="02020603050405020304" pitchFamily="18" charset="0"/>
              <a:cs typeface="Segoe UI"/>
            </a:endParaRPr>
          </a:p>
          <a:p>
            <a:pPr marL="0" indent="0" algn="ctr">
              <a:buNone/>
            </a:pPr>
            <a:r>
              <a:rPr lang="en-GB" sz="1500" b="1" i="1">
                <a:solidFill>
                  <a:srgbClr val="FFFFFE"/>
                </a:solidFill>
                <a:ea typeface="Times New Roman" panose="02020603050405020304" pitchFamily="18" charset="0"/>
                <a:cs typeface="Segoe UI"/>
                <a:hlinkClick r:id="rId8">
                  <a:extLst>
                    <a:ext uri="{A12FA001-AC4F-418D-AE19-62706E023703}">
                      <ahyp:hlinkClr xmlns:ahyp="http://schemas.microsoft.com/office/drawing/2018/hyperlinkcolor" val="tx"/>
                    </a:ext>
                  </a:extLst>
                </a:hlinkClick>
              </a:rPr>
              <a:t>elizabeth.campbell@iwc.int</a:t>
            </a:r>
            <a:endParaRPr lang="en-GB" sz="1500">
              <a:solidFill>
                <a:srgbClr val="FFFFFE"/>
              </a:solidFill>
              <a:ea typeface="Times New Roman" panose="02020603050405020304" pitchFamily="18" charset="0"/>
              <a:cs typeface="Segoe UI"/>
            </a:endParaRPr>
          </a:p>
          <a:p>
            <a:pPr marL="457200" lvl="1" indent="0" algn="just">
              <a:lnSpc>
                <a:spcPct val="114999"/>
              </a:lnSpc>
              <a:spcAft>
                <a:spcPts val="800"/>
              </a:spcAft>
              <a:buNone/>
            </a:pPr>
            <a:endParaRPr lang="en-US" sz="2600">
              <a:solidFill>
                <a:srgbClr val="000000"/>
              </a:solidFill>
              <a:effectLst/>
              <a:latin typeface="Myriad Pro"/>
              <a:ea typeface="Times New Roman" panose="02020603050405020304" pitchFamily="18" charset="0"/>
              <a:cs typeface="Calibri" panose="020F0502020204030204" pitchFamily="34" charset="0"/>
            </a:endParaRPr>
          </a:p>
          <a:p>
            <a:pPr lvl="1" algn="just">
              <a:lnSpc>
                <a:spcPct val="115000"/>
              </a:lnSpc>
              <a:spcAft>
                <a:spcPts val="800"/>
              </a:spcAft>
              <a:buFont typeface="Wingdings" panose="05000000000000000000" pitchFamily="2" charset="2"/>
              <a:buChar char="ü"/>
            </a:pPr>
            <a:endParaRPr lang="en-US" sz="3100">
              <a:solidFill>
                <a:srgbClr val="000000"/>
              </a:solidFill>
              <a:effectLst/>
              <a:latin typeface="Myriad Pro"/>
              <a:ea typeface="Times New Roman" panose="02020603050405020304" pitchFamily="18" charset="0"/>
              <a:cs typeface="Calibri" panose="020F0502020204030204" pitchFamily="34" charset="0"/>
            </a:endParaRPr>
          </a:p>
        </p:txBody>
      </p:sp>
      <p:pic>
        <p:nvPicPr>
          <p:cNvPr id="9" name="Imagen 8">
            <a:extLst>
              <a:ext uri="{FF2B5EF4-FFF2-40B4-BE49-F238E27FC236}">
                <a16:creationId xmlns:a16="http://schemas.microsoft.com/office/drawing/2014/main" id="{44C47C9F-D79A-47E1-8C7B-15459E1F3BD1}"/>
              </a:ext>
            </a:extLst>
          </p:cNvPr>
          <p:cNvPicPr>
            <a:picLocks noChangeAspect="1"/>
          </p:cNvPicPr>
          <p:nvPr/>
        </p:nvPicPr>
        <p:blipFill rotWithShape="1">
          <a:blip r:embed="rId9"/>
          <a:srcRect l="10807" t="13015" r="14608" b="5277"/>
          <a:stretch/>
        </p:blipFill>
        <p:spPr>
          <a:xfrm>
            <a:off x="9927237" y="4019356"/>
            <a:ext cx="2140655" cy="2606434"/>
          </a:xfrm>
          <a:prstGeom prst="rect">
            <a:avLst/>
          </a:prstGeom>
          <a:ln>
            <a:solidFill>
              <a:schemeClr val="tx1"/>
            </a:solidFill>
          </a:ln>
        </p:spPr>
      </p:pic>
      <p:pic>
        <p:nvPicPr>
          <p:cNvPr id="3" name="Imagen 2">
            <a:extLst>
              <a:ext uri="{FF2B5EF4-FFF2-40B4-BE49-F238E27FC236}">
                <a16:creationId xmlns:a16="http://schemas.microsoft.com/office/drawing/2014/main" id="{CA6205E4-209D-48EA-9D6C-0ED5370C4E6C}"/>
              </a:ext>
            </a:extLst>
          </p:cNvPr>
          <p:cNvPicPr>
            <a:picLocks noChangeAspect="1"/>
          </p:cNvPicPr>
          <p:nvPr/>
        </p:nvPicPr>
        <p:blipFill rotWithShape="1">
          <a:blip r:embed="rId10"/>
          <a:srcRect l="34080" t="15387" r="35131" b="2195"/>
          <a:stretch/>
        </p:blipFill>
        <p:spPr>
          <a:xfrm>
            <a:off x="9784068" y="771640"/>
            <a:ext cx="2283824" cy="3247716"/>
          </a:xfrm>
          <a:prstGeom prst="rect">
            <a:avLst/>
          </a:prstGeom>
        </p:spPr>
      </p:pic>
      <p:pic>
        <p:nvPicPr>
          <p:cNvPr id="3074" name="Picture 2" descr="undefined">
            <a:extLst>
              <a:ext uri="{FF2B5EF4-FFF2-40B4-BE49-F238E27FC236}">
                <a16:creationId xmlns:a16="http://schemas.microsoft.com/office/drawing/2014/main" id="{444AA380-36BE-4B6E-99BC-8D7E61CFE1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5409" y="3764638"/>
            <a:ext cx="3291828" cy="286939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A9B09FF5-A4AE-4D90-95B1-8050F8DED0F6}"/>
              </a:ext>
            </a:extLst>
          </p:cNvPr>
          <p:cNvPicPr>
            <a:picLocks noChangeAspect="1"/>
          </p:cNvPicPr>
          <p:nvPr/>
        </p:nvPicPr>
        <p:blipFill rotWithShape="1">
          <a:blip r:embed="rId12"/>
          <a:srcRect l="11886" t="20969" r="44109" b="5185"/>
          <a:stretch/>
        </p:blipFill>
        <p:spPr>
          <a:xfrm>
            <a:off x="7634426" y="771640"/>
            <a:ext cx="2149642" cy="3003605"/>
          </a:xfrm>
          <a:prstGeom prst="rect">
            <a:avLst/>
          </a:prstGeom>
        </p:spPr>
      </p:pic>
      <p:sp>
        <p:nvSpPr>
          <p:cNvPr id="7" name="Title 1">
            <a:extLst>
              <a:ext uri="{FF2B5EF4-FFF2-40B4-BE49-F238E27FC236}">
                <a16:creationId xmlns:a16="http://schemas.microsoft.com/office/drawing/2014/main" id="{F06E4157-0FA1-5CA1-E06A-0BFC4BE5BD67}"/>
              </a:ext>
            </a:extLst>
          </p:cNvPr>
          <p:cNvSpPr txBox="1">
            <a:spLocks/>
          </p:cNvSpPr>
          <p:nvPr/>
        </p:nvSpPr>
        <p:spPr>
          <a:xfrm>
            <a:off x="0" y="63798"/>
            <a:ext cx="12192000" cy="773390"/>
          </a:xfrm>
          <a:prstGeom prst="rect">
            <a:avLst/>
          </a:prstGeom>
          <a:solidFill>
            <a:schemeClr val="accent1"/>
          </a:solidFill>
          <a:ln>
            <a:solidFill>
              <a:schemeClr val="accent1"/>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yriad Pro"/>
                <a:ea typeface="+mj-ea"/>
                <a:cs typeface="+mj-cs"/>
              </a:defRPr>
            </a:lvl1pPr>
          </a:lstStyle>
          <a:p>
            <a:r>
              <a:rPr lang="en-US" sz="4000" b="1">
                <a:ea typeface="Calibri"/>
                <a:cs typeface="Calibri"/>
              </a:rPr>
              <a:t>Bycatch Mitigation Initiative (BMI)</a:t>
            </a:r>
            <a:endParaRPr lang="en-US">
              <a:solidFill>
                <a:schemeClr val="bg1"/>
              </a:solidFill>
              <a:ea typeface="Calibri"/>
              <a:cs typeface="Calibri"/>
            </a:endParaRPr>
          </a:p>
        </p:txBody>
      </p:sp>
    </p:spTree>
    <p:extLst>
      <p:ext uri="{BB962C8B-B14F-4D97-AF65-F5344CB8AC3E}">
        <p14:creationId xmlns:p14="http://schemas.microsoft.com/office/powerpoint/2010/main" val="212690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500"/>
                                        <p:tgtEl>
                                          <p:spTgt spid="3074"/>
                                        </p:tgtEl>
                                      </p:cBhvr>
                                    </p:animEffec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198F9-497C-3760-9989-ADFCAC76E2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3D970B2-074D-5BA5-C95E-B2C8BC75FDFF}"/>
              </a:ext>
            </a:extLst>
          </p:cNvPr>
          <p:cNvSpPr txBox="1"/>
          <p:nvPr/>
        </p:nvSpPr>
        <p:spPr>
          <a:xfrm>
            <a:off x="4532672" y="5024284"/>
            <a:ext cx="3126657" cy="707886"/>
          </a:xfrm>
          <a:prstGeom prst="rect">
            <a:avLst/>
          </a:prstGeom>
          <a:noFill/>
        </p:spPr>
        <p:txBody>
          <a:bodyPr wrap="square" rtlCol="0">
            <a:spAutoFit/>
          </a:bodyPr>
          <a:lstStyle/>
          <a:p>
            <a:r>
              <a:rPr lang="en-GB" sz="4000"/>
              <a:t>Thank you</a:t>
            </a:r>
          </a:p>
        </p:txBody>
      </p:sp>
      <p:pic>
        <p:nvPicPr>
          <p:cNvPr id="5" name="Content Placeholder 4" descr="A diagram of marine life&#10;&#10;AI-generated content may be incorrect.">
            <a:extLst>
              <a:ext uri="{FF2B5EF4-FFF2-40B4-BE49-F238E27FC236}">
                <a16:creationId xmlns:a16="http://schemas.microsoft.com/office/drawing/2014/main" id="{957170A3-89FE-7E03-520C-C0748E6303C3}"/>
              </a:ext>
            </a:extLst>
          </p:cNvPr>
          <p:cNvPicPr>
            <a:picLocks noGrp="1" noChangeAspect="1"/>
          </p:cNvPicPr>
          <p:nvPr>
            <p:ph sz="half" idx="1"/>
          </p:nvPr>
        </p:nvPicPr>
        <p:blipFill>
          <a:blip r:embed="rId3"/>
          <a:stretch>
            <a:fillRect/>
          </a:stretch>
        </p:blipFill>
        <p:spPr>
          <a:xfrm>
            <a:off x="659780" y="831"/>
            <a:ext cx="10867481" cy="6860484"/>
          </a:xfrm>
        </p:spPr>
      </p:pic>
    </p:spTree>
    <p:extLst>
      <p:ext uri="{BB962C8B-B14F-4D97-AF65-F5344CB8AC3E}">
        <p14:creationId xmlns:p14="http://schemas.microsoft.com/office/powerpoint/2010/main" val="408067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WC Presentation Samples">
  <a:themeElements>
    <a:clrScheme name="IWC 1">
      <a:dk1>
        <a:srgbClr val="174E7E"/>
      </a:dk1>
      <a:lt1>
        <a:srgbClr val="FFFFFE"/>
      </a:lt1>
      <a:dk2>
        <a:srgbClr val="174E7E"/>
      </a:dk2>
      <a:lt2>
        <a:srgbClr val="BBD9DB"/>
      </a:lt2>
      <a:accent1>
        <a:srgbClr val="174E7E"/>
      </a:accent1>
      <a:accent2>
        <a:srgbClr val="568CB8"/>
      </a:accent2>
      <a:accent3>
        <a:srgbClr val="194569"/>
      </a:accent3>
      <a:accent4>
        <a:srgbClr val="87B3CF"/>
      </a:accent4>
      <a:accent5>
        <a:srgbClr val="007196"/>
      </a:accent5>
      <a:accent6>
        <a:srgbClr val="9DC0CA"/>
      </a:accent6>
      <a:hlink>
        <a:srgbClr val="007EB2"/>
      </a:hlink>
      <a:folHlink>
        <a:srgbClr val="97BA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IWC 1">
      <a:dk1>
        <a:srgbClr val="174E7E"/>
      </a:dk1>
      <a:lt1>
        <a:srgbClr val="FFFFFE"/>
      </a:lt1>
      <a:dk2>
        <a:srgbClr val="174E7E"/>
      </a:dk2>
      <a:lt2>
        <a:srgbClr val="BBD9DB"/>
      </a:lt2>
      <a:accent1>
        <a:srgbClr val="174E7E"/>
      </a:accent1>
      <a:accent2>
        <a:srgbClr val="568CB8"/>
      </a:accent2>
      <a:accent3>
        <a:srgbClr val="194569"/>
      </a:accent3>
      <a:accent4>
        <a:srgbClr val="87B3CF"/>
      </a:accent4>
      <a:accent5>
        <a:srgbClr val="007196"/>
      </a:accent5>
      <a:accent6>
        <a:srgbClr val="9DC0CA"/>
      </a:accent6>
      <a:hlink>
        <a:srgbClr val="007EB2"/>
      </a:hlink>
      <a:folHlink>
        <a:srgbClr val="97BA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WC_powerpoint_template.potx" id="{D3BC6D61-1DF6-4B82-B44A-1FBF0D11D067}" vid="{51AB16BD-7495-4943-8F0C-31B6B887C6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27" ma:contentTypeDescription="Create a new document." ma:contentTypeScope="" ma:versionID="2d3e4b2333abe4608b3447e3a5586db6">
  <xsd:schema xmlns:xsd="http://www.w3.org/2001/XMLSchema" xmlns:xs="http://www.w3.org/2001/XMLSchema" xmlns:p="http://schemas.microsoft.com/office/2006/metadata/properties" xmlns:ns2="8bde3967-4b29-49c8-add0-1b77de203898" xmlns:ns3="0f1cb922-524b-4a63-a729-f715e5c73bc5" xmlns:ns4="985ec44e-1bab-4c0b-9df0-6ba128686fc9" targetNamespace="http://schemas.microsoft.com/office/2006/metadata/properties" ma:root="true" ma:fieldsID="2b6193656fa044160ff50ef3173382a3" ns2:_="" ns3:_="" ns4:_="">
    <xsd:import namespace="8bde3967-4b29-49c8-add0-1b77de203898"/>
    <xsd:import namespace="0f1cb922-524b-4a63-a729-f715e5c73bc5"/>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Emplacement" minOccurs="0"/>
                <xsd:element ref="ns3:eed4da54-2de3-4f24-ab7f-5cf84a6396d8CountryOrRegion" minOccurs="0"/>
                <xsd:element ref="ns3:eed4da54-2de3-4f24-ab7f-5cf84a6396d8State" minOccurs="0"/>
                <xsd:element ref="ns3:eed4da54-2de3-4f24-ab7f-5cf84a6396d8City" minOccurs="0"/>
                <xsd:element ref="ns3:eed4da54-2de3-4f24-ab7f-5cf84a6396d8PostalCode" minOccurs="0"/>
                <xsd:element ref="ns3:eed4da54-2de3-4f24-ab7f-5cf84a6396d8Street" minOccurs="0"/>
                <xsd:element ref="ns3:eed4da54-2de3-4f24-ab7f-5cf84a6396d8GeoLoc" minOccurs="0"/>
                <xsd:element ref="ns3:eed4da54-2de3-4f24-ab7f-5cf84a6396d8DispName"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Emplacement" ma:index="20" nillable="true" ma:displayName="Emplacement" ma:format="Dropdown" ma:internalName="Emplacement">
      <xsd:simpleType>
        <xsd:restriction base="dms:Unknown"/>
      </xsd:simpleType>
    </xsd:element>
    <xsd:element name="eed4da54-2de3-4f24-ab7f-5cf84a6396d8CountryOrRegion" ma:index="21" nillable="true" ma:displayName="Emplacement : Pays/région" ma:internalName="CountryOrRegion" ma:readOnly="true">
      <xsd:simpleType>
        <xsd:restriction base="dms:Text"/>
      </xsd:simpleType>
    </xsd:element>
    <xsd:element name="eed4da54-2de3-4f24-ab7f-5cf84a6396d8State" ma:index="22" nillable="true" ma:displayName="Emplacement : État" ma:internalName="State" ma:readOnly="true">
      <xsd:simpleType>
        <xsd:restriction base="dms:Text"/>
      </xsd:simpleType>
    </xsd:element>
    <xsd:element name="eed4da54-2de3-4f24-ab7f-5cf84a6396d8City" ma:index="23" nillable="true" ma:displayName="Emplacement : Ville" ma:internalName="City" ma:readOnly="true">
      <xsd:simpleType>
        <xsd:restriction base="dms:Text"/>
      </xsd:simpleType>
    </xsd:element>
    <xsd:element name="eed4da54-2de3-4f24-ab7f-5cf84a6396d8PostalCode" ma:index="24" nillable="true" ma:displayName="Emplacement : Code postal" ma:internalName="PostalCode" ma:readOnly="true">
      <xsd:simpleType>
        <xsd:restriction base="dms:Text"/>
      </xsd:simpleType>
    </xsd:element>
    <xsd:element name="eed4da54-2de3-4f24-ab7f-5cf84a6396d8Street" ma:index="25" nillable="true" ma:displayName="Emplacement : Rue" ma:internalName="Street" ma:readOnly="true">
      <xsd:simpleType>
        <xsd:restriction base="dms:Text"/>
      </xsd:simpleType>
    </xsd:element>
    <xsd:element name="eed4da54-2de3-4f24-ab7f-5cf84a6396d8GeoLoc" ma:index="26" nillable="true" ma:displayName="Emplacement : Coordonnées" ma:internalName="GeoLoc" ma:readOnly="true">
      <xsd:simpleType>
        <xsd:restriction base="dms:Unknown"/>
      </xsd:simpleType>
    </xsd:element>
    <xsd:element name="eed4da54-2de3-4f24-ab7f-5cf84a6396d8DispName" ma:index="27" nillable="true" ma:displayName="Emplacement : nom"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78a33eea-6480-4b67-a40f-8706a958746a}"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f1cb922-524b-4a63-a729-f715e5c73bc5">
      <Terms xmlns="http://schemas.microsoft.com/office/infopath/2007/PartnerControls"/>
    </lcf76f155ced4ddcb4097134ff3c332f>
    <TaxCatchAll xmlns="985ec44e-1bab-4c0b-9df0-6ba128686fc9" xsi:nil="true"/>
    <Emplacement xmlns="0f1cb922-524b-4a63-a729-f715e5c73bc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DAC5A2-DED6-422E-8C2B-3E9421B48CD8}"/>
</file>

<file path=customXml/itemProps2.xml><?xml version="1.0" encoding="utf-8"?>
<ds:datastoreItem xmlns:ds="http://schemas.openxmlformats.org/officeDocument/2006/customXml" ds:itemID="{4E2CC67C-1106-4AE3-B04E-885C2C0AEC8E}">
  <ds:schemaRefs>
    <ds:schemaRef ds:uri="15bde167-974e-4b68-8146-7095f5c3d592"/>
    <ds:schemaRef ds:uri="47e23321-3440-4bad-8b60-b76fa4cdf4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35FCA01-0011-43B8-B8B2-E5B485CA69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1545</Words>
  <Application>Microsoft Office PowerPoint</Application>
  <PresentationFormat>Widescreen</PresentationFormat>
  <Paragraphs>115</Paragraphs>
  <Slides>9</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Calibri</vt:lpstr>
      <vt:lpstr>Myriad Pro</vt:lpstr>
      <vt:lpstr>Myriad Pro Semibold</vt:lpstr>
      <vt:lpstr>Segoe UI</vt:lpstr>
      <vt:lpstr>Times New Roman</vt:lpstr>
      <vt:lpstr>Wingdings</vt:lpstr>
      <vt:lpstr>IWC Presentation Samples</vt:lpstr>
      <vt:lpstr>3_Office Theme</vt:lpstr>
      <vt:lpstr>PowerPoint Presentation</vt:lpstr>
      <vt:lpstr>IWC Background</vt:lpstr>
      <vt:lpstr>PowerPoint Presentation</vt:lpstr>
      <vt:lpstr>SPAW and the International Whaling Commission:  A Strategic Partnership for Marine Mammal Conservation</vt:lpstr>
      <vt:lpstr>Strandings Initiative Our Mission</vt:lpstr>
      <vt:lpstr>Support Available Through the Expert Panel</vt:lpstr>
      <vt:lpstr>Bycatch Mitigation Initiative (BMI)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Neave-Webb</dc:creator>
  <cp:lastModifiedBy>Tamoy Singh Clarke</cp:lastModifiedBy>
  <cp:revision>2</cp:revision>
  <dcterms:created xsi:type="dcterms:W3CDTF">2023-07-28T12:21:13Z</dcterms:created>
  <dcterms:modified xsi:type="dcterms:W3CDTF">2025-06-25T18:02:02Z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0x010100ACC2ACFA87F550418D225E071F542ADA</vt:lpwstr>
  </property>
  <property fmtid="{D5CDD505-2E9C-101B-9397-08002B2CF9AE}" pid="3" name="MediaServiceImageTags">
    <vt:lpwstr/>
  </property>
</Properties>
</file>