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20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91E92-81E6-4FAE-AF9F-586E7EBDAB80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735D8-1641-438F-A88D-EA768BCF3A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7742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75E03-7609-F41E-D3DD-7D15AD688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9AA2CE-CD01-586D-000E-0AA2D6AAA8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9C62A7-7F52-7344-0D49-DB34407098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CCD0DF-52AF-F6BE-1574-08C81B18BE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BDFA60-14FA-4EA8-9B5B-4B897DD2526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144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03B6EA-AF01-3208-03B9-4DA2566790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7EE781B-9BD4-13DB-E20F-F4F065C035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90FA03-859F-6596-E51E-D81B16FFB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E1E0-F978-442E-A5A8-DF54A3F85830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BDA872-34FA-8096-0CF5-C588B7F03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0896329-3BBF-D99F-98A8-85C399F30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D2C1-E040-483F-91DD-F4822ECD95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6502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D2F0AD-F89D-3C64-3A19-9DA2E83E3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C480532-558A-75BF-81F2-8264C5830E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F42467-82AE-8FC0-BE66-75C37A54B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E1E0-F978-442E-A5A8-DF54A3F85830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24A61C-8F33-46DB-19AE-FA99A1F28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340D0DA-44A5-3E00-70AD-ED5164F5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D2C1-E040-483F-91DD-F4822ECD95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1982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35806D3-5A5C-58A8-4442-337FAED228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6735244-A80A-9E81-BA32-59EA1A7D16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C34C92-4831-B841-01E4-9DC331479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E1E0-F978-442E-A5A8-DF54A3F85830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E6998F-262F-9472-CF2B-D2C0B6132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521E6D7-A0F3-CCE6-C3B4-D42A7F4CC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D2C1-E040-483F-91DD-F4822ECD95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410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48338-73FA-C1E1-F378-6E5962519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D09AED6-0D4A-D4BF-FCDC-E39C7EF70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130CCE6-FE57-0F58-02F9-18A3B3D57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E1E0-F978-442E-A5A8-DF54A3F85830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4F8751A-FCB3-2F32-C2B6-698AE23AC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7D1A81-B971-58B8-24DC-299904C35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D2C1-E040-483F-91DD-F4822ECD95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165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ABB9B4-A1C0-7976-F0BB-7D19F9281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5D66A3E-B29E-5776-A7C0-97B46A4173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1B15DB2-03E0-DB4E-B539-EA13BA38C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E1E0-F978-442E-A5A8-DF54A3F85830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8BD5B5-E7FA-F2E4-948A-B38CF696D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8FDA894-4385-130B-1651-C0669C0AC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D2C1-E040-483F-91DD-F4822ECD95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648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4A8491-B151-CCAE-2870-B91C5FBE9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C3FE182-1F78-586C-BF70-D6DF558261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D85031E-5A5E-60D3-2992-A1C7CCC3D0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917616E-4300-3A79-38FE-745FA71CC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E1E0-F978-442E-A5A8-DF54A3F85830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2C380C6-9DD6-01D1-5256-911393CC0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43B181C-4889-F2CC-6490-C9E5BBF6B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D2C1-E040-483F-91DD-F4822ECD95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575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909DFA-1A6F-BE62-9F62-110338B31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35F688D-B828-259A-6264-9F0920743A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0A4684-CF5B-C733-2D31-7900800D53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72A0142-77F8-2081-4660-9713C223A2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11B410A-B69B-4156-8A83-4BA4CCEB02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2290A2A-8B7B-75E6-E5E2-13F8290AB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E1E0-F978-442E-A5A8-DF54A3F85830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F59DDD0-BFE4-A04D-E96E-B6E8AFADD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CC90D19-620C-9868-F6A6-DD794C2A5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D2C1-E040-483F-91DD-F4822ECD95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314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7A6854-E926-5684-B4C8-05F10C9BF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889783A-37F5-26DF-58ED-E8165C342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E1E0-F978-442E-A5A8-DF54A3F85830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A35FB34-712D-3310-D282-5F743F7F7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70C68CA-6724-6BE2-D3D5-C8B1BFD94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D2C1-E040-483F-91DD-F4822ECD95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923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B45A5D2-EFEB-CB56-102F-E2EAB90F4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E1E0-F978-442E-A5A8-DF54A3F85830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F0DC197-282D-515D-1001-51888F5B4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BFB95FA-F640-052A-451C-BBE8852BC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D2C1-E040-483F-91DD-F4822ECD95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1178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495738-0746-8C5D-32C1-71FE127BC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5EC9A4-DB07-86A1-AA55-B94FB37A1E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C3BC010-4C96-04E8-940A-39D530D53E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B55C0C9-47CE-3C8A-7E4D-CF33A9024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E1E0-F978-442E-A5A8-DF54A3F85830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0D59126-3DE7-017E-6656-E8D599477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1B3D9A-AD4D-392B-9DF2-01D1BC19B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D2C1-E040-483F-91DD-F4822ECD95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7439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F62EAE-F6F0-EA6B-34D3-BD9357DB2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11E4762-38F1-D219-1A34-56CAD6C0A5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EF1FED2-5EF7-9D32-5E56-327C87797A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12F2DBC-57BA-BF23-87DA-02A206018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E1E0-F978-442E-A5A8-DF54A3F85830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8E0423A-9746-F41D-2C8C-7BB1F94AA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C37F7EB-062E-D777-65DC-60DC3A3ED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8D2C1-E040-483F-91DD-F4822ECD95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9832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D16486A-15B2-024C-E977-597882184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45374D3-FC7E-135D-A733-CB66AE4A77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0EA29B7-4C79-08AA-9961-FB650B027D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B2E1E0-F978-442E-A5A8-DF54A3F85830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4814731-1E69-DF32-A55D-DB4C135624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64DF0D3-4760-F546-B956-8BC3B0A31B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58D2C1-E040-483F-91DD-F4822ECD956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118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DD9695-E326-B2E9-D0BF-7EE6CB8A1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DB910-B77C-C196-D6AB-F38EBC0E2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251316" cy="180730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100" b="1" dirty="0"/>
              <a:t>Working Groups - </a:t>
            </a:r>
            <a:br>
              <a:rPr lang="en-US" sz="3100" b="1" dirty="0"/>
            </a:br>
            <a:r>
              <a:rPr lang="en-US" sz="3100" b="1" dirty="0"/>
              <a:t>Focus discussion:</a:t>
            </a:r>
            <a:br>
              <a:rPr lang="en-US" sz="3100" b="1" dirty="0"/>
            </a:br>
            <a:br>
              <a:rPr lang="en-US" sz="3100" dirty="0"/>
            </a:br>
            <a:endParaRPr lang="en-US" sz="3100" dirty="0"/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2B582F9A-64FE-6C99-D25C-49EB4C8AE7A0}"/>
              </a:ext>
            </a:extLst>
          </p:cNvPr>
          <p:cNvSpPr txBox="1"/>
          <p:nvPr/>
        </p:nvSpPr>
        <p:spPr>
          <a:xfrm>
            <a:off x="620486" y="1593069"/>
            <a:ext cx="5715000" cy="4899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lnSpc>
                <a:spcPct val="90000"/>
              </a:lnSpc>
            </a:pPr>
            <a:r>
              <a:rPr lang="en-US" sz="2000" dirty="0">
                <a:effectLst/>
              </a:rPr>
              <a:t>1) </a:t>
            </a:r>
            <a:r>
              <a:rPr lang="en-US" sz="2000" b="1" dirty="0">
                <a:solidFill>
                  <a:schemeClr val="accent1"/>
                </a:solidFill>
                <a:effectLst/>
              </a:rPr>
              <a:t>Lessons learned and opportunities </a:t>
            </a:r>
            <a:r>
              <a:rPr lang="en-US" sz="2000" dirty="0">
                <a:effectLst/>
              </a:rPr>
              <a:t>for enhanced synergies for implementation between the GBF</a:t>
            </a:r>
            <a:r>
              <a:rPr lang="en-US" sz="2000" dirty="0"/>
              <a:t> </a:t>
            </a:r>
            <a:r>
              <a:rPr lang="en-US" sz="2000" dirty="0">
                <a:effectLst/>
              </a:rPr>
              <a:t>and the SPAW Protocol;</a:t>
            </a:r>
          </a:p>
          <a:p>
            <a:pPr lvl="0">
              <a:lnSpc>
                <a:spcPct val="90000"/>
              </a:lnSpc>
            </a:pPr>
            <a:endParaRPr lang="en-US" sz="2000" dirty="0">
              <a:effectLst/>
            </a:endParaRPr>
          </a:p>
          <a:p>
            <a:pPr marL="11430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000" dirty="0">
              <a:effectLst/>
            </a:endParaRPr>
          </a:p>
          <a:p>
            <a:pPr lvl="0">
              <a:lnSpc>
                <a:spcPct val="90000"/>
              </a:lnSpc>
            </a:pPr>
            <a:r>
              <a:rPr lang="en-US" sz="2000" dirty="0"/>
              <a:t>2) </a:t>
            </a:r>
            <a:r>
              <a:rPr lang="en-US" sz="2000" b="1" dirty="0">
                <a:solidFill>
                  <a:schemeClr val="accent1"/>
                </a:solidFill>
                <a:effectLst/>
              </a:rPr>
              <a:t>Gaps and needs</a:t>
            </a:r>
            <a:r>
              <a:rPr lang="en-US" sz="2000" dirty="0">
                <a:effectLst/>
              </a:rPr>
              <a:t>, including consideration of tools and approaches such as Ecosystem-based management/ marine spatial planning and their integration into National biodiversity strategy and action plans (NBSAPs); and</a:t>
            </a:r>
          </a:p>
          <a:p>
            <a:pPr marL="11430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0">
              <a:lnSpc>
                <a:spcPct val="90000"/>
              </a:lnSpc>
            </a:pPr>
            <a:endParaRPr lang="en-US" sz="2000" dirty="0">
              <a:effectLst/>
            </a:endParaRPr>
          </a:p>
          <a:p>
            <a:pPr lvl="0">
              <a:lnSpc>
                <a:spcPct val="90000"/>
              </a:lnSpc>
            </a:pPr>
            <a:r>
              <a:rPr lang="en-US" sz="2000" dirty="0">
                <a:effectLst/>
              </a:rPr>
              <a:t>3) </a:t>
            </a:r>
            <a:r>
              <a:rPr lang="en-US" sz="2000" b="1" dirty="0">
                <a:solidFill>
                  <a:schemeClr val="accent1"/>
                </a:solidFill>
                <a:effectLst/>
              </a:rPr>
              <a:t>Recommendations</a:t>
            </a:r>
            <a:r>
              <a:rPr lang="en-US" sz="2000" dirty="0">
                <a:effectLst/>
              </a:rPr>
              <a:t> to address challenges and implementation strategies for improving coherence and efficiency in reporting.</a:t>
            </a:r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en-US" sz="1600" b="1" dirty="0">
                <a:effectLst/>
              </a:rPr>
              <a:t> </a:t>
            </a:r>
          </a:p>
          <a:p>
            <a:pPr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600" i="1" dirty="0">
              <a:effectLst/>
            </a:endParaRPr>
          </a:p>
          <a:p>
            <a:pPr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600" dirty="0">
              <a:effectLst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A0F4F1A-6427-CE3C-DB23-B89C37E10AAD}"/>
              </a:ext>
            </a:extLst>
          </p:cNvPr>
          <p:cNvSpPr txBox="1"/>
          <p:nvPr/>
        </p:nvSpPr>
        <p:spPr>
          <a:xfrm>
            <a:off x="6278857" y="1593069"/>
            <a:ext cx="583694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es-ES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Lecciones aprendidas y oportunidades </a:t>
            </a:r>
            <a:r>
              <a:rPr lang="es-ES" b="0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para sinergias mejoradas para la implementación entre el GBF y el Protocolo SPAW;</a:t>
            </a:r>
          </a:p>
          <a:p>
            <a:pPr marL="342900" indent="-342900">
              <a:buAutoNum type="arabicParenR"/>
            </a:pPr>
            <a:endParaRPr lang="es-ES" dirty="0">
              <a:solidFill>
                <a:srgbClr val="111111"/>
              </a:solidFill>
              <a:latin typeface="Roboto" panose="02000000000000000000" pitchFamily="2" charset="0"/>
            </a:endParaRPr>
          </a:p>
          <a:p>
            <a:pPr marL="342900" indent="-342900">
              <a:buAutoNum type="arabicParenR"/>
            </a:pPr>
            <a:endParaRPr lang="es-ES" b="0" i="0" dirty="0">
              <a:solidFill>
                <a:srgbClr val="111111"/>
              </a:solidFill>
              <a:effectLst/>
              <a:latin typeface="Roboto" panose="02000000000000000000" pitchFamily="2" charset="0"/>
            </a:endParaRPr>
          </a:p>
          <a:p>
            <a:pPr marL="342900" indent="-342900">
              <a:buAutoNum type="arabicParenR"/>
            </a:pPr>
            <a:r>
              <a:rPr lang="es-ES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Brechas y necesidades, </a:t>
            </a:r>
            <a:r>
              <a:rPr lang="es-ES" b="0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incluyendo la consideración de herramientas y enfoques como la gestión basada en ecosistemas/planificación espacial marina y su integración en las estrategias nacionales de biodiversidad y planes de acción (NBSAP);</a:t>
            </a:r>
          </a:p>
          <a:p>
            <a:pPr marL="342900" indent="-342900">
              <a:buAutoNum type="arabicParenR"/>
            </a:pPr>
            <a:endParaRPr lang="es-ES" dirty="0">
              <a:solidFill>
                <a:srgbClr val="111111"/>
              </a:solidFill>
              <a:latin typeface="Roboto" panose="02000000000000000000" pitchFamily="2" charset="0"/>
            </a:endParaRPr>
          </a:p>
          <a:p>
            <a:endParaRPr lang="es-ES" dirty="0">
              <a:solidFill>
                <a:srgbClr val="111111"/>
              </a:solidFill>
              <a:latin typeface="Roboto" panose="02000000000000000000" pitchFamily="2" charset="0"/>
            </a:endParaRPr>
          </a:p>
          <a:p>
            <a:r>
              <a:rPr lang="es-ES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3) Recomendaciones</a:t>
            </a:r>
            <a:r>
              <a:rPr lang="es-ES" b="0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 para abordar desafíos y estrategias de implementación para mejorar la coherencia y eficiencia en la elaboración de informes.</a:t>
            </a:r>
            <a:endParaRPr lang="pt-BR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5E3BCD1-4D39-43EF-B52D-2C5B5AFC3582}"/>
              </a:ext>
            </a:extLst>
          </p:cNvPr>
          <p:cNvSpPr txBox="1">
            <a:spLocks/>
          </p:cNvSpPr>
          <p:nvPr/>
        </p:nvSpPr>
        <p:spPr>
          <a:xfrm>
            <a:off x="6701199" y="365125"/>
            <a:ext cx="5251316" cy="1807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100" b="1" dirty="0" err="1"/>
              <a:t>Grupos</a:t>
            </a:r>
            <a:r>
              <a:rPr lang="en-US" sz="3100" b="1" dirty="0"/>
              <a:t> de </a:t>
            </a:r>
            <a:r>
              <a:rPr lang="en-US" sz="3100" b="1" dirty="0" err="1"/>
              <a:t>trabajo</a:t>
            </a:r>
            <a:r>
              <a:rPr lang="en-US" sz="3100" b="1" dirty="0"/>
              <a:t> - </a:t>
            </a:r>
            <a:br>
              <a:rPr lang="en-US" sz="3100" b="1" dirty="0"/>
            </a:br>
            <a:r>
              <a:rPr lang="pt-BR" b="1" dirty="0"/>
              <a:t>Enfoque de </a:t>
            </a:r>
            <a:r>
              <a:rPr lang="pt-BR" b="1" dirty="0" err="1"/>
              <a:t>discusión</a:t>
            </a:r>
            <a:r>
              <a:rPr lang="pt-BR" b="1" dirty="0"/>
              <a:t> </a:t>
            </a:r>
            <a:r>
              <a:rPr lang="en-US" sz="3100" b="1" dirty="0"/>
              <a:t>:</a:t>
            </a:r>
            <a:br>
              <a:rPr lang="en-US" sz="3100" b="1" dirty="0"/>
            </a:br>
            <a:br>
              <a:rPr lang="en-US" sz="3100" dirty="0"/>
            </a:b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41542511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169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Roboto</vt:lpstr>
      <vt:lpstr>Tema do Office</vt:lpstr>
      <vt:lpstr>Working Groups -  Focus discussion: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Monica Borobia</dc:creator>
  <cp:lastModifiedBy>Monica Borobia</cp:lastModifiedBy>
  <cp:revision>1</cp:revision>
  <dcterms:created xsi:type="dcterms:W3CDTF">2025-07-01T16:32:05Z</dcterms:created>
  <dcterms:modified xsi:type="dcterms:W3CDTF">2025-07-01T16:38:08Z</dcterms:modified>
</cp:coreProperties>
</file>